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doc" ContentType="application/msword"/>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469" r:id="rId2"/>
    <p:sldId id="295" r:id="rId3"/>
    <p:sldId id="408" r:id="rId4"/>
    <p:sldId id="438" r:id="rId5"/>
    <p:sldId id="439" r:id="rId6"/>
    <p:sldId id="440" r:id="rId7"/>
    <p:sldId id="441" r:id="rId8"/>
    <p:sldId id="467" r:id="rId9"/>
    <p:sldId id="468" r:id="rId10"/>
    <p:sldId id="433" r:id="rId11"/>
    <p:sldId id="409" r:id="rId12"/>
    <p:sldId id="304" r:id="rId13"/>
    <p:sldId id="345" r:id="rId14"/>
    <p:sldId id="470" r:id="rId15"/>
    <p:sldId id="277" r:id="rId16"/>
    <p:sldId id="297" r:id="rId17"/>
    <p:sldId id="298" r:id="rId18"/>
    <p:sldId id="299" r:id="rId19"/>
    <p:sldId id="367" r:id="rId20"/>
    <p:sldId id="361" r:id="rId21"/>
    <p:sldId id="363" r:id="rId22"/>
    <p:sldId id="364" r:id="rId23"/>
    <p:sldId id="362" r:id="rId24"/>
    <p:sldId id="365" r:id="rId25"/>
    <p:sldId id="434" r:id="rId26"/>
    <p:sldId id="435" r:id="rId27"/>
    <p:sldId id="436" r:id="rId28"/>
    <p:sldId id="442" r:id="rId29"/>
    <p:sldId id="366" r:id="rId30"/>
    <p:sldId id="376" r:id="rId31"/>
    <p:sldId id="368" r:id="rId32"/>
    <p:sldId id="369" r:id="rId33"/>
    <p:sldId id="370" r:id="rId34"/>
    <p:sldId id="371" r:id="rId35"/>
    <p:sldId id="372" r:id="rId36"/>
    <p:sldId id="373" r:id="rId37"/>
    <p:sldId id="374" r:id="rId38"/>
    <p:sldId id="375" r:id="rId39"/>
    <p:sldId id="377" r:id="rId40"/>
    <p:sldId id="437" r:id="rId41"/>
    <p:sldId id="393" r:id="rId42"/>
    <p:sldId id="378" r:id="rId43"/>
    <p:sldId id="379" r:id="rId44"/>
    <p:sldId id="380" r:id="rId45"/>
    <p:sldId id="381" r:id="rId46"/>
    <p:sldId id="382" r:id="rId47"/>
    <p:sldId id="383" r:id="rId48"/>
    <p:sldId id="384" r:id="rId49"/>
    <p:sldId id="385" r:id="rId50"/>
    <p:sldId id="392" r:id="rId51"/>
    <p:sldId id="271" r:id="rId52"/>
    <p:sldId id="350" r:id="rId53"/>
    <p:sldId id="301" r:id="rId54"/>
    <p:sldId id="272" r:id="rId55"/>
    <p:sldId id="358" r:id="rId56"/>
    <p:sldId id="359" r:id="rId57"/>
    <p:sldId id="360" r:id="rId58"/>
    <p:sldId id="288" r:id="rId59"/>
    <p:sldId id="398" r:id="rId60"/>
    <p:sldId id="395" r:id="rId61"/>
    <p:sldId id="396" r:id="rId62"/>
    <p:sldId id="397" r:id="rId63"/>
    <p:sldId id="471" r:id="rId64"/>
    <p:sldId id="472" r:id="rId65"/>
    <p:sldId id="473" r:id="rId66"/>
    <p:sldId id="475" r:id="rId67"/>
    <p:sldId id="474" r:id="rId68"/>
    <p:sldId id="476" r:id="rId69"/>
    <p:sldId id="478" r:id="rId70"/>
    <p:sldId id="479" r:id="rId71"/>
    <p:sldId id="265" r:id="rId72"/>
    <p:sldId id="500" r:id="rId73"/>
    <p:sldId id="459" r:id="rId74"/>
    <p:sldId id="483" r:id="rId75"/>
    <p:sldId id="484" r:id="rId76"/>
    <p:sldId id="466" r:id="rId77"/>
    <p:sldId id="485" r:id="rId78"/>
    <p:sldId id="486" r:id="rId79"/>
    <p:sldId id="477" r:id="rId80"/>
    <p:sldId id="458" r:id="rId81"/>
    <p:sldId id="462" r:id="rId82"/>
    <p:sldId id="501" r:id="rId83"/>
    <p:sldId id="502" r:id="rId84"/>
    <p:sldId id="503" r:id="rId85"/>
    <p:sldId id="504" r:id="rId86"/>
    <p:sldId id="510" r:id="rId87"/>
    <p:sldId id="407" r:id="rId88"/>
    <p:sldId id="406" r:id="rId89"/>
    <p:sldId id="405" r:id="rId90"/>
    <p:sldId id="443" r:id="rId91"/>
    <p:sldId id="444" r:id="rId92"/>
    <p:sldId id="445" r:id="rId93"/>
    <p:sldId id="446" r:id="rId94"/>
    <p:sldId id="447" r:id="rId95"/>
    <p:sldId id="448" r:id="rId96"/>
    <p:sldId id="449" r:id="rId97"/>
    <p:sldId id="450" r:id="rId98"/>
    <p:sldId id="451" r:id="rId99"/>
    <p:sldId id="452" r:id="rId100"/>
    <p:sldId id="453" r:id="rId101"/>
    <p:sldId id="454" r:id="rId102"/>
    <p:sldId id="480" r:id="rId103"/>
    <p:sldId id="505" r:id="rId104"/>
    <p:sldId id="506" r:id="rId105"/>
    <p:sldId id="481" r:id="rId106"/>
    <p:sldId id="507" r:id="rId107"/>
    <p:sldId id="482" r:id="rId108"/>
    <p:sldId id="508" r:id="rId109"/>
    <p:sldId id="509" r:id="rId110"/>
    <p:sldId id="511" r:id="rId111"/>
    <p:sldId id="512" r:id="rId112"/>
    <p:sldId id="513" r:id="rId113"/>
    <p:sldId id="514" r:id="rId114"/>
    <p:sldId id="515" r:id="rId115"/>
    <p:sldId id="516" r:id="rId116"/>
    <p:sldId id="517" r:id="rId117"/>
    <p:sldId id="518" r:id="rId118"/>
    <p:sldId id="519" r:id="rId119"/>
    <p:sldId id="520" r:id="rId120"/>
    <p:sldId id="521" r:id="rId121"/>
    <p:sldId id="522" r:id="rId122"/>
    <p:sldId id="523" r:id="rId123"/>
    <p:sldId id="524" r:id="rId124"/>
    <p:sldId id="525" r:id="rId125"/>
    <p:sldId id="526" r:id="rId126"/>
    <p:sldId id="527" r:id="rId127"/>
    <p:sldId id="528" r:id="rId128"/>
    <p:sldId id="529" r:id="rId129"/>
    <p:sldId id="530" r:id="rId130"/>
    <p:sldId id="531" r:id="rId131"/>
    <p:sldId id="532" r:id="rId132"/>
    <p:sldId id="533" r:id="rId133"/>
    <p:sldId id="534" r:id="rId134"/>
    <p:sldId id="487" r:id="rId135"/>
    <p:sldId id="488" r:id="rId136"/>
    <p:sldId id="489" r:id="rId137"/>
    <p:sldId id="490" r:id="rId138"/>
    <p:sldId id="491" r:id="rId139"/>
    <p:sldId id="492" r:id="rId140"/>
    <p:sldId id="493" r:id="rId141"/>
    <p:sldId id="494" r:id="rId142"/>
    <p:sldId id="495" r:id="rId143"/>
  </p:sldIdLst>
  <p:sldSz cx="9144000" cy="6858000" type="screen4x3"/>
  <p:notesSz cx="6858000" cy="9144000"/>
  <p:defaultTextStyle>
    <a:defPPr>
      <a:defRPr lang="en-US"/>
    </a:defPPr>
    <a:lvl1pPr algn="l" rtl="0" eaLnBrk="0" fontAlgn="base" hangingPunct="0">
      <a:spcBef>
        <a:spcPct val="0"/>
      </a:spcBef>
      <a:spcAft>
        <a:spcPct val="0"/>
      </a:spcAft>
      <a:defRPr kumimoji="1" sz="2400" kern="1200">
        <a:solidFill>
          <a:schemeClr val="tx1"/>
        </a:solidFill>
        <a:latin typeface="Times New Roman" charset="0"/>
        <a:ea typeface="宋体" charset="0"/>
        <a:cs typeface="宋体" charset="0"/>
      </a:defRPr>
    </a:lvl1pPr>
    <a:lvl2pPr marL="457200" algn="l" rtl="0" eaLnBrk="0" fontAlgn="base" hangingPunct="0">
      <a:spcBef>
        <a:spcPct val="0"/>
      </a:spcBef>
      <a:spcAft>
        <a:spcPct val="0"/>
      </a:spcAft>
      <a:defRPr kumimoji="1" sz="2400" kern="1200">
        <a:solidFill>
          <a:schemeClr val="tx1"/>
        </a:solidFill>
        <a:latin typeface="Times New Roman" charset="0"/>
        <a:ea typeface="宋体" charset="0"/>
        <a:cs typeface="宋体" charset="0"/>
      </a:defRPr>
    </a:lvl2pPr>
    <a:lvl3pPr marL="914400" algn="l" rtl="0" eaLnBrk="0" fontAlgn="base" hangingPunct="0">
      <a:spcBef>
        <a:spcPct val="0"/>
      </a:spcBef>
      <a:spcAft>
        <a:spcPct val="0"/>
      </a:spcAft>
      <a:defRPr kumimoji="1" sz="2400" kern="1200">
        <a:solidFill>
          <a:schemeClr val="tx1"/>
        </a:solidFill>
        <a:latin typeface="Times New Roman" charset="0"/>
        <a:ea typeface="宋体" charset="0"/>
        <a:cs typeface="宋体" charset="0"/>
      </a:defRPr>
    </a:lvl3pPr>
    <a:lvl4pPr marL="1371600" algn="l" rtl="0" eaLnBrk="0" fontAlgn="base" hangingPunct="0">
      <a:spcBef>
        <a:spcPct val="0"/>
      </a:spcBef>
      <a:spcAft>
        <a:spcPct val="0"/>
      </a:spcAft>
      <a:defRPr kumimoji="1" sz="2400" kern="1200">
        <a:solidFill>
          <a:schemeClr val="tx1"/>
        </a:solidFill>
        <a:latin typeface="Times New Roman" charset="0"/>
        <a:ea typeface="宋体" charset="0"/>
        <a:cs typeface="宋体" charset="0"/>
      </a:defRPr>
    </a:lvl4pPr>
    <a:lvl5pPr marL="1828800" algn="l" rtl="0" eaLnBrk="0" fontAlgn="base" hangingPunct="0">
      <a:spcBef>
        <a:spcPct val="0"/>
      </a:spcBef>
      <a:spcAft>
        <a:spcPct val="0"/>
      </a:spcAft>
      <a:defRPr kumimoji="1" sz="2400" kern="1200">
        <a:solidFill>
          <a:schemeClr val="tx1"/>
        </a:solidFill>
        <a:latin typeface="Times New Roman" charset="0"/>
        <a:ea typeface="宋体" charset="0"/>
        <a:cs typeface="宋体" charset="0"/>
      </a:defRPr>
    </a:lvl5pPr>
    <a:lvl6pPr marL="2286000" algn="l" defTabSz="457200" rtl="0" eaLnBrk="1" latinLnBrk="0" hangingPunct="1">
      <a:defRPr kumimoji="1" sz="2400" kern="1200">
        <a:solidFill>
          <a:schemeClr val="tx1"/>
        </a:solidFill>
        <a:latin typeface="Times New Roman" charset="0"/>
        <a:ea typeface="宋体" charset="0"/>
        <a:cs typeface="宋体" charset="0"/>
      </a:defRPr>
    </a:lvl6pPr>
    <a:lvl7pPr marL="2743200" algn="l" defTabSz="457200" rtl="0" eaLnBrk="1" latinLnBrk="0" hangingPunct="1">
      <a:defRPr kumimoji="1" sz="2400" kern="1200">
        <a:solidFill>
          <a:schemeClr val="tx1"/>
        </a:solidFill>
        <a:latin typeface="Times New Roman" charset="0"/>
        <a:ea typeface="宋体" charset="0"/>
        <a:cs typeface="宋体" charset="0"/>
      </a:defRPr>
    </a:lvl7pPr>
    <a:lvl8pPr marL="3200400" algn="l" defTabSz="457200" rtl="0" eaLnBrk="1" latinLnBrk="0" hangingPunct="1">
      <a:defRPr kumimoji="1" sz="2400" kern="1200">
        <a:solidFill>
          <a:schemeClr val="tx1"/>
        </a:solidFill>
        <a:latin typeface="Times New Roman" charset="0"/>
        <a:ea typeface="宋体" charset="0"/>
        <a:cs typeface="宋体" charset="0"/>
      </a:defRPr>
    </a:lvl8pPr>
    <a:lvl9pPr marL="3657600" algn="l" defTabSz="457200" rtl="0" eaLnBrk="1" latinLnBrk="0" hangingPunct="1">
      <a:defRPr kumimoji="1" sz="2400" kern="1200">
        <a:solidFill>
          <a:schemeClr val="tx1"/>
        </a:solidFill>
        <a:latin typeface="Times New Roman" charset="0"/>
        <a:ea typeface="宋体" charset="0"/>
        <a:cs typeface="宋体"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22" autoAdjust="0"/>
    <p:restoredTop sz="94581" autoAdjust="0"/>
  </p:normalViewPr>
  <p:slideViewPr>
    <p:cSldViewPr>
      <p:cViewPr varScale="1">
        <p:scale>
          <a:sx n="66" d="100"/>
          <a:sy n="66" d="100"/>
        </p:scale>
        <p:origin x="132" y="7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1475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0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0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02.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image" Target="../media/image103.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image" Target="../media/image10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08.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09.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image" Target="../media/image110.e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image" Target="../media/image113.emf"/><Relationship Id="rId1" Type="http://schemas.openxmlformats.org/officeDocument/2006/relationships/image" Target="../media/image1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3.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15.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17.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18.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19.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20.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2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23.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24.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25.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2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3.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3.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7.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29995DB2-26C9-C44E-94D4-A290E144DD41}" type="slidenum">
              <a:rPr lang="zh-CN" altLang="en-US"/>
              <a:pPr/>
              <a:t>‹#›</a:t>
            </a:fld>
            <a:endParaRPr lang="en-US" altLang="zh-CN"/>
          </a:p>
        </p:txBody>
      </p:sp>
    </p:spTree>
    <p:extLst>
      <p:ext uri="{BB962C8B-B14F-4D97-AF65-F5344CB8AC3E}">
        <p14:creationId xmlns:p14="http://schemas.microsoft.com/office/powerpoint/2010/main" val="1839639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C017F83F-C1BF-9046-93B2-E6568AB4490C}" type="slidenum">
              <a:rPr lang="zh-CN" altLang="en-US"/>
              <a:pPr/>
              <a:t>‹#›</a:t>
            </a:fld>
            <a:endParaRPr lang="en-US" altLang="zh-CN"/>
          </a:p>
        </p:txBody>
      </p:sp>
    </p:spTree>
    <p:extLst>
      <p:ext uri="{BB962C8B-B14F-4D97-AF65-F5344CB8AC3E}">
        <p14:creationId xmlns:p14="http://schemas.microsoft.com/office/powerpoint/2010/main" val="30375325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A3E04D42-F2C8-514F-963A-F91C2A10A406}" type="slidenum">
              <a:rPr lang="zh-CN" altLang="en-US"/>
              <a:pPr/>
              <a:t>‹#›</a:t>
            </a:fld>
            <a:endParaRPr lang="en-US" altLang="zh-CN"/>
          </a:p>
        </p:txBody>
      </p:sp>
    </p:spTree>
    <p:extLst>
      <p:ext uri="{BB962C8B-B14F-4D97-AF65-F5344CB8AC3E}">
        <p14:creationId xmlns:p14="http://schemas.microsoft.com/office/powerpoint/2010/main" val="1831888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DBBF6EF2-B2F9-D64B-B847-9488FBA09EB7}" type="slidenum">
              <a:rPr lang="zh-CN" altLang="en-US"/>
              <a:pPr/>
              <a:t>‹#›</a:t>
            </a:fld>
            <a:endParaRPr lang="en-US" altLang="zh-CN"/>
          </a:p>
        </p:txBody>
      </p:sp>
    </p:spTree>
    <p:extLst>
      <p:ext uri="{BB962C8B-B14F-4D97-AF65-F5344CB8AC3E}">
        <p14:creationId xmlns:p14="http://schemas.microsoft.com/office/powerpoint/2010/main" val="3801934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4D2E78BE-5C25-DB49-A9C6-9923B46E1FF6}" type="slidenum">
              <a:rPr lang="zh-CN" altLang="en-US"/>
              <a:pPr/>
              <a:t>‹#›</a:t>
            </a:fld>
            <a:endParaRPr lang="en-US" altLang="zh-CN"/>
          </a:p>
        </p:txBody>
      </p:sp>
    </p:spTree>
    <p:extLst>
      <p:ext uri="{BB962C8B-B14F-4D97-AF65-F5344CB8AC3E}">
        <p14:creationId xmlns:p14="http://schemas.microsoft.com/office/powerpoint/2010/main" val="142342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131081F5-9360-0C4D-9051-8F14174FC406}" type="slidenum">
              <a:rPr lang="zh-CN" altLang="en-US"/>
              <a:pPr/>
              <a:t>‹#›</a:t>
            </a:fld>
            <a:endParaRPr lang="en-US" altLang="zh-CN"/>
          </a:p>
        </p:txBody>
      </p:sp>
    </p:spTree>
    <p:extLst>
      <p:ext uri="{BB962C8B-B14F-4D97-AF65-F5344CB8AC3E}">
        <p14:creationId xmlns:p14="http://schemas.microsoft.com/office/powerpoint/2010/main" val="1981135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FB2CF065-8DCB-C449-9354-AA9CAA4F7AB7}" type="slidenum">
              <a:rPr lang="zh-CN" altLang="en-US"/>
              <a:pPr/>
              <a:t>‹#›</a:t>
            </a:fld>
            <a:endParaRPr lang="en-US" altLang="zh-CN"/>
          </a:p>
        </p:txBody>
      </p:sp>
    </p:spTree>
    <p:extLst>
      <p:ext uri="{BB962C8B-B14F-4D97-AF65-F5344CB8AC3E}">
        <p14:creationId xmlns:p14="http://schemas.microsoft.com/office/powerpoint/2010/main" val="688958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55686795-253F-C64B-93B5-BA301952CA7A}" type="slidenum">
              <a:rPr lang="zh-CN" altLang="en-US"/>
              <a:pPr/>
              <a:t>‹#›</a:t>
            </a:fld>
            <a:endParaRPr lang="en-US" altLang="zh-CN"/>
          </a:p>
        </p:txBody>
      </p:sp>
    </p:spTree>
    <p:extLst>
      <p:ext uri="{BB962C8B-B14F-4D97-AF65-F5344CB8AC3E}">
        <p14:creationId xmlns:p14="http://schemas.microsoft.com/office/powerpoint/2010/main" val="734521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5D123A1B-7BED-5949-A0B4-1B1524209F29}" type="slidenum">
              <a:rPr lang="zh-CN" altLang="en-US"/>
              <a:pPr/>
              <a:t>‹#›</a:t>
            </a:fld>
            <a:endParaRPr lang="en-US" altLang="zh-CN"/>
          </a:p>
        </p:txBody>
      </p:sp>
    </p:spTree>
    <p:extLst>
      <p:ext uri="{BB962C8B-B14F-4D97-AF65-F5344CB8AC3E}">
        <p14:creationId xmlns:p14="http://schemas.microsoft.com/office/powerpoint/2010/main" val="1451473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F53C39C5-9E61-2C47-B7FB-50D609032F1E}" type="slidenum">
              <a:rPr lang="zh-CN" altLang="en-US"/>
              <a:pPr/>
              <a:t>‹#›</a:t>
            </a:fld>
            <a:endParaRPr lang="en-US" altLang="zh-CN"/>
          </a:p>
        </p:txBody>
      </p:sp>
    </p:spTree>
    <p:extLst>
      <p:ext uri="{BB962C8B-B14F-4D97-AF65-F5344CB8AC3E}">
        <p14:creationId xmlns:p14="http://schemas.microsoft.com/office/powerpoint/2010/main" val="1096839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37FB8113-4FB1-4B46-8623-FC9D2BA0ADFF}" type="slidenum">
              <a:rPr lang="zh-CN" altLang="en-US"/>
              <a:pPr/>
              <a:t>‹#›</a:t>
            </a:fld>
            <a:endParaRPr lang="en-US" altLang="zh-CN"/>
          </a:p>
        </p:txBody>
      </p:sp>
    </p:spTree>
    <p:extLst>
      <p:ext uri="{BB962C8B-B14F-4D97-AF65-F5344CB8AC3E}">
        <p14:creationId xmlns:p14="http://schemas.microsoft.com/office/powerpoint/2010/main" val="5534781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kumimoji="0" sz="1400">
                <a:latin typeface="Times New Roman" panose="02020603050405020304" pitchFamily="18" charset="0"/>
                <a:ea typeface="宋体" panose="02010600030101010101" pitchFamily="2" charset="-122"/>
                <a:cs typeface="+mn-cs"/>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kumimoji="0" sz="1400">
                <a:latin typeface="Times New Roman" panose="02020603050405020304" pitchFamily="18" charset="0"/>
                <a:ea typeface="宋体" panose="02010600030101010101" pitchFamily="2" charset="-122"/>
                <a:cs typeface="+mn-cs"/>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kumimoji="0" sz="1400"/>
            </a:lvl1pPr>
          </a:lstStyle>
          <a:p>
            <a:fld id="{A3EA9C81-453E-6848-A489-00BAF35AEB31}" type="slidenum">
              <a:rPr lang="zh-CN" altLang="en-US"/>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宋体" charset="0"/>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cs typeface="宋体" charset="0"/>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cs typeface="宋体" charset="0"/>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cs typeface="宋体" charset="0"/>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cs typeface="宋体" charset="0"/>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宋体" charset="0"/>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slide" Target="slide94.xml"/><Relationship Id="rId4" Type="http://schemas.openxmlformats.org/officeDocument/2006/relationships/image" Target="../media/image83.png"/></Relationships>
</file>

<file path=ppt/slides/_rels/slide101.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oleObject" Target="../embeddings/Microsoft_Word_97_-_2003___2.doc"/><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91.emf"/></Relationships>
</file>

<file path=ppt/slides/_rels/slide104.xml.rels><?xml version="1.0" encoding="UTF-8" standalone="yes"?>
<Relationships xmlns="http://schemas.openxmlformats.org/package/2006/relationships"><Relationship Id="rId3" Type="http://schemas.openxmlformats.org/officeDocument/2006/relationships/oleObject" Target="../embeddings/Microsoft_Word_97_-_2003___3.doc"/><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image" Target="../media/image92.emf"/></Relationships>
</file>

<file path=ppt/slides/_rels/slide105.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93.emf"/><Relationship Id="rId5" Type="http://schemas.openxmlformats.org/officeDocument/2006/relationships/oleObject" Target="../embeddings/Microsoft_Word_97_-_2003___4.doc"/><Relationship Id="rId4" Type="http://schemas.openxmlformats.org/officeDocument/2006/relationships/image" Target="../media/image95.emf"/></Relationships>
</file>

<file path=ppt/slides/_rels/slide106.xml.rels><?xml version="1.0" encoding="UTF-8" standalone="yes"?>
<Relationships xmlns="http://schemas.openxmlformats.org/package/2006/relationships"><Relationship Id="rId3" Type="http://schemas.openxmlformats.org/officeDocument/2006/relationships/oleObject" Target="../embeddings/Microsoft_Word_97_-_2003___5.doc"/><Relationship Id="rId2" Type="http://schemas.openxmlformats.org/officeDocument/2006/relationships/slideLayout" Target="../slideLayouts/slideLayout7.xml"/><Relationship Id="rId1" Type="http://schemas.openxmlformats.org/officeDocument/2006/relationships/vmlDrawing" Target="../drawings/vmlDrawing8.vml"/><Relationship Id="rId4" Type="http://schemas.openxmlformats.org/officeDocument/2006/relationships/image" Target="../media/image93.emf"/></Relationships>
</file>

<file path=ppt/slides/_rels/slide107.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oleObject" Target="../embeddings/Microsoft_Word_97_-_2003___6.doc"/><Relationship Id="rId2" Type="http://schemas.openxmlformats.org/officeDocument/2006/relationships/slideLayout" Target="../slideLayouts/slideLayout7.xml"/><Relationship Id="rId1" Type="http://schemas.openxmlformats.org/officeDocument/2006/relationships/vmlDrawing" Target="../drawings/vmlDrawing9.vml"/><Relationship Id="rId4" Type="http://schemas.openxmlformats.org/officeDocument/2006/relationships/image" Target="../media/image97.emf"/></Relationships>
</file>

<file path=ppt/slides/_rels/slide109.xml.rels><?xml version="1.0" encoding="UTF-8" standalone="yes"?>
<Relationships xmlns="http://schemas.openxmlformats.org/package/2006/relationships"><Relationship Id="rId3" Type="http://schemas.openxmlformats.org/officeDocument/2006/relationships/oleObject" Target="../embeddings/Microsoft_Word_97_-_2003___7.doc"/><Relationship Id="rId2" Type="http://schemas.openxmlformats.org/officeDocument/2006/relationships/slideLayout" Target="../slideLayouts/slideLayout7.xml"/><Relationship Id="rId1" Type="http://schemas.openxmlformats.org/officeDocument/2006/relationships/vmlDrawing" Target="../drawings/vmlDrawing10.vml"/><Relationship Id="rId4" Type="http://schemas.openxmlformats.org/officeDocument/2006/relationships/image" Target="../media/image98.emf"/></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oleObject" Target="../embeddings/Microsoft_Word_97_-_2003___8.doc"/><Relationship Id="rId2" Type="http://schemas.openxmlformats.org/officeDocument/2006/relationships/slideLayout" Target="../slideLayouts/slideLayout7.xml"/><Relationship Id="rId1" Type="http://schemas.openxmlformats.org/officeDocument/2006/relationships/vmlDrawing" Target="../drawings/vmlDrawing11.vml"/><Relationship Id="rId4" Type="http://schemas.openxmlformats.org/officeDocument/2006/relationships/image" Target="../media/image100.emf"/></Relationships>
</file>

<file path=ppt/slides/_rels/slide114.xml.rels><?xml version="1.0" encoding="UTF-8" standalone="yes"?>
<Relationships xmlns="http://schemas.openxmlformats.org/package/2006/relationships"><Relationship Id="rId3" Type="http://schemas.openxmlformats.org/officeDocument/2006/relationships/oleObject" Target="../embeddings/Microsoft_Word_97_-_2003___9.doc"/><Relationship Id="rId2" Type="http://schemas.openxmlformats.org/officeDocument/2006/relationships/slideLayout" Target="../slideLayouts/slideLayout7.xml"/><Relationship Id="rId1" Type="http://schemas.openxmlformats.org/officeDocument/2006/relationships/vmlDrawing" Target="../drawings/vmlDrawing12.vml"/><Relationship Id="rId4" Type="http://schemas.openxmlformats.org/officeDocument/2006/relationships/image" Target="../media/image101.emf"/></Relationships>
</file>

<file path=ppt/slides/_rels/slide115.xml.rels><?xml version="1.0" encoding="UTF-8" standalone="yes"?>
<Relationships xmlns="http://schemas.openxmlformats.org/package/2006/relationships"><Relationship Id="rId3" Type="http://schemas.openxmlformats.org/officeDocument/2006/relationships/oleObject" Target="../embeddings/Microsoft_Word_97_-_2003___10.doc"/><Relationship Id="rId2" Type="http://schemas.openxmlformats.org/officeDocument/2006/relationships/slideLayout" Target="../slideLayouts/slideLayout7.xml"/><Relationship Id="rId1" Type="http://schemas.openxmlformats.org/officeDocument/2006/relationships/vmlDrawing" Target="../drawings/vmlDrawing13.vml"/><Relationship Id="rId4" Type="http://schemas.openxmlformats.org/officeDocument/2006/relationships/image" Target="../media/image102.emf"/></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104.emf"/><Relationship Id="rId5" Type="http://schemas.openxmlformats.org/officeDocument/2006/relationships/oleObject" Target="../embeddings/Microsoft_Word_97_-_2003___11.doc"/><Relationship Id="rId4" Type="http://schemas.openxmlformats.org/officeDocument/2006/relationships/image" Target="../media/image103.emf"/></Relationships>
</file>

<file path=ppt/slides/_rels/slide117.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06.emf"/><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oleObject" Target="../embeddings/Microsoft_Word_97_-_2003___12.doc"/><Relationship Id="rId5" Type="http://schemas.openxmlformats.org/officeDocument/2006/relationships/image" Target="../media/image105.emf"/><Relationship Id="rId4" Type="http://schemas.openxmlformats.org/officeDocument/2006/relationships/oleObject" Target="../embeddings/oleObject5.bin"/></Relationships>
</file>

<file path=ppt/slides/_rels/slide118.xml.rels><?xml version="1.0" encoding="UTF-8" standalone="yes"?>
<Relationships xmlns="http://schemas.openxmlformats.org/package/2006/relationships"><Relationship Id="rId3" Type="http://schemas.openxmlformats.org/officeDocument/2006/relationships/oleObject" Target="../embeddings/Microsoft_Word_97_-_2003___13.doc"/><Relationship Id="rId2" Type="http://schemas.openxmlformats.org/officeDocument/2006/relationships/slideLayout" Target="../slideLayouts/slideLayout7.xml"/><Relationship Id="rId1" Type="http://schemas.openxmlformats.org/officeDocument/2006/relationships/vmlDrawing" Target="../drawings/vmlDrawing16.vml"/><Relationship Id="rId4" Type="http://schemas.openxmlformats.org/officeDocument/2006/relationships/image" Target="../media/image108.emf"/></Relationships>
</file>

<file path=ppt/slides/_rels/slide119.xml.rels><?xml version="1.0" encoding="UTF-8" standalone="yes"?>
<Relationships xmlns="http://schemas.openxmlformats.org/package/2006/relationships"><Relationship Id="rId3" Type="http://schemas.openxmlformats.org/officeDocument/2006/relationships/oleObject" Target="../embeddings/Microsoft_Word_97_-_2003___14.doc"/><Relationship Id="rId2" Type="http://schemas.openxmlformats.org/officeDocument/2006/relationships/slideLayout" Target="../slideLayouts/slideLayout7.xml"/><Relationship Id="rId1" Type="http://schemas.openxmlformats.org/officeDocument/2006/relationships/vmlDrawing" Target="../drawings/vmlDrawing17.vml"/><Relationship Id="rId4" Type="http://schemas.openxmlformats.org/officeDocument/2006/relationships/image" Target="../media/image109.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image" Target="../media/image111.emf"/><Relationship Id="rId5" Type="http://schemas.openxmlformats.org/officeDocument/2006/relationships/oleObject" Target="../embeddings/Microsoft_Word_97_-_2003___15.doc"/><Relationship Id="rId4" Type="http://schemas.openxmlformats.org/officeDocument/2006/relationships/image" Target="../media/image110.emf"/></Relationships>
</file>

<file path=ppt/slides/_rels/slide121.xml.rels><?xml version="1.0" encoding="UTF-8" standalone="yes"?>
<Relationships xmlns="http://schemas.openxmlformats.org/package/2006/relationships"><Relationship Id="rId8" Type="http://schemas.openxmlformats.org/officeDocument/2006/relationships/image" Target="../media/image114.emf"/><Relationship Id="rId3" Type="http://schemas.openxmlformats.org/officeDocument/2006/relationships/oleObject" Target="../embeddings/oleObject7.bin"/><Relationship Id="rId7" Type="http://schemas.openxmlformats.org/officeDocument/2006/relationships/oleObject" Target="../embeddings/Microsoft_Word_97_-_2003___16.doc"/><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image" Target="../media/image113.emf"/><Relationship Id="rId5" Type="http://schemas.openxmlformats.org/officeDocument/2006/relationships/oleObject" Target="../embeddings/oleObject8.bin"/><Relationship Id="rId4" Type="http://schemas.openxmlformats.org/officeDocument/2006/relationships/image" Target="../media/image112.emf"/></Relationships>
</file>

<file path=ppt/slides/_rels/slide12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slideLayout" Target="../slideLayouts/slideLayout7.xml"/><Relationship Id="rId1" Type="http://schemas.openxmlformats.org/officeDocument/2006/relationships/vmlDrawing" Target="../drawings/vmlDrawing20.vml"/><Relationship Id="rId5" Type="http://schemas.openxmlformats.org/officeDocument/2006/relationships/image" Target="../media/image115.emf"/><Relationship Id="rId4" Type="http://schemas.openxmlformats.org/officeDocument/2006/relationships/oleObject" Target="../embeddings/Microsoft_Word_97_-_2003___17.doc"/></Relationships>
</file>

<file path=ppt/slides/_rels/slide123.xml.rels><?xml version="1.0" encoding="UTF-8" standalone="yes"?>
<Relationships xmlns="http://schemas.openxmlformats.org/package/2006/relationships"><Relationship Id="rId3" Type="http://schemas.openxmlformats.org/officeDocument/2006/relationships/oleObject" Target="../embeddings/Microsoft_Word_97_-_2003___18.doc"/><Relationship Id="rId2" Type="http://schemas.openxmlformats.org/officeDocument/2006/relationships/slideLayout" Target="../slideLayouts/slideLayout7.xml"/><Relationship Id="rId1" Type="http://schemas.openxmlformats.org/officeDocument/2006/relationships/vmlDrawing" Target="../drawings/vmlDrawing21.vml"/><Relationship Id="rId4" Type="http://schemas.openxmlformats.org/officeDocument/2006/relationships/image" Target="../media/image117.emf"/></Relationships>
</file>

<file path=ppt/slides/_rels/slide124.xml.rels><?xml version="1.0" encoding="UTF-8" standalone="yes"?>
<Relationships xmlns="http://schemas.openxmlformats.org/package/2006/relationships"><Relationship Id="rId3" Type="http://schemas.openxmlformats.org/officeDocument/2006/relationships/oleObject" Target="../embeddings/Microsoft_Word_97_-_2003___19.doc"/><Relationship Id="rId2" Type="http://schemas.openxmlformats.org/officeDocument/2006/relationships/slideLayout" Target="../slideLayouts/slideLayout7.xml"/><Relationship Id="rId1" Type="http://schemas.openxmlformats.org/officeDocument/2006/relationships/vmlDrawing" Target="../drawings/vmlDrawing22.vml"/><Relationship Id="rId4" Type="http://schemas.openxmlformats.org/officeDocument/2006/relationships/image" Target="../media/image118.emf"/></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oleObject" Target="../embeddings/Microsoft_Word_97_-_2003___20.doc"/><Relationship Id="rId2" Type="http://schemas.openxmlformats.org/officeDocument/2006/relationships/slideLayout" Target="../slideLayouts/slideLayout7.xml"/><Relationship Id="rId1" Type="http://schemas.openxmlformats.org/officeDocument/2006/relationships/vmlDrawing" Target="../drawings/vmlDrawing23.vml"/><Relationship Id="rId4" Type="http://schemas.openxmlformats.org/officeDocument/2006/relationships/image" Target="../media/image119.emf"/></Relationships>
</file>

<file path=ppt/slides/_rels/slide127.xml.rels><?xml version="1.0" encoding="UTF-8" standalone="yes"?>
<Relationships xmlns="http://schemas.openxmlformats.org/package/2006/relationships"><Relationship Id="rId3" Type="http://schemas.openxmlformats.org/officeDocument/2006/relationships/oleObject" Target="../embeddings/Microsoft_Word_97_-_2003___21.doc"/><Relationship Id="rId2" Type="http://schemas.openxmlformats.org/officeDocument/2006/relationships/slideLayout" Target="../slideLayouts/slideLayout7.xml"/><Relationship Id="rId1" Type="http://schemas.openxmlformats.org/officeDocument/2006/relationships/vmlDrawing" Target="../drawings/vmlDrawing24.vml"/><Relationship Id="rId4" Type="http://schemas.openxmlformats.org/officeDocument/2006/relationships/image" Target="../media/image120.emf"/></Relationships>
</file>

<file path=ppt/slides/_rels/slide128.xml.rels><?xml version="1.0" encoding="UTF-8" standalone="yes"?>
<Relationships xmlns="http://schemas.openxmlformats.org/package/2006/relationships"><Relationship Id="rId3" Type="http://schemas.openxmlformats.org/officeDocument/2006/relationships/oleObject" Target="../embeddings/Microsoft_Word_97_-_2003___22.doc"/><Relationship Id="rId2" Type="http://schemas.openxmlformats.org/officeDocument/2006/relationships/slideLayout" Target="../slideLayouts/slideLayout7.xml"/><Relationship Id="rId1" Type="http://schemas.openxmlformats.org/officeDocument/2006/relationships/vmlDrawing" Target="../drawings/vmlDrawing25.vml"/><Relationship Id="rId5" Type="http://schemas.openxmlformats.org/officeDocument/2006/relationships/image" Target="../media/image122.png"/><Relationship Id="rId4" Type="http://schemas.openxmlformats.org/officeDocument/2006/relationships/image" Target="../media/image121.emf"/></Relationships>
</file>

<file path=ppt/slides/_rels/slide129.xml.rels><?xml version="1.0" encoding="UTF-8" standalone="yes"?>
<Relationships xmlns="http://schemas.openxmlformats.org/package/2006/relationships"><Relationship Id="rId3" Type="http://schemas.openxmlformats.org/officeDocument/2006/relationships/oleObject" Target="../embeddings/Microsoft_Word_97_-_2003___23.doc"/><Relationship Id="rId2" Type="http://schemas.openxmlformats.org/officeDocument/2006/relationships/slideLayout" Target="../slideLayouts/slideLayout7.xml"/><Relationship Id="rId1" Type="http://schemas.openxmlformats.org/officeDocument/2006/relationships/vmlDrawing" Target="../drawings/vmlDrawing26.vml"/><Relationship Id="rId4" Type="http://schemas.openxmlformats.org/officeDocument/2006/relationships/image" Target="../media/image123.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oleObject" Target="../embeddings/Microsoft_Word_97_-_2003___24.doc"/><Relationship Id="rId2" Type="http://schemas.openxmlformats.org/officeDocument/2006/relationships/slideLayout" Target="../slideLayouts/slideLayout7.xml"/><Relationship Id="rId1" Type="http://schemas.openxmlformats.org/officeDocument/2006/relationships/vmlDrawing" Target="../drawings/vmlDrawing27.vml"/><Relationship Id="rId4" Type="http://schemas.openxmlformats.org/officeDocument/2006/relationships/image" Target="../media/image124.emf"/></Relationships>
</file>

<file path=ppt/slides/_rels/slide131.xml.rels><?xml version="1.0" encoding="UTF-8" standalone="yes"?>
<Relationships xmlns="http://schemas.openxmlformats.org/package/2006/relationships"><Relationship Id="rId3" Type="http://schemas.openxmlformats.org/officeDocument/2006/relationships/oleObject" Target="../embeddings/Microsoft_Word_97_-_2003___25.doc"/><Relationship Id="rId2" Type="http://schemas.openxmlformats.org/officeDocument/2006/relationships/slideLayout" Target="../slideLayouts/slideLayout7.xml"/><Relationship Id="rId1" Type="http://schemas.openxmlformats.org/officeDocument/2006/relationships/vmlDrawing" Target="../drawings/vmlDrawing28.vml"/><Relationship Id="rId4" Type="http://schemas.openxmlformats.org/officeDocument/2006/relationships/image" Target="../media/image125.emf"/></Relationships>
</file>

<file path=ppt/slides/_rels/slide132.xml.rels><?xml version="1.0" encoding="UTF-8" standalone="yes"?>
<Relationships xmlns="http://schemas.openxmlformats.org/package/2006/relationships"><Relationship Id="rId3" Type="http://schemas.openxmlformats.org/officeDocument/2006/relationships/oleObject" Target="../embeddings/Microsoft_Word_97_-_2003___26.doc"/><Relationship Id="rId2" Type="http://schemas.openxmlformats.org/officeDocument/2006/relationships/slideLayout" Target="../slideLayouts/slideLayout7.xml"/><Relationship Id="rId1" Type="http://schemas.openxmlformats.org/officeDocument/2006/relationships/vmlDrawing" Target="../drawings/vmlDrawing29.vml"/><Relationship Id="rId4" Type="http://schemas.openxmlformats.org/officeDocument/2006/relationships/image" Target="../media/image126.emf"/></Relationships>
</file>

<file path=ppt/slides/_rels/slide13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hyperlink" Target="../word%E6%96%87%E6%A1%A3-%E4%BB%BB%E6%84%8F%E7%BC%96%E8%BE%91/%E8%AF%BE%E5%90%8E%E9%99%90%E6%97%B6%E8%87%AA%E6%B5%8B23.doc" TargetMode="Externa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31.jpeg"/><Relationship Id="rId1" Type="http://schemas.openxmlformats.org/officeDocument/2006/relationships/slideLayout" Target="../slideLayouts/slideLayout7.xml"/><Relationship Id="rId5" Type="http://schemas.openxmlformats.org/officeDocument/2006/relationships/image" Target="../media/image133.gif"/><Relationship Id="rId4" Type="http://schemas.openxmlformats.org/officeDocument/2006/relationships/slide" Target="slide78.xml"/></Relationships>
</file>

<file path=ppt/slides/_rels/slide137.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image" Target="../media/image135.jpeg"/><Relationship Id="rId1" Type="http://schemas.openxmlformats.org/officeDocument/2006/relationships/slideLayout" Target="../slideLayouts/slideLayout7.xml"/><Relationship Id="rId4" Type="http://schemas.openxmlformats.org/officeDocument/2006/relationships/image" Target="../media/image133.gif"/></Relationships>
</file>

<file path=ppt/slides/_rels/slide139.xml.rels><?xml version="1.0" encoding="UTF-8" standalone="yes"?>
<Relationships xmlns="http://schemas.openxmlformats.org/package/2006/relationships"><Relationship Id="rId3" Type="http://schemas.openxmlformats.org/officeDocument/2006/relationships/image" Target="../media/image137.jpeg"/><Relationship Id="rId7" Type="http://schemas.openxmlformats.org/officeDocument/2006/relationships/image" Target="../media/image133.gif"/><Relationship Id="rId2" Type="http://schemas.openxmlformats.org/officeDocument/2006/relationships/image" Target="../media/image136.jpeg"/><Relationship Id="rId1" Type="http://schemas.openxmlformats.org/officeDocument/2006/relationships/slideLayout" Target="../slideLayouts/slideLayout7.xml"/><Relationship Id="rId6" Type="http://schemas.openxmlformats.org/officeDocument/2006/relationships/slide" Target="slide85.xml"/><Relationship Id="rId5" Type="http://schemas.openxmlformats.org/officeDocument/2006/relationships/image" Target="../media/image139.jpeg"/><Relationship Id="rId4" Type="http://schemas.openxmlformats.org/officeDocument/2006/relationships/image" Target="../media/image138.png"/></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40.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141.jpeg"/><Relationship Id="rId1" Type="http://schemas.openxmlformats.org/officeDocument/2006/relationships/slideLayout" Target="../slideLayouts/slideLayout7.xml"/><Relationship Id="rId6" Type="http://schemas.openxmlformats.org/officeDocument/2006/relationships/image" Target="../media/image133.gif"/><Relationship Id="rId5" Type="http://schemas.openxmlformats.org/officeDocument/2006/relationships/slide" Target="slide85.xml"/><Relationship Id="rId4" Type="http://schemas.openxmlformats.org/officeDocument/2006/relationships/image" Target="../media/image143.jpeg"/></Relationships>
</file>

<file path=ppt/slides/_rels/slide142.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image" Target="../media/image144.jpeg"/><Relationship Id="rId1" Type="http://schemas.openxmlformats.org/officeDocument/2006/relationships/slideLayout" Target="../slideLayouts/slideLayout7.xml"/><Relationship Id="rId6" Type="http://schemas.openxmlformats.org/officeDocument/2006/relationships/image" Target="../media/image133.gif"/><Relationship Id="rId5" Type="http://schemas.openxmlformats.org/officeDocument/2006/relationships/slide" Target="slide85.xml"/><Relationship Id="rId4" Type="http://schemas.openxmlformats.org/officeDocument/2006/relationships/image" Target="../media/image146.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file://localhost/H/%5Ctbkt%5Cnrjj7-2%5C7-2-5.bmp" TargetMode="External"/><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slideLayout" Target="../slideLayouts/slideLayout7.xml"/><Relationship Id="rId5" Type="http://schemas.openxmlformats.org/officeDocument/2006/relationships/image" Target="../media/image35.wmf"/><Relationship Id="rId4" Type="http://schemas.openxmlformats.org/officeDocument/2006/relationships/image" Target="../media/image34.w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jpe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hyperlink" Target="http://china-heatpipe.net/up_files/Image/0-2008/04/04/Trans-Alaska_Pipeline_System_Luca_Galuzzi_2005.jpg"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Microsoft_Word_97_-_2003___1.doc"/><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65.emf"/></Relationships>
</file>

<file path=ppt/slides/_rels/slide7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slide" Target="slide1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slide" Target="slide1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69.jpg"/><Relationship Id="rId3" Type="http://schemas.openxmlformats.org/officeDocument/2006/relationships/slide" Target="slide17.xml"/><Relationship Id="rId7" Type="http://schemas.openxmlformats.org/officeDocument/2006/relationships/slide" Target="slide134.xml"/><Relationship Id="rId2" Type="http://schemas.openxmlformats.org/officeDocument/2006/relationships/slide" Target="slide16.xml"/><Relationship Id="rId1" Type="http://schemas.openxmlformats.org/officeDocument/2006/relationships/slideLayout" Target="../slideLayouts/slideLayout4.xml"/><Relationship Id="rId6" Type="http://schemas.openxmlformats.org/officeDocument/2006/relationships/image" Target="../media/image68.gif"/><Relationship Id="rId11" Type="http://schemas.openxmlformats.org/officeDocument/2006/relationships/image" Target="../media/image72.jpg"/><Relationship Id="rId5" Type="http://schemas.openxmlformats.org/officeDocument/2006/relationships/slide" Target="slide137.xml"/><Relationship Id="rId10" Type="http://schemas.openxmlformats.org/officeDocument/2006/relationships/image" Target="../media/image71.gif"/><Relationship Id="rId4" Type="http://schemas.openxmlformats.org/officeDocument/2006/relationships/slide" Target="slide18.xml"/><Relationship Id="rId9" Type="http://schemas.openxmlformats.org/officeDocument/2006/relationships/image" Target="../media/image70.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75.jpeg"/><Relationship Id="rId5" Type="http://schemas.openxmlformats.org/officeDocument/2006/relationships/image" Target="../media/image73.png"/><Relationship Id="rId4" Type="http://schemas.openxmlformats.org/officeDocument/2006/relationships/oleObject" Target="../embeddings/oleObject1.bin"/></Relationships>
</file>

<file path=ppt/slides/_rels/slide84.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 Target="slide140.xml"/><Relationship Id="rId2" Type="http://schemas.openxmlformats.org/officeDocument/2006/relationships/slide" Target="slide139.xml"/><Relationship Id="rId1" Type="http://schemas.openxmlformats.org/officeDocument/2006/relationships/slideLayout" Target="../slideLayouts/slideLayout2.xml"/><Relationship Id="rId4" Type="http://schemas.openxmlformats.org/officeDocument/2006/relationships/slide" Target="slide142.xml"/></Relationships>
</file>

<file path=ppt/slides/_rels/slide8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7.xml"/><Relationship Id="rId4" Type="http://schemas.openxmlformats.org/officeDocument/2006/relationships/image" Target="../media/image81.jpeg"/></Relationships>
</file>

<file path=ppt/slides/_rels/slide92.xml.rels><?xml version="1.0" encoding="UTF-8" standalone="yes"?>
<Relationships xmlns="http://schemas.openxmlformats.org/package/2006/relationships"><Relationship Id="rId2" Type="http://schemas.openxmlformats.org/officeDocument/2006/relationships/image" Target="../media/image82.gif"/><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slide" Target="slide94.xml"/><Relationship Id="rId5" Type="http://schemas.openxmlformats.org/officeDocument/2006/relationships/slide" Target="slide92.xml"/><Relationship Id="rId4" Type="http://schemas.openxmlformats.org/officeDocument/2006/relationships/image" Target="../media/image83.png"/></Relationships>
</file>

<file path=ppt/slides/_rels/slide94.xml.rels><?xml version="1.0" encoding="UTF-8" standalone="yes"?>
<Relationships xmlns="http://schemas.openxmlformats.org/package/2006/relationships"><Relationship Id="rId2" Type="http://schemas.openxmlformats.org/officeDocument/2006/relationships/image" Target="../media/image84.gif"/><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3-3-1115"/>
          <p:cNvPicPr>
            <a:picLocks noChangeAspect="1" noChangeArrowheads="1"/>
          </p:cNvPicPr>
          <p:nvPr/>
        </p:nvPicPr>
        <p:blipFill>
          <a:blip r:embed="rId2" cstate="email">
            <a:lum contrast="18000"/>
            <a:extLst>
              <a:ext uri="{28A0092B-C50C-407E-A947-70E740481C1C}">
                <a14:useLocalDpi xmlns:a14="http://schemas.microsoft.com/office/drawing/2010/main" val="0"/>
              </a:ext>
            </a:extLst>
          </a:blip>
          <a:srcRect/>
          <a:stretch>
            <a:fillRect/>
          </a:stretch>
        </p:blipFill>
        <p:spPr bwMode="auto">
          <a:xfrm>
            <a:off x="539750" y="0"/>
            <a:ext cx="7632700" cy="5494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51" name="Text Box 3"/>
          <p:cNvSpPr txBox="1">
            <a:spLocks noChangeArrowheads="1"/>
          </p:cNvSpPr>
          <p:nvPr/>
        </p:nvSpPr>
        <p:spPr bwMode="auto">
          <a:xfrm>
            <a:off x="0" y="4941888"/>
            <a:ext cx="9144000" cy="1116012"/>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lnSpc>
                <a:spcPct val="80000"/>
              </a:lnSpc>
            </a:pPr>
            <a:r>
              <a:rPr lang="en-US" altLang="zh-CN" sz="2800">
                <a:latin typeface="楷体_GB2312" charset="0"/>
                <a:ea typeface="楷体_GB2312" charset="0"/>
                <a:cs typeface="楷体_GB2312" charset="0"/>
              </a:rPr>
              <a:t>1.</a:t>
            </a:r>
            <a:r>
              <a:rPr lang="zh-CN" altLang="en-US" sz="2800">
                <a:latin typeface="楷体_GB2312" charset="0"/>
                <a:ea typeface="楷体_GB2312" charset="0"/>
                <a:cs typeface="楷体_GB2312" charset="0"/>
              </a:rPr>
              <a:t>为什么牛仔裤的生产过程分散到许多国家？</a:t>
            </a:r>
          </a:p>
          <a:p>
            <a:pPr eaLnBrk="1" hangingPunct="1">
              <a:lnSpc>
                <a:spcPct val="80000"/>
              </a:lnSpc>
            </a:pPr>
            <a:r>
              <a:rPr lang="en-US" altLang="zh-CN" sz="2800">
                <a:latin typeface="楷体_GB2312" charset="0"/>
                <a:ea typeface="楷体_GB2312" charset="0"/>
                <a:cs typeface="楷体_GB2312" charset="0"/>
              </a:rPr>
              <a:t>2.</a:t>
            </a:r>
            <a:r>
              <a:rPr lang="zh-CN" altLang="en-US" sz="2800">
                <a:latin typeface="楷体_GB2312" charset="0"/>
                <a:ea typeface="楷体_GB2312" charset="0"/>
                <a:cs typeface="楷体_GB2312" charset="0"/>
              </a:rPr>
              <a:t>牛仔裤的</a:t>
            </a:r>
            <a:r>
              <a:rPr lang="zh-CN" altLang="en-US" sz="2800">
                <a:ea typeface="楷体_GB2312" charset="0"/>
                <a:cs typeface="楷体_GB2312" charset="0"/>
              </a:rPr>
              <a:t>“</a:t>
            </a:r>
            <a:r>
              <a:rPr lang="zh-CN" altLang="en-US" sz="2800">
                <a:latin typeface="楷体_GB2312" charset="0"/>
                <a:ea typeface="楷体_GB2312" charset="0"/>
                <a:cs typeface="楷体_GB2312" charset="0"/>
              </a:rPr>
              <a:t>生命过程</a:t>
            </a:r>
            <a:r>
              <a:rPr lang="zh-CN" altLang="en-US" sz="2800">
                <a:ea typeface="楷体_GB2312" charset="0"/>
                <a:cs typeface="楷体_GB2312" charset="0"/>
              </a:rPr>
              <a:t>”</a:t>
            </a:r>
            <a:r>
              <a:rPr lang="zh-CN" altLang="en-US" sz="2800">
                <a:latin typeface="楷体_GB2312" charset="0"/>
                <a:ea typeface="楷体_GB2312" charset="0"/>
                <a:cs typeface="楷体_GB2312" charset="0"/>
              </a:rPr>
              <a:t>说明现代化社会生产具有哪些特点？</a:t>
            </a:r>
          </a:p>
        </p:txBody>
      </p:sp>
      <p:sp>
        <p:nvSpPr>
          <p:cNvPr id="234500" name="Text Box 4"/>
          <p:cNvSpPr txBox="1">
            <a:spLocks noChangeArrowheads="1"/>
          </p:cNvSpPr>
          <p:nvPr/>
        </p:nvSpPr>
        <p:spPr bwMode="auto">
          <a:xfrm>
            <a:off x="0" y="6021388"/>
            <a:ext cx="8964613" cy="94615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solidFill>
                  <a:srgbClr val="FF0000"/>
                </a:solidFill>
                <a:latin typeface="华文新魏" charset="0"/>
                <a:ea typeface="华文新魏" charset="0"/>
                <a:cs typeface="华文新魏" charset="0"/>
              </a:rPr>
              <a:t>现代社会生产具有原料来源广、产品去向多、生产专业化和地域分工起来越细的特点。</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34500"/>
                                        </p:tgtEl>
                                        <p:attrNameLst>
                                          <p:attrName>style.visibility</p:attrName>
                                        </p:attrNameLst>
                                      </p:cBhvr>
                                      <p:to>
                                        <p:strVal val="visible"/>
                                      </p:to>
                                    </p:set>
                                    <p:animEffect transition="in" filter="box(in)">
                                      <p:cBhvr>
                                        <p:cTn id="7" dur="500"/>
                                        <p:tgtEl>
                                          <p:spTgt spid="2345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50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3043238" y="2109788"/>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1" hangingPunct="1"/>
            <a:endParaRPr lang="zh-CN" altLang="en-US"/>
          </a:p>
        </p:txBody>
      </p:sp>
      <p:sp>
        <p:nvSpPr>
          <p:cNvPr id="11267" name="Text Box 3"/>
          <p:cNvSpPr txBox="1">
            <a:spLocks noChangeArrowheads="1"/>
          </p:cNvSpPr>
          <p:nvPr/>
        </p:nvSpPr>
        <p:spPr bwMode="auto">
          <a:xfrm>
            <a:off x="0" y="0"/>
            <a:ext cx="91440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solidFill>
                  <a:srgbClr val="FF0000"/>
                </a:solidFill>
                <a:latin typeface="楷体_GB2312" charset="0"/>
                <a:ea typeface="楷体_GB2312" charset="0"/>
                <a:cs typeface="楷体_GB2312" charset="0"/>
              </a:rPr>
              <a:t>读四种运输方式运费与运距相关曲线图，完成下列要求： </a:t>
            </a:r>
          </a:p>
        </p:txBody>
      </p:sp>
      <p:sp>
        <p:nvSpPr>
          <p:cNvPr id="11268" name="Text Box 4"/>
          <p:cNvSpPr txBox="1">
            <a:spLocks noChangeArrowheads="1"/>
          </p:cNvSpPr>
          <p:nvPr/>
        </p:nvSpPr>
        <p:spPr bwMode="auto">
          <a:xfrm>
            <a:off x="5257800" y="433388"/>
            <a:ext cx="3886200" cy="57515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dist" eaLnBrk="1" hangingPunct="1">
              <a:spcBef>
                <a:spcPct val="50000"/>
              </a:spcBef>
            </a:pPr>
            <a:r>
              <a:rPr lang="zh-CN" altLang="en-US" sz="2400" b="1">
                <a:solidFill>
                  <a:srgbClr val="000000"/>
                </a:solidFill>
              </a:rPr>
              <a:t>（1）图中字母表示的运输方式分别是</a:t>
            </a:r>
          </a:p>
          <a:p>
            <a:pPr algn="dist" eaLnBrk="1" hangingPunct="1">
              <a:spcBef>
                <a:spcPct val="50000"/>
              </a:spcBef>
            </a:pPr>
            <a:r>
              <a:rPr lang="zh-CN" altLang="en-US" sz="2400" b="1">
                <a:solidFill>
                  <a:srgbClr val="000000"/>
                </a:solidFill>
              </a:rPr>
              <a:t>   </a:t>
            </a:r>
            <a:r>
              <a:rPr lang="en-US" altLang="zh-CN" sz="2400" b="1">
                <a:solidFill>
                  <a:srgbClr val="000000"/>
                </a:solidFill>
              </a:rPr>
              <a:t>A_________B________</a:t>
            </a:r>
          </a:p>
          <a:p>
            <a:pPr algn="dist" eaLnBrk="1" hangingPunct="1">
              <a:spcBef>
                <a:spcPct val="50000"/>
              </a:spcBef>
            </a:pPr>
            <a:r>
              <a:rPr lang="en-US" altLang="zh-CN" sz="2400" b="1">
                <a:solidFill>
                  <a:srgbClr val="000000"/>
                </a:solidFill>
              </a:rPr>
              <a:t>   C_________D________</a:t>
            </a:r>
          </a:p>
          <a:p>
            <a:pPr algn="dist" eaLnBrk="1" hangingPunct="1">
              <a:spcBef>
                <a:spcPct val="50000"/>
              </a:spcBef>
            </a:pPr>
            <a:r>
              <a:rPr lang="en-US" altLang="zh-CN" sz="2400" b="1"/>
              <a:t>（2）</a:t>
            </a:r>
            <a:r>
              <a:rPr lang="zh-CN" altLang="en-US" sz="2400" b="1"/>
              <a:t>运距&lt;</a:t>
            </a:r>
            <a:r>
              <a:rPr lang="en-US" altLang="zh-CN" sz="2400" b="1"/>
              <a:t>a</a:t>
            </a:r>
            <a:r>
              <a:rPr lang="zh-CN" altLang="en-US" sz="2400" b="1"/>
              <a:t>公里时，最廉价的运输方式是_______ 。 </a:t>
            </a:r>
            <a:br>
              <a:rPr lang="zh-CN" altLang="en-US" sz="2400" b="1"/>
            </a:br>
            <a:r>
              <a:rPr lang="zh-CN" altLang="en-US" sz="2400" b="1"/>
              <a:t>（3）</a:t>
            </a:r>
            <a:r>
              <a:rPr lang="en-US" altLang="zh-CN" sz="2400" b="1"/>
              <a:t>a&lt;</a:t>
            </a:r>
            <a:r>
              <a:rPr lang="zh-CN" altLang="en-US" sz="2400" b="1"/>
              <a:t>运距&lt;</a:t>
            </a:r>
            <a:r>
              <a:rPr lang="en-US" altLang="zh-CN" sz="2400" b="1"/>
              <a:t>b</a:t>
            </a:r>
            <a:r>
              <a:rPr lang="zh-CN" altLang="en-US" sz="2400" b="1"/>
              <a:t>时，最廉价的运输方式是______ 。</a:t>
            </a:r>
          </a:p>
          <a:p>
            <a:pPr algn="dist" eaLnBrk="1" hangingPunct="1">
              <a:spcBef>
                <a:spcPct val="50000"/>
              </a:spcBef>
            </a:pPr>
            <a:r>
              <a:rPr lang="zh-CN" altLang="en-US" sz="2400" b="1"/>
              <a:t>（4）运距&gt;</a:t>
            </a:r>
            <a:r>
              <a:rPr lang="en-US" altLang="zh-CN" sz="2400" b="1"/>
              <a:t>b</a:t>
            </a:r>
            <a:r>
              <a:rPr lang="zh-CN" altLang="en-US" sz="2400" b="1"/>
              <a:t>公里时，最廉价的运输方式是_______ 。</a:t>
            </a:r>
          </a:p>
          <a:p>
            <a:pPr algn="dist" eaLnBrk="1" hangingPunct="1">
              <a:spcBef>
                <a:spcPct val="50000"/>
              </a:spcBef>
            </a:pPr>
            <a:r>
              <a:rPr lang="zh-CN" altLang="en-US" sz="2400" b="1"/>
              <a:t>（5）最昂贵的运输方式是</a:t>
            </a:r>
            <a:r>
              <a:rPr lang="zh-CN" altLang="en-US" sz="2400" b="1" u="sng"/>
              <a:t>　　</a:t>
            </a:r>
            <a:r>
              <a:rPr lang="zh-CN" altLang="en-US" sz="2400" b="1"/>
              <a:t>，它适合运送的货物特点是</a:t>
            </a:r>
            <a:r>
              <a:rPr lang="zh-CN" altLang="en-US" sz="2400" b="1" u="sng"/>
              <a:t>                          </a:t>
            </a:r>
            <a:r>
              <a:rPr lang="zh-CN" altLang="en-US" sz="2400" b="1"/>
              <a:t> 。</a:t>
            </a:r>
          </a:p>
        </p:txBody>
      </p:sp>
      <p:sp>
        <p:nvSpPr>
          <p:cNvPr id="197637" name="Text Box 5"/>
          <p:cNvSpPr txBox="1">
            <a:spLocks noChangeArrowheads="1"/>
          </p:cNvSpPr>
          <p:nvPr/>
        </p:nvSpPr>
        <p:spPr bwMode="auto">
          <a:xfrm>
            <a:off x="6081713" y="1271588"/>
            <a:ext cx="819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dist" eaLnBrk="1" hangingPunct="1">
              <a:spcBef>
                <a:spcPct val="50000"/>
              </a:spcBef>
            </a:pPr>
            <a:r>
              <a:rPr lang="zh-CN" altLang="en-US" sz="2400">
                <a:solidFill>
                  <a:srgbClr val="FF0000"/>
                </a:solidFill>
                <a:ea typeface="黑体" charset="0"/>
                <a:cs typeface="黑体" charset="0"/>
              </a:rPr>
              <a:t>空运</a:t>
            </a:r>
          </a:p>
        </p:txBody>
      </p:sp>
      <p:sp>
        <p:nvSpPr>
          <p:cNvPr id="197638" name="Text Box 6"/>
          <p:cNvSpPr txBox="1">
            <a:spLocks noChangeArrowheads="1"/>
          </p:cNvSpPr>
          <p:nvPr/>
        </p:nvSpPr>
        <p:spPr bwMode="auto">
          <a:xfrm>
            <a:off x="7924800" y="1295400"/>
            <a:ext cx="819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dist" eaLnBrk="1" hangingPunct="1">
              <a:spcBef>
                <a:spcPct val="50000"/>
              </a:spcBef>
            </a:pPr>
            <a:r>
              <a:rPr lang="zh-CN" altLang="en-US" sz="2400">
                <a:solidFill>
                  <a:srgbClr val="FF0000"/>
                </a:solidFill>
                <a:ea typeface="黑体" charset="0"/>
                <a:cs typeface="黑体" charset="0"/>
              </a:rPr>
              <a:t>公路</a:t>
            </a:r>
          </a:p>
        </p:txBody>
      </p:sp>
      <p:sp>
        <p:nvSpPr>
          <p:cNvPr id="197639" name="Text Box 7"/>
          <p:cNvSpPr txBox="1">
            <a:spLocks noChangeArrowheads="1"/>
          </p:cNvSpPr>
          <p:nvPr/>
        </p:nvSpPr>
        <p:spPr bwMode="auto">
          <a:xfrm>
            <a:off x="6038850" y="1819275"/>
            <a:ext cx="819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dist" eaLnBrk="1" hangingPunct="1">
              <a:spcBef>
                <a:spcPct val="50000"/>
              </a:spcBef>
            </a:pPr>
            <a:r>
              <a:rPr lang="zh-CN" altLang="en-US" sz="2400">
                <a:solidFill>
                  <a:srgbClr val="FF0000"/>
                </a:solidFill>
                <a:ea typeface="黑体" charset="0"/>
                <a:cs typeface="黑体" charset="0"/>
              </a:rPr>
              <a:t>铁路</a:t>
            </a:r>
          </a:p>
        </p:txBody>
      </p:sp>
      <p:sp>
        <p:nvSpPr>
          <p:cNvPr id="197640" name="Text Box 8"/>
          <p:cNvSpPr txBox="1">
            <a:spLocks noChangeArrowheads="1"/>
          </p:cNvSpPr>
          <p:nvPr/>
        </p:nvSpPr>
        <p:spPr bwMode="auto">
          <a:xfrm>
            <a:off x="7924800" y="1828800"/>
            <a:ext cx="819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dist" eaLnBrk="1" hangingPunct="1">
              <a:spcBef>
                <a:spcPct val="50000"/>
              </a:spcBef>
            </a:pPr>
            <a:r>
              <a:rPr lang="zh-CN" altLang="en-US" sz="2400">
                <a:solidFill>
                  <a:srgbClr val="FF0000"/>
                </a:solidFill>
                <a:ea typeface="黑体" charset="0"/>
                <a:cs typeface="黑体" charset="0"/>
              </a:rPr>
              <a:t>海运</a:t>
            </a:r>
          </a:p>
        </p:txBody>
      </p:sp>
      <p:sp>
        <p:nvSpPr>
          <p:cNvPr id="197641" name="Text Box 9"/>
          <p:cNvSpPr txBox="1">
            <a:spLocks noChangeArrowheads="1"/>
          </p:cNvSpPr>
          <p:nvPr/>
        </p:nvSpPr>
        <p:spPr bwMode="auto">
          <a:xfrm>
            <a:off x="7620000" y="2795588"/>
            <a:ext cx="819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dist" eaLnBrk="1" hangingPunct="1">
              <a:spcBef>
                <a:spcPct val="50000"/>
              </a:spcBef>
            </a:pPr>
            <a:r>
              <a:rPr lang="zh-CN" altLang="en-US" sz="2400">
                <a:solidFill>
                  <a:srgbClr val="FF0000"/>
                </a:solidFill>
                <a:ea typeface="黑体" charset="0"/>
                <a:cs typeface="黑体" charset="0"/>
              </a:rPr>
              <a:t>公路</a:t>
            </a:r>
          </a:p>
        </p:txBody>
      </p:sp>
      <p:sp>
        <p:nvSpPr>
          <p:cNvPr id="197642" name="Text Box 10"/>
          <p:cNvSpPr txBox="1">
            <a:spLocks noChangeArrowheads="1"/>
          </p:cNvSpPr>
          <p:nvPr/>
        </p:nvSpPr>
        <p:spPr bwMode="auto">
          <a:xfrm>
            <a:off x="7543800" y="3505200"/>
            <a:ext cx="819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dist" eaLnBrk="1" hangingPunct="1">
              <a:spcBef>
                <a:spcPct val="50000"/>
              </a:spcBef>
            </a:pPr>
            <a:r>
              <a:rPr lang="zh-CN" altLang="en-US" sz="2400">
                <a:solidFill>
                  <a:srgbClr val="FF0000"/>
                </a:solidFill>
                <a:ea typeface="黑体" charset="0"/>
                <a:cs typeface="黑体" charset="0"/>
              </a:rPr>
              <a:t>铁路</a:t>
            </a:r>
          </a:p>
        </p:txBody>
      </p:sp>
      <p:sp>
        <p:nvSpPr>
          <p:cNvPr id="197643" name="Text Box 11"/>
          <p:cNvSpPr txBox="1">
            <a:spLocks noChangeArrowheads="1"/>
          </p:cNvSpPr>
          <p:nvPr/>
        </p:nvSpPr>
        <p:spPr bwMode="auto">
          <a:xfrm>
            <a:off x="7620000" y="4414838"/>
            <a:ext cx="819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dist" eaLnBrk="1" hangingPunct="1">
              <a:spcBef>
                <a:spcPct val="50000"/>
              </a:spcBef>
            </a:pPr>
            <a:r>
              <a:rPr lang="zh-CN" altLang="en-US" sz="2400">
                <a:solidFill>
                  <a:srgbClr val="FF0000"/>
                </a:solidFill>
                <a:ea typeface="黑体" charset="0"/>
                <a:cs typeface="黑体" charset="0"/>
              </a:rPr>
              <a:t>海运</a:t>
            </a:r>
          </a:p>
        </p:txBody>
      </p:sp>
      <p:sp>
        <p:nvSpPr>
          <p:cNvPr id="197644" name="Text Box 12"/>
          <p:cNvSpPr txBox="1">
            <a:spLocks noChangeArrowheads="1"/>
          </p:cNvSpPr>
          <p:nvPr/>
        </p:nvSpPr>
        <p:spPr bwMode="auto">
          <a:xfrm>
            <a:off x="5580063" y="5300663"/>
            <a:ext cx="819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dist" eaLnBrk="1" hangingPunct="1">
              <a:spcBef>
                <a:spcPct val="50000"/>
              </a:spcBef>
            </a:pPr>
            <a:r>
              <a:rPr lang="zh-CN" altLang="en-US" sz="2400">
                <a:solidFill>
                  <a:srgbClr val="FF0000"/>
                </a:solidFill>
                <a:ea typeface="黑体" charset="0"/>
                <a:cs typeface="黑体" charset="0"/>
              </a:rPr>
              <a:t>空运</a:t>
            </a:r>
          </a:p>
        </p:txBody>
      </p:sp>
      <p:sp>
        <p:nvSpPr>
          <p:cNvPr id="197645" name="Text Box 13"/>
          <p:cNvSpPr txBox="1">
            <a:spLocks noChangeArrowheads="1"/>
          </p:cNvSpPr>
          <p:nvPr/>
        </p:nvSpPr>
        <p:spPr bwMode="auto">
          <a:xfrm>
            <a:off x="6434138" y="5695950"/>
            <a:ext cx="2667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dist" eaLnBrk="1" hangingPunct="1">
              <a:spcBef>
                <a:spcPct val="50000"/>
              </a:spcBef>
            </a:pPr>
            <a:r>
              <a:rPr lang="zh-CN" altLang="en-US" sz="2400">
                <a:solidFill>
                  <a:srgbClr val="FF0000"/>
                </a:solidFill>
                <a:ea typeface="黑体" charset="0"/>
                <a:cs typeface="黑体" charset="0"/>
              </a:rPr>
              <a:t>轻型、贵重、急需</a:t>
            </a:r>
          </a:p>
        </p:txBody>
      </p:sp>
      <p:grpSp>
        <p:nvGrpSpPr>
          <p:cNvPr id="11278" name="Group 14"/>
          <p:cNvGrpSpPr>
            <a:grpSpLocks/>
          </p:cNvGrpSpPr>
          <p:nvPr/>
        </p:nvGrpSpPr>
        <p:grpSpPr bwMode="auto">
          <a:xfrm>
            <a:off x="-71438" y="447675"/>
            <a:ext cx="5791201" cy="5638800"/>
            <a:chOff x="0" y="240"/>
            <a:chExt cx="3648" cy="3552"/>
          </a:xfrm>
        </p:grpSpPr>
        <p:sp>
          <p:nvSpPr>
            <p:cNvPr id="11281" name="Line 15"/>
            <p:cNvSpPr>
              <a:spLocks noChangeShapeType="1"/>
            </p:cNvSpPr>
            <p:nvPr/>
          </p:nvSpPr>
          <p:spPr bwMode="auto">
            <a:xfrm>
              <a:off x="336" y="3216"/>
              <a:ext cx="3024" cy="0"/>
            </a:xfrm>
            <a:prstGeom prst="line">
              <a:avLst/>
            </a:prstGeom>
            <a:noFill/>
            <a:ln w="28575">
              <a:solidFill>
                <a:srgbClr val="3366FF"/>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1282" name="Line 16"/>
            <p:cNvSpPr>
              <a:spLocks noChangeShapeType="1"/>
            </p:cNvSpPr>
            <p:nvPr/>
          </p:nvSpPr>
          <p:spPr bwMode="auto">
            <a:xfrm flipV="1">
              <a:off x="336" y="336"/>
              <a:ext cx="0" cy="2880"/>
            </a:xfrm>
            <a:prstGeom prst="line">
              <a:avLst/>
            </a:prstGeom>
            <a:noFill/>
            <a:ln w="28575">
              <a:solidFill>
                <a:srgbClr val="3366FF"/>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1283" name="Line 17"/>
            <p:cNvSpPr>
              <a:spLocks noChangeShapeType="1"/>
            </p:cNvSpPr>
            <p:nvPr/>
          </p:nvSpPr>
          <p:spPr bwMode="auto">
            <a:xfrm flipV="1">
              <a:off x="336" y="1488"/>
              <a:ext cx="2640" cy="1296"/>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1284" name="Line 18"/>
            <p:cNvSpPr>
              <a:spLocks noChangeShapeType="1"/>
            </p:cNvSpPr>
            <p:nvPr/>
          </p:nvSpPr>
          <p:spPr bwMode="auto">
            <a:xfrm flipV="1">
              <a:off x="336" y="1680"/>
              <a:ext cx="2688" cy="720"/>
            </a:xfrm>
            <a:prstGeom prst="line">
              <a:avLst/>
            </a:prstGeom>
            <a:noFill/>
            <a:ln w="28575">
              <a:solidFill>
                <a:srgbClr val="99CC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1285" name="Line 19"/>
            <p:cNvSpPr>
              <a:spLocks noChangeShapeType="1"/>
            </p:cNvSpPr>
            <p:nvPr/>
          </p:nvSpPr>
          <p:spPr bwMode="auto">
            <a:xfrm flipV="1">
              <a:off x="336" y="672"/>
              <a:ext cx="1632" cy="2400"/>
            </a:xfrm>
            <a:prstGeom prst="line">
              <a:avLst/>
            </a:prstGeom>
            <a:noFill/>
            <a:ln w="2857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1286" name="Line 20"/>
            <p:cNvSpPr>
              <a:spLocks noChangeShapeType="1"/>
            </p:cNvSpPr>
            <p:nvPr/>
          </p:nvSpPr>
          <p:spPr bwMode="auto">
            <a:xfrm flipV="1">
              <a:off x="336" y="432"/>
              <a:ext cx="1392" cy="576"/>
            </a:xfrm>
            <a:prstGeom prst="line">
              <a:avLst/>
            </a:prstGeom>
            <a:noFill/>
            <a:ln w="28575">
              <a:solidFill>
                <a:srgbClr val="0000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1287" name="Text Box 21"/>
            <p:cNvSpPr txBox="1">
              <a:spLocks noChangeArrowheads="1"/>
            </p:cNvSpPr>
            <p:nvPr/>
          </p:nvSpPr>
          <p:spPr bwMode="auto">
            <a:xfrm>
              <a:off x="222" y="3180"/>
              <a:ext cx="288"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en-US" altLang="zh-CN" sz="2400"/>
                <a:t>O</a:t>
              </a:r>
            </a:p>
          </p:txBody>
        </p:sp>
        <p:sp>
          <p:nvSpPr>
            <p:cNvPr id="11288" name="Text Box 22"/>
            <p:cNvSpPr txBox="1">
              <a:spLocks noChangeArrowheads="1"/>
            </p:cNvSpPr>
            <p:nvPr/>
          </p:nvSpPr>
          <p:spPr bwMode="auto">
            <a:xfrm>
              <a:off x="1728" y="240"/>
              <a:ext cx="288"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en-US" altLang="zh-CN" sz="2400"/>
                <a:t>A</a:t>
              </a:r>
            </a:p>
          </p:txBody>
        </p:sp>
        <p:sp>
          <p:nvSpPr>
            <p:cNvPr id="11289" name="Text Box 23"/>
            <p:cNvSpPr txBox="1">
              <a:spLocks noChangeArrowheads="1"/>
            </p:cNvSpPr>
            <p:nvPr/>
          </p:nvSpPr>
          <p:spPr bwMode="auto">
            <a:xfrm>
              <a:off x="1968" y="576"/>
              <a:ext cx="384"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en-US" altLang="zh-CN" sz="2400"/>
                <a:t>B</a:t>
              </a:r>
            </a:p>
          </p:txBody>
        </p:sp>
        <p:sp>
          <p:nvSpPr>
            <p:cNvPr id="11290" name="Text Box 24"/>
            <p:cNvSpPr txBox="1">
              <a:spLocks noChangeArrowheads="1"/>
            </p:cNvSpPr>
            <p:nvPr/>
          </p:nvSpPr>
          <p:spPr bwMode="auto">
            <a:xfrm>
              <a:off x="2928" y="1296"/>
              <a:ext cx="384"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en-US" altLang="zh-CN" sz="2400"/>
                <a:t>C</a:t>
              </a:r>
            </a:p>
          </p:txBody>
        </p:sp>
        <p:sp>
          <p:nvSpPr>
            <p:cNvPr id="11291" name="Text Box 25"/>
            <p:cNvSpPr txBox="1">
              <a:spLocks noChangeArrowheads="1"/>
            </p:cNvSpPr>
            <p:nvPr/>
          </p:nvSpPr>
          <p:spPr bwMode="auto">
            <a:xfrm>
              <a:off x="3072" y="1584"/>
              <a:ext cx="336"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en-US" altLang="zh-CN" sz="2400"/>
                <a:t>D</a:t>
              </a:r>
            </a:p>
          </p:txBody>
        </p:sp>
        <p:sp>
          <p:nvSpPr>
            <p:cNvPr id="11292" name="Oval 26"/>
            <p:cNvSpPr>
              <a:spLocks noChangeArrowheads="1"/>
            </p:cNvSpPr>
            <p:nvPr/>
          </p:nvSpPr>
          <p:spPr bwMode="auto">
            <a:xfrm>
              <a:off x="585" y="2553"/>
              <a:ext cx="144" cy="144"/>
            </a:xfrm>
            <a:prstGeom prst="ellipse">
              <a:avLst/>
            </a:prstGeom>
            <a:solidFill>
              <a:schemeClr val="accent2"/>
            </a:solidFill>
            <a:ln w="9525">
              <a:solidFill>
                <a:schemeClr val="accent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zh-CN" altLang="en-US"/>
            </a:p>
          </p:txBody>
        </p:sp>
        <p:sp>
          <p:nvSpPr>
            <p:cNvPr id="11293" name="Oval 27"/>
            <p:cNvSpPr>
              <a:spLocks noChangeArrowheads="1"/>
            </p:cNvSpPr>
            <p:nvPr/>
          </p:nvSpPr>
          <p:spPr bwMode="auto">
            <a:xfrm>
              <a:off x="1995" y="1872"/>
              <a:ext cx="144" cy="144"/>
            </a:xfrm>
            <a:prstGeom prst="ellipse">
              <a:avLst/>
            </a:prstGeom>
            <a:solidFill>
              <a:schemeClr val="accent2"/>
            </a:solidFill>
            <a:ln w="9525">
              <a:solidFill>
                <a:schemeClr val="accent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zh-CN" altLang="en-US"/>
            </a:p>
          </p:txBody>
        </p:sp>
        <p:sp>
          <p:nvSpPr>
            <p:cNvPr id="11294" name="Line 28"/>
            <p:cNvSpPr>
              <a:spLocks noChangeShapeType="1"/>
            </p:cNvSpPr>
            <p:nvPr/>
          </p:nvSpPr>
          <p:spPr bwMode="auto">
            <a:xfrm>
              <a:off x="654" y="2688"/>
              <a:ext cx="0" cy="528"/>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1295" name="Line 29"/>
            <p:cNvSpPr>
              <a:spLocks noChangeShapeType="1"/>
            </p:cNvSpPr>
            <p:nvPr/>
          </p:nvSpPr>
          <p:spPr bwMode="auto">
            <a:xfrm>
              <a:off x="2064" y="1968"/>
              <a:ext cx="0" cy="1248"/>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1296" name="Text Box 30"/>
            <p:cNvSpPr txBox="1">
              <a:spLocks noChangeArrowheads="1"/>
            </p:cNvSpPr>
            <p:nvPr/>
          </p:nvSpPr>
          <p:spPr bwMode="auto">
            <a:xfrm>
              <a:off x="558" y="3168"/>
              <a:ext cx="240"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en-US" altLang="zh-CN" sz="2400"/>
                <a:t>a</a:t>
              </a:r>
            </a:p>
          </p:txBody>
        </p:sp>
        <p:sp>
          <p:nvSpPr>
            <p:cNvPr id="11297" name="Text Box 31"/>
            <p:cNvSpPr txBox="1">
              <a:spLocks noChangeArrowheads="1"/>
            </p:cNvSpPr>
            <p:nvPr/>
          </p:nvSpPr>
          <p:spPr bwMode="auto">
            <a:xfrm>
              <a:off x="1968" y="3216"/>
              <a:ext cx="240"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en-US" altLang="zh-CN" sz="2400"/>
                <a:t>b</a:t>
              </a:r>
            </a:p>
          </p:txBody>
        </p:sp>
        <p:sp>
          <p:nvSpPr>
            <p:cNvPr id="11298" name="Text Box 32"/>
            <p:cNvSpPr txBox="1">
              <a:spLocks noChangeArrowheads="1"/>
            </p:cNvSpPr>
            <p:nvPr/>
          </p:nvSpPr>
          <p:spPr bwMode="auto">
            <a:xfrm>
              <a:off x="480" y="2334"/>
              <a:ext cx="480"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en-US" altLang="zh-CN" sz="2400"/>
                <a:t>a′</a:t>
              </a:r>
            </a:p>
          </p:txBody>
        </p:sp>
        <p:sp>
          <p:nvSpPr>
            <p:cNvPr id="11299" name="Text Box 33"/>
            <p:cNvSpPr txBox="1">
              <a:spLocks noChangeArrowheads="1"/>
            </p:cNvSpPr>
            <p:nvPr/>
          </p:nvSpPr>
          <p:spPr bwMode="auto">
            <a:xfrm>
              <a:off x="1920" y="1632"/>
              <a:ext cx="480"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en-US" altLang="zh-CN" sz="2400"/>
                <a:t>b′</a:t>
              </a:r>
            </a:p>
          </p:txBody>
        </p:sp>
        <p:sp>
          <p:nvSpPr>
            <p:cNvPr id="11300" name="Text Box 34"/>
            <p:cNvSpPr txBox="1">
              <a:spLocks noChangeArrowheads="1"/>
            </p:cNvSpPr>
            <p:nvPr/>
          </p:nvSpPr>
          <p:spPr bwMode="auto">
            <a:xfrm>
              <a:off x="2448" y="3216"/>
              <a:ext cx="1200"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t>距离（</a:t>
              </a:r>
              <a:r>
                <a:rPr lang="en-US" altLang="zh-CN" sz="2400"/>
                <a:t>km）</a:t>
              </a:r>
            </a:p>
          </p:txBody>
        </p:sp>
        <p:sp>
          <p:nvSpPr>
            <p:cNvPr id="11301" name="Text Box 35"/>
            <p:cNvSpPr txBox="1">
              <a:spLocks noChangeArrowheads="1"/>
            </p:cNvSpPr>
            <p:nvPr/>
          </p:nvSpPr>
          <p:spPr bwMode="auto">
            <a:xfrm rot="-5400070">
              <a:off x="-120" y="551"/>
              <a:ext cx="528"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t>运费</a:t>
              </a:r>
            </a:p>
          </p:txBody>
        </p:sp>
        <p:sp>
          <p:nvSpPr>
            <p:cNvPr id="11302" name="Text Box 36"/>
            <p:cNvSpPr txBox="1">
              <a:spLocks noChangeArrowheads="1"/>
            </p:cNvSpPr>
            <p:nvPr/>
          </p:nvSpPr>
          <p:spPr bwMode="auto">
            <a:xfrm>
              <a:off x="288" y="3504"/>
              <a:ext cx="2880"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ea typeface="华文细黑" charset="0"/>
                  <a:cs typeface="华文细黑" charset="0"/>
                </a:rPr>
                <a:t>不同运输方式距离与运费的关系</a:t>
              </a:r>
            </a:p>
          </p:txBody>
        </p:sp>
      </p:grpSp>
      <p:sp>
        <p:nvSpPr>
          <p:cNvPr id="11279" name="Text Box 37"/>
          <p:cNvSpPr txBox="1">
            <a:spLocks noChangeArrowheads="1"/>
          </p:cNvSpPr>
          <p:nvPr/>
        </p:nvSpPr>
        <p:spPr bwMode="auto">
          <a:xfrm>
            <a:off x="0" y="6248400"/>
            <a:ext cx="9144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endParaRPr lang="zh-CN" altLang="en-US" sz="2400"/>
          </a:p>
        </p:txBody>
      </p:sp>
      <p:sp>
        <p:nvSpPr>
          <p:cNvPr id="11280" name="Rectangle 38"/>
          <p:cNvSpPr>
            <a:spLocks noChangeArrowheads="1"/>
          </p:cNvSpPr>
          <p:nvPr/>
        </p:nvSpPr>
        <p:spPr bwMode="auto">
          <a:xfrm>
            <a:off x="0" y="6105525"/>
            <a:ext cx="9144000"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1" hangingPunct="1"/>
            <a:r>
              <a:rPr lang="zh-CN" altLang="en-US" b="1"/>
              <a:t>（6）分界点</a:t>
            </a:r>
            <a:r>
              <a:rPr lang="en-US" altLang="zh-CN" b="1"/>
              <a:t>a、b</a:t>
            </a:r>
            <a:r>
              <a:rPr lang="zh-CN" altLang="en-US" b="1"/>
              <a:t>随着运输条件的改善而不断变化。用虚线画出高速公路距离与运费的关系线</a:t>
            </a:r>
            <a:r>
              <a:rPr lang="en-US" altLang="zh-CN" b="1"/>
              <a:t>B′。</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763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9763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9763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9764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9764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9764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9764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9764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976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7" grpId="0" autoUpdateAnimBg="0"/>
      <p:bldP spid="197638" grpId="0" autoUpdateAnimBg="0"/>
      <p:bldP spid="197639" grpId="0" autoUpdateAnimBg="0"/>
      <p:bldP spid="197640" grpId="0" autoUpdateAnimBg="0"/>
      <p:bldP spid="197641" grpId="0" autoUpdateAnimBg="0"/>
      <p:bldP spid="197642" grpId="0" autoUpdateAnimBg="0"/>
      <p:bldP spid="197643" grpId="0" autoUpdateAnimBg="0"/>
      <p:bldP spid="197644" grpId="0" autoUpdateAnimBg="0"/>
      <p:bldP spid="197645" grpId="0" autoUpdateAnimBg="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62" name="Group 2"/>
          <p:cNvGrpSpPr>
            <a:grpSpLocks/>
          </p:cNvGrpSpPr>
          <p:nvPr/>
        </p:nvGrpSpPr>
        <p:grpSpPr bwMode="auto">
          <a:xfrm>
            <a:off x="685800" y="1219200"/>
            <a:ext cx="8001000" cy="3048000"/>
            <a:chOff x="384" y="240"/>
            <a:chExt cx="5040" cy="1920"/>
          </a:xfrm>
        </p:grpSpPr>
        <p:grpSp>
          <p:nvGrpSpPr>
            <p:cNvPr id="92164" name="Group 3"/>
            <p:cNvGrpSpPr>
              <a:grpSpLocks/>
            </p:cNvGrpSpPr>
            <p:nvPr/>
          </p:nvGrpSpPr>
          <p:grpSpPr bwMode="auto">
            <a:xfrm>
              <a:off x="384" y="240"/>
              <a:ext cx="5040" cy="1920"/>
              <a:chOff x="384" y="240"/>
              <a:chExt cx="5040" cy="1920"/>
            </a:xfrm>
          </p:grpSpPr>
          <p:graphicFrame>
            <p:nvGraphicFramePr>
              <p:cNvPr id="92166" name="Object 4"/>
              <p:cNvGraphicFramePr>
                <a:graphicFrameLocks noChangeAspect="1"/>
              </p:cNvGraphicFramePr>
              <p:nvPr/>
            </p:nvGraphicFramePr>
            <p:xfrm>
              <a:off x="384" y="240"/>
              <a:ext cx="5040" cy="1920"/>
            </p:xfrm>
            <a:graphic>
              <a:graphicData uri="http://schemas.openxmlformats.org/presentationml/2006/ole">
                <mc:AlternateContent xmlns:mc="http://schemas.openxmlformats.org/markup-compatibility/2006">
                  <mc:Choice xmlns:v="urn:schemas-microsoft-com:vml" Requires="v">
                    <p:oleObj spid="_x0000_s92182" name="Photo Editor 照片" r:id="rId3" imgW="4896533" imgH="3552381" progId="MSPhotoEd.3">
                      <p:embed/>
                    </p:oleObj>
                  </mc:Choice>
                  <mc:Fallback>
                    <p:oleObj name="Photo Editor 照片" r:id="rId3" imgW="4896533" imgH="3552381" progId="MSPhotoEd.3">
                      <p:embed/>
                      <p:pic>
                        <p:nvPicPr>
                          <p:cNvPr id="0" name="Object 4"/>
                          <p:cNvPicPr>
                            <a:picLocks noChangeAspect="1" noChangeArrowheads="1"/>
                          </p:cNvPicPr>
                          <p:nvPr/>
                        </p:nvPicPr>
                        <p:blipFill>
                          <a:blip r:embed="rId4">
                            <a:lum bright="12000" contrast="-12000"/>
                            <a:extLst>
                              <a:ext uri="{28A0092B-C50C-407E-A947-70E740481C1C}">
                                <a14:useLocalDpi xmlns:a14="http://schemas.microsoft.com/office/drawing/2010/main" val="0"/>
                              </a:ext>
                            </a:extLst>
                          </a:blip>
                          <a:srcRect b="47005"/>
                          <a:stretch>
                            <a:fillRect/>
                          </a:stretch>
                        </p:blipFill>
                        <p:spPr bwMode="auto">
                          <a:xfrm>
                            <a:off x="384" y="240"/>
                            <a:ext cx="5040" cy="1920"/>
                          </a:xfrm>
                          <a:prstGeom prst="rect">
                            <a:avLst/>
                          </a:prstGeom>
                          <a:noFill/>
                          <a:ln w="38100" cmpd="dbl">
                            <a:solidFill>
                              <a:schemeClr val="hlink"/>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92167" name="Oval 5">
                <a:hlinkClick r:id="rId5" action="ppaction://hlinksldjump"/>
              </p:cNvPr>
              <p:cNvSpPr>
                <a:spLocks noChangeAspect="1" noChangeArrowheads="1"/>
              </p:cNvSpPr>
              <p:nvPr/>
            </p:nvSpPr>
            <p:spPr bwMode="auto">
              <a:xfrm>
                <a:off x="3792" y="624"/>
                <a:ext cx="96" cy="96"/>
              </a:xfrm>
              <a:prstGeom prst="ellipse">
                <a:avLst/>
              </a:prstGeom>
              <a:solidFill>
                <a:srgbClr val="DF1611"/>
              </a:solidFill>
              <a:ln w="38100">
                <a:solidFill>
                  <a:schemeClr val="hlink"/>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zh-CN" altLang="en-US"/>
              </a:p>
            </p:txBody>
          </p:sp>
          <p:sp>
            <p:nvSpPr>
              <p:cNvPr id="92168" name="Oval 6">
                <a:hlinkClick r:id="rId5" action="ppaction://hlinksldjump"/>
              </p:cNvPr>
              <p:cNvSpPr>
                <a:spLocks noChangeAspect="1" noChangeArrowheads="1"/>
              </p:cNvSpPr>
              <p:nvPr/>
            </p:nvSpPr>
            <p:spPr bwMode="auto">
              <a:xfrm>
                <a:off x="4368" y="1296"/>
                <a:ext cx="96" cy="96"/>
              </a:xfrm>
              <a:prstGeom prst="ellipse">
                <a:avLst/>
              </a:prstGeom>
              <a:solidFill>
                <a:srgbClr val="DF1611"/>
              </a:solidFill>
              <a:ln w="38100">
                <a:solidFill>
                  <a:schemeClr val="hlink"/>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endParaRPr lang="zh-CN" altLang="en-US" sz="3600">
                  <a:solidFill>
                    <a:srgbClr val="DF1611"/>
                  </a:solidFill>
                </a:endParaRPr>
              </a:p>
            </p:txBody>
          </p:sp>
        </p:grpSp>
        <p:sp>
          <p:nvSpPr>
            <p:cNvPr id="92165" name="Text Box 7"/>
            <p:cNvSpPr txBox="1">
              <a:spLocks noChangeArrowheads="1"/>
            </p:cNvSpPr>
            <p:nvPr/>
          </p:nvSpPr>
          <p:spPr bwMode="auto">
            <a:xfrm>
              <a:off x="4176" y="1008"/>
              <a:ext cx="528"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000" b="1">
                  <a:ea typeface="黑体" charset="0"/>
                  <a:cs typeface="黑体" charset="0"/>
                </a:rPr>
                <a:t>扬州</a:t>
              </a:r>
            </a:p>
          </p:txBody>
        </p:sp>
      </p:grpSp>
      <p:sp>
        <p:nvSpPr>
          <p:cNvPr id="92163" name="Text Box 8"/>
          <p:cNvSpPr txBox="1">
            <a:spLocks noChangeArrowheads="1"/>
          </p:cNvSpPr>
          <p:nvPr/>
        </p:nvSpPr>
        <p:spPr bwMode="auto">
          <a:xfrm>
            <a:off x="0" y="457200"/>
            <a:ext cx="9144000"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a:solidFill>
                  <a:srgbClr val="FF0000"/>
                </a:solidFill>
                <a:latin typeface="华文新魏" charset="0"/>
                <a:ea typeface="华文新魏" charset="0"/>
                <a:cs typeface="华文新魏" charset="0"/>
              </a:rPr>
              <a:t>扬州和济宁自</a:t>
            </a:r>
            <a:r>
              <a:rPr lang="en-US" altLang="zh-CN">
                <a:solidFill>
                  <a:srgbClr val="FF0000"/>
                </a:solidFill>
                <a:latin typeface="华文新魏" charset="0"/>
                <a:ea typeface="华文新魏" charset="0"/>
                <a:cs typeface="华文新魏" charset="0"/>
              </a:rPr>
              <a:t>19</a:t>
            </a:r>
            <a:r>
              <a:rPr lang="zh-CN" altLang="en-US">
                <a:solidFill>
                  <a:srgbClr val="FF0000"/>
                </a:solidFill>
                <a:latin typeface="华文新魏" charset="0"/>
                <a:ea typeface="华文新魏" charset="0"/>
                <a:cs typeface="华文新魏" charset="0"/>
              </a:rPr>
              <a:t>世纪中叶衰落的主要原因是什么？</a:t>
            </a:r>
          </a:p>
        </p:txBody>
      </p:sp>
    </p:spTree>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descr="京杭运河与城市"/>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763000" cy="6877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9139" name="Text Box 3"/>
          <p:cNvSpPr txBox="1">
            <a:spLocks noChangeArrowheads="1"/>
          </p:cNvSpPr>
          <p:nvPr/>
        </p:nvSpPr>
        <p:spPr bwMode="auto">
          <a:xfrm>
            <a:off x="4495800" y="0"/>
            <a:ext cx="4648200" cy="5788025"/>
          </a:xfrm>
          <a:prstGeom prst="rect">
            <a:avLst/>
          </a:prstGeom>
          <a:solidFill>
            <a:schemeClr val="bg1"/>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lnSpc>
                <a:spcPct val="90000"/>
              </a:lnSpc>
              <a:spcBef>
                <a:spcPct val="40000"/>
              </a:spcBef>
            </a:pPr>
            <a:r>
              <a:rPr kumimoji="0" lang="zh-CN" altLang="en-US" sz="2400" b="1">
                <a:latin typeface="仿宋_GB2312" charset="0"/>
                <a:ea typeface="仿宋_GB2312" charset="0"/>
                <a:cs typeface="仿宋_GB2312" charset="0"/>
              </a:rPr>
              <a:t>扬州的变迁</a:t>
            </a:r>
          </a:p>
          <a:p>
            <a:pPr eaLnBrk="1" hangingPunct="1">
              <a:lnSpc>
                <a:spcPct val="90000"/>
              </a:lnSpc>
              <a:spcBef>
                <a:spcPct val="40000"/>
              </a:spcBef>
            </a:pPr>
            <a:r>
              <a:rPr kumimoji="0" lang="zh-CN" altLang="en-US" sz="2400" b="1">
                <a:latin typeface="仿宋_GB2312" charset="0"/>
                <a:ea typeface="仿宋_GB2312" charset="0"/>
                <a:cs typeface="仿宋_GB2312" charset="0"/>
              </a:rPr>
              <a:t>    扬州南临长江，京杭大运河纵贯南北，有</a:t>
            </a:r>
            <a:r>
              <a:rPr kumimoji="0" lang="zh-CN" altLang="en-US" sz="2400" b="1">
                <a:ea typeface="仿宋_GB2312" charset="0"/>
                <a:cs typeface="仿宋_GB2312" charset="0"/>
              </a:rPr>
              <a:t>“</a:t>
            </a:r>
            <a:r>
              <a:rPr kumimoji="0" lang="zh-CN" altLang="en-US" sz="2400" b="1">
                <a:latin typeface="仿宋_GB2312" charset="0"/>
                <a:ea typeface="仿宋_GB2312" charset="0"/>
                <a:cs typeface="仿宋_GB2312" charset="0"/>
              </a:rPr>
              <a:t>淮左名都</a:t>
            </a:r>
            <a:r>
              <a:rPr kumimoji="0" lang="zh-CN" altLang="en-US" sz="2400" b="1">
                <a:ea typeface="仿宋_GB2312" charset="0"/>
                <a:cs typeface="仿宋_GB2312" charset="0"/>
              </a:rPr>
              <a:t>”</a:t>
            </a:r>
            <a:r>
              <a:rPr kumimoji="0" lang="zh-CN" altLang="en-US" sz="2400" b="1">
                <a:latin typeface="仿宋_GB2312" charset="0"/>
                <a:ea typeface="仿宋_GB2312" charset="0"/>
                <a:cs typeface="仿宋_GB2312" charset="0"/>
              </a:rPr>
              <a:t>、</a:t>
            </a:r>
            <a:r>
              <a:rPr kumimoji="0" lang="zh-CN" altLang="en-US" sz="2400" b="1">
                <a:ea typeface="仿宋_GB2312" charset="0"/>
                <a:cs typeface="仿宋_GB2312" charset="0"/>
              </a:rPr>
              <a:t>“</a:t>
            </a:r>
            <a:r>
              <a:rPr kumimoji="0" lang="zh-CN" altLang="en-US" sz="2400" b="1">
                <a:latin typeface="仿宋_GB2312" charset="0"/>
                <a:ea typeface="仿宋_GB2312" charset="0"/>
                <a:cs typeface="仿宋_GB2312" charset="0"/>
              </a:rPr>
              <a:t>富甲天下</a:t>
            </a:r>
            <a:r>
              <a:rPr kumimoji="0" lang="zh-CN" altLang="en-US" sz="2400" b="1">
                <a:ea typeface="仿宋_GB2312" charset="0"/>
                <a:cs typeface="仿宋_GB2312" charset="0"/>
              </a:rPr>
              <a:t>”</a:t>
            </a:r>
            <a:r>
              <a:rPr kumimoji="0" lang="zh-CN" altLang="en-US" sz="2400" b="1">
                <a:latin typeface="仿宋_GB2312" charset="0"/>
                <a:ea typeface="仿宋_GB2312" charset="0"/>
                <a:cs typeface="仿宋_GB2312" charset="0"/>
              </a:rPr>
              <a:t>的美誉。自隋炀帝开凿大运河以后，古代扬州几度繁荣，曾是我国水陆交通枢纽和盐运中心，南北漕运的咽喉，东南第一大都会。到了清代，扬州城市人口超过</a:t>
            </a:r>
            <a:r>
              <a:rPr kumimoji="0" lang="en-US" altLang="zh-CN" sz="2400" b="1">
                <a:latin typeface="仿宋_GB2312" charset="0"/>
                <a:ea typeface="仿宋_GB2312" charset="0"/>
                <a:cs typeface="仿宋_GB2312" charset="0"/>
              </a:rPr>
              <a:t>50</a:t>
            </a:r>
            <a:r>
              <a:rPr kumimoji="0" lang="zh-CN" altLang="en-US" sz="2400" b="1">
                <a:latin typeface="仿宋_GB2312" charset="0"/>
                <a:ea typeface="仿宋_GB2312" charset="0"/>
                <a:cs typeface="仿宋_GB2312" charset="0"/>
              </a:rPr>
              <a:t>万，为当时世界上著名大城市之一。</a:t>
            </a:r>
          </a:p>
          <a:p>
            <a:pPr eaLnBrk="1" hangingPunct="1">
              <a:lnSpc>
                <a:spcPct val="90000"/>
              </a:lnSpc>
              <a:spcBef>
                <a:spcPct val="40000"/>
              </a:spcBef>
            </a:pPr>
            <a:r>
              <a:rPr kumimoji="0" lang="zh-CN" altLang="en-US" sz="2400" b="1">
                <a:latin typeface="仿宋_GB2312" charset="0"/>
                <a:ea typeface="仿宋_GB2312" charset="0"/>
                <a:cs typeface="仿宋_GB2312" charset="0"/>
              </a:rPr>
              <a:t>    自清代中叶以后，随着大运河的淤塞，加之海上运输的发展和京沪铁路的建成扬州城市发展缓慢，甚至停滞，城市沿河伸展的空间形态基本保持不变。</a:t>
            </a:r>
            <a:endParaRPr kumimoji="0" lang="zh-CN" altLang="en-US" sz="2400" b="1">
              <a:solidFill>
                <a:schemeClr val="tx2"/>
              </a:solidFill>
              <a:latin typeface="仿宋_GB2312" charset="0"/>
              <a:ea typeface="仿宋_GB2312" charset="0"/>
              <a:cs typeface="仿宋_GB2312" charset="0"/>
            </a:endParaRPr>
          </a:p>
          <a:p>
            <a:pPr eaLnBrk="1" hangingPunct="1">
              <a:lnSpc>
                <a:spcPct val="90000"/>
              </a:lnSpc>
              <a:spcBef>
                <a:spcPct val="40000"/>
              </a:spcBef>
            </a:pPr>
            <a:r>
              <a:rPr kumimoji="0" lang="zh-CN" altLang="en-US" sz="2400" b="1">
                <a:solidFill>
                  <a:schemeClr val="tx2"/>
                </a:solidFill>
                <a:latin typeface="仿宋_GB2312" charset="0"/>
                <a:ea typeface="仿宋_GB2312" charset="0"/>
                <a:cs typeface="仿宋_GB2312" charset="0"/>
              </a:rPr>
              <a:t>    </a:t>
            </a:r>
          </a:p>
        </p:txBody>
      </p:sp>
      <p:sp>
        <p:nvSpPr>
          <p:cNvPr id="219140" name="Text Box 4"/>
          <p:cNvSpPr txBox="1">
            <a:spLocks noChangeArrowheads="1"/>
          </p:cNvSpPr>
          <p:nvPr/>
        </p:nvSpPr>
        <p:spPr bwMode="auto">
          <a:xfrm>
            <a:off x="4572000" y="5305425"/>
            <a:ext cx="4572000" cy="1698625"/>
          </a:xfrm>
          <a:prstGeom prst="rect">
            <a:avLst/>
          </a:prstGeom>
          <a:solidFill>
            <a:schemeClr val="bg1"/>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lnSpc>
                <a:spcPct val="110000"/>
              </a:lnSpc>
            </a:pPr>
            <a:r>
              <a:rPr kumimoji="0" lang="zh-CN" sz="2400" b="1">
                <a:solidFill>
                  <a:srgbClr val="FF3300"/>
                </a:solidFill>
                <a:latin typeface="Arial" charset="0"/>
              </a:rPr>
              <a:t>思考：</a:t>
            </a:r>
            <a:r>
              <a:rPr kumimoji="0" lang="zh-CN" altLang="en-US" sz="2400" b="1">
                <a:solidFill>
                  <a:srgbClr val="FF3300"/>
                </a:solidFill>
                <a:latin typeface="Arial" charset="0"/>
              </a:rPr>
              <a:t>推测京杭大运河兴盛时扬州的空间形态如何？</a:t>
            </a:r>
          </a:p>
          <a:p>
            <a:pPr eaLnBrk="1" hangingPunct="1">
              <a:lnSpc>
                <a:spcPct val="110000"/>
              </a:lnSpc>
            </a:pPr>
            <a:r>
              <a:rPr kumimoji="0" lang="zh-CN" altLang="en-US" sz="2400" b="1">
                <a:solidFill>
                  <a:srgbClr val="FF3300"/>
                </a:solidFill>
                <a:latin typeface="Arial" charset="0"/>
              </a:rPr>
              <a:t>后来扬州衰落的原因是什么？</a:t>
            </a:r>
          </a:p>
          <a:p>
            <a:pPr eaLnBrk="1" hangingPunct="1">
              <a:lnSpc>
                <a:spcPct val="110000"/>
              </a:lnSpc>
            </a:pPr>
            <a:endParaRPr kumimoji="0" lang="zh-CN" sz="2400" b="1">
              <a:solidFill>
                <a:srgbClr val="FF3300"/>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xit" presetSubtype="16" fill="hold" grpId="0" nodeType="clickEffect">
                                  <p:stCondLst>
                                    <p:cond delay="0"/>
                                  </p:stCondLst>
                                  <p:childTnLst>
                                    <p:animEffect transition="out" filter="box(in)">
                                      <p:cBhvr>
                                        <p:cTn id="6" dur="500"/>
                                        <p:tgtEl>
                                          <p:spTgt spid="219140"/>
                                        </p:tgtEl>
                                      </p:cBhvr>
                                    </p:animEffect>
                                    <p:set>
                                      <p:cBhvr>
                                        <p:cTn id="7" dur="1" fill="hold">
                                          <p:stCondLst>
                                            <p:cond delay="499"/>
                                          </p:stCondLst>
                                        </p:cTn>
                                        <p:tgtEl>
                                          <p:spTgt spid="219140"/>
                                        </p:tgtEl>
                                        <p:attrNameLst>
                                          <p:attrName>style.visibility</p:attrName>
                                        </p:attrNameLst>
                                      </p:cBhvr>
                                      <p:to>
                                        <p:strVal val="hidden"/>
                                      </p:to>
                                    </p:set>
                                  </p:childTnLst>
                                </p:cTn>
                              </p:par>
                              <p:par>
                                <p:cTn id="8" presetID="4" presetClass="exit" presetSubtype="16" fill="hold" grpId="0" nodeType="withEffect">
                                  <p:stCondLst>
                                    <p:cond delay="0"/>
                                  </p:stCondLst>
                                  <p:childTnLst>
                                    <p:animEffect transition="out" filter="box(in)">
                                      <p:cBhvr>
                                        <p:cTn id="9" dur="500"/>
                                        <p:tgtEl>
                                          <p:spTgt spid="219139"/>
                                        </p:tgtEl>
                                      </p:cBhvr>
                                    </p:animEffect>
                                    <p:set>
                                      <p:cBhvr>
                                        <p:cTn id="10" dur="1" fill="hold">
                                          <p:stCondLst>
                                            <p:cond delay="499"/>
                                          </p:stCondLst>
                                        </p:cTn>
                                        <p:tgtEl>
                                          <p:spTgt spid="2191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39" grpId="0" animBg="1"/>
      <p:bldP spid="219140"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ext Box 2"/>
          <p:cNvSpPr txBox="1">
            <a:spLocks noChangeArrowheads="1"/>
          </p:cNvSpPr>
          <p:nvPr/>
        </p:nvSpPr>
        <p:spPr bwMode="auto">
          <a:xfrm>
            <a:off x="36513" y="44450"/>
            <a:ext cx="9093200" cy="523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kumimoji="0" lang="zh-CN" altLang="en-US" sz="2800" b="1">
                <a:latin typeface="Arial" charset="0"/>
                <a:ea typeface="黑体" charset="0"/>
                <a:cs typeface="黑体" charset="0"/>
              </a:rPr>
              <a:t>一、交通运输对聚落空间形态的影响</a:t>
            </a:r>
          </a:p>
        </p:txBody>
      </p:sp>
      <p:sp>
        <p:nvSpPr>
          <p:cNvPr id="94211" name="Text Box 3"/>
          <p:cNvSpPr txBox="1">
            <a:spLocks noChangeArrowheads="1"/>
          </p:cNvSpPr>
          <p:nvPr/>
        </p:nvSpPr>
        <p:spPr bwMode="auto">
          <a:xfrm>
            <a:off x="-3175" y="628650"/>
            <a:ext cx="92186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kumimoji="0" lang="en-US" altLang="zh-CN" sz="2400" b="1">
                <a:latin typeface="黑体" charset="0"/>
                <a:ea typeface="黑体" charset="0"/>
                <a:cs typeface="黑体" charset="0"/>
              </a:rPr>
              <a:t>1</a:t>
            </a:r>
            <a:r>
              <a:rPr kumimoji="0" lang="zh-CN" altLang="en-US" sz="2400" b="1">
                <a:latin typeface="黑体" charset="0"/>
                <a:ea typeface="黑体" charset="0"/>
                <a:cs typeface="黑体" charset="0"/>
              </a:rPr>
              <a:t>、聚落空间形态沿交通干线（铁路、公路、河流等）扩展</a:t>
            </a:r>
          </a:p>
        </p:txBody>
      </p:sp>
      <p:sp>
        <p:nvSpPr>
          <p:cNvPr id="94212" name="Text Box 4"/>
          <p:cNvSpPr txBox="1">
            <a:spLocks noChangeArrowheads="1"/>
          </p:cNvSpPr>
          <p:nvPr/>
        </p:nvSpPr>
        <p:spPr bwMode="auto">
          <a:xfrm>
            <a:off x="0" y="1905000"/>
            <a:ext cx="909478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kumimoji="0" lang="zh-CN" altLang="en-US" sz="2000" b="1">
                <a:latin typeface="黑体" charset="0"/>
                <a:ea typeface="黑体" charset="0"/>
                <a:cs typeface="黑体" charset="0"/>
              </a:rPr>
              <a:t>（</a:t>
            </a:r>
            <a:r>
              <a:rPr kumimoji="0" lang="en-US" altLang="zh-CN" sz="2000" b="1">
                <a:latin typeface="黑体" charset="0"/>
                <a:ea typeface="黑体" charset="0"/>
                <a:cs typeface="黑体" charset="0"/>
              </a:rPr>
              <a:t>1</a:t>
            </a:r>
            <a:r>
              <a:rPr kumimoji="0" lang="zh-CN" altLang="en-US" sz="2000" b="1">
                <a:latin typeface="黑体" charset="0"/>
                <a:ea typeface="黑体" charset="0"/>
                <a:cs typeface="黑体" charset="0"/>
              </a:rPr>
              <a:t>）交通线的</a:t>
            </a:r>
            <a:r>
              <a:rPr kumimoji="0" lang="zh-CN" altLang="en-US" sz="2000" b="1" u="sng">
                <a:latin typeface="黑体" charset="0"/>
                <a:ea typeface="黑体" charset="0"/>
                <a:cs typeface="黑体" charset="0"/>
              </a:rPr>
              <a:t>发展</a:t>
            </a:r>
            <a:r>
              <a:rPr kumimoji="0" lang="zh-CN" altLang="en-US" sz="2000" b="1">
                <a:latin typeface="黑体" charset="0"/>
                <a:ea typeface="黑体" charset="0"/>
                <a:cs typeface="黑体" charset="0"/>
              </a:rPr>
              <a:t>使聚落发展加快，也会带动聚落空间形态的变化</a:t>
            </a:r>
          </a:p>
        </p:txBody>
      </p:sp>
      <p:sp>
        <p:nvSpPr>
          <p:cNvPr id="94213" name="Text Box 5"/>
          <p:cNvSpPr txBox="1">
            <a:spLocks noChangeArrowheads="1"/>
          </p:cNvSpPr>
          <p:nvPr/>
        </p:nvSpPr>
        <p:spPr bwMode="auto">
          <a:xfrm>
            <a:off x="0" y="2438400"/>
            <a:ext cx="911701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kumimoji="0" lang="zh-CN" altLang="en-US" sz="2000" b="1">
                <a:latin typeface="黑体" charset="0"/>
                <a:ea typeface="黑体" charset="0"/>
                <a:cs typeface="黑体" charset="0"/>
              </a:rPr>
              <a:t>（</a:t>
            </a:r>
            <a:r>
              <a:rPr kumimoji="0" lang="en-US" altLang="zh-CN" sz="2000" b="1">
                <a:latin typeface="黑体" charset="0"/>
                <a:ea typeface="黑体" charset="0"/>
                <a:cs typeface="黑体" charset="0"/>
              </a:rPr>
              <a:t>2</a:t>
            </a:r>
            <a:r>
              <a:rPr kumimoji="0" lang="zh-CN" altLang="en-US" sz="2000" b="1">
                <a:latin typeface="黑体" charset="0"/>
                <a:ea typeface="黑体" charset="0"/>
                <a:cs typeface="黑体" charset="0"/>
              </a:rPr>
              <a:t>）交通线的</a:t>
            </a:r>
            <a:r>
              <a:rPr kumimoji="0" lang="zh-CN" altLang="en-US" sz="2000" b="1" u="sng">
                <a:latin typeface="黑体" charset="0"/>
                <a:ea typeface="黑体" charset="0"/>
                <a:cs typeface="黑体" charset="0"/>
              </a:rPr>
              <a:t>衰落</a:t>
            </a:r>
            <a:r>
              <a:rPr kumimoji="0" lang="zh-CN" altLang="en-US" sz="2000" b="1">
                <a:latin typeface="黑体" charset="0"/>
                <a:ea typeface="黑体" charset="0"/>
                <a:cs typeface="黑体" charset="0"/>
              </a:rPr>
              <a:t>使聚落发展缓慢，并影响聚落形态的演变</a:t>
            </a:r>
          </a:p>
        </p:txBody>
      </p:sp>
      <p:sp>
        <p:nvSpPr>
          <p:cNvPr id="94214" name="Text Box 6"/>
          <p:cNvSpPr txBox="1">
            <a:spLocks noChangeArrowheads="1"/>
          </p:cNvSpPr>
          <p:nvPr/>
        </p:nvSpPr>
        <p:spPr bwMode="auto">
          <a:xfrm>
            <a:off x="0" y="1295400"/>
            <a:ext cx="905033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kumimoji="0" lang="en-US" altLang="zh-CN" sz="2400" b="1">
                <a:latin typeface="黑体" charset="0"/>
                <a:ea typeface="黑体" charset="0"/>
                <a:cs typeface="黑体" charset="0"/>
              </a:rPr>
              <a:t>2</a:t>
            </a:r>
            <a:r>
              <a:rPr kumimoji="0" lang="zh-CN" altLang="en-US" sz="2400" b="1">
                <a:latin typeface="黑体" charset="0"/>
                <a:ea typeface="黑体" charset="0"/>
                <a:cs typeface="黑体" charset="0"/>
              </a:rPr>
              <a:t>、主要交通线发生变化引起该地区聚落空间形态的变化。</a:t>
            </a:r>
          </a:p>
        </p:txBody>
      </p:sp>
      <p:sp>
        <p:nvSpPr>
          <p:cNvPr id="220167" name="Text Box 7"/>
          <p:cNvSpPr txBox="1">
            <a:spLocks noChangeArrowheads="1"/>
          </p:cNvSpPr>
          <p:nvPr/>
        </p:nvSpPr>
        <p:spPr bwMode="auto">
          <a:xfrm>
            <a:off x="0" y="3429000"/>
            <a:ext cx="4724400" cy="1187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kumimoji="0" lang="zh-CN" altLang="en-US" sz="2400" b="1">
                <a:latin typeface="楷体_GB2312" charset="0"/>
                <a:ea typeface="楷体_GB2312" charset="0"/>
                <a:cs typeface="楷体_GB2312" charset="0"/>
              </a:rPr>
              <a:t>阅读案例</a:t>
            </a:r>
            <a:r>
              <a:rPr kumimoji="0" lang="en-US" altLang="zh-CN" sz="2400" b="1">
                <a:latin typeface="楷体_GB2312" charset="0"/>
                <a:ea typeface="楷体_GB2312" charset="0"/>
                <a:cs typeface="楷体_GB2312" charset="0"/>
              </a:rPr>
              <a:t>2</a:t>
            </a:r>
            <a:r>
              <a:rPr kumimoji="0" lang="zh-CN" altLang="en-US" sz="2400" b="1">
                <a:latin typeface="楷体_GB2312" charset="0"/>
                <a:ea typeface="楷体_GB2312" charset="0"/>
                <a:cs typeface="楷体_GB2312" charset="0"/>
              </a:rPr>
              <a:t>，分析：</a:t>
            </a:r>
          </a:p>
          <a:p>
            <a:pPr eaLnBrk="1" hangingPunct="1"/>
            <a:r>
              <a:rPr kumimoji="0" lang="zh-CN" altLang="en-US" sz="2400" b="1">
                <a:latin typeface="楷体_GB2312" charset="0"/>
                <a:ea typeface="楷体_GB2312" charset="0"/>
                <a:cs typeface="楷体_GB2312" charset="0"/>
              </a:rPr>
              <a:t>嘉兴市的城市形态是怎样随着交通运输的发展而变化的？</a:t>
            </a:r>
          </a:p>
        </p:txBody>
      </p:sp>
      <p:pic>
        <p:nvPicPr>
          <p:cNvPr id="220168"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3300413"/>
            <a:ext cx="4343400" cy="35575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20169" name="Text Box 9"/>
          <p:cNvSpPr txBox="1">
            <a:spLocks noChangeArrowheads="1"/>
          </p:cNvSpPr>
          <p:nvPr/>
        </p:nvSpPr>
        <p:spPr bwMode="auto">
          <a:xfrm>
            <a:off x="0" y="5486400"/>
            <a:ext cx="4800600"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b="1">
                <a:ea typeface="楷体_GB2312" charset="0"/>
                <a:cs typeface="楷体_GB2312" charset="0"/>
              </a:rPr>
              <a:t>嘉兴市的城市形态，是随着水路和陆路运输的发展而变化的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20167"/>
                                        </p:tgtEl>
                                        <p:attrNameLst>
                                          <p:attrName>style.visibility</p:attrName>
                                        </p:attrNameLst>
                                      </p:cBhvr>
                                      <p:to>
                                        <p:strVal val="visible"/>
                                      </p:to>
                                    </p:set>
                                    <p:animEffect transition="in" filter="diamond(in)">
                                      <p:cBhvr>
                                        <p:cTn id="7" dur="2000"/>
                                        <p:tgtEl>
                                          <p:spTgt spid="220167"/>
                                        </p:tgtEl>
                                      </p:cBhvr>
                                    </p:animEffect>
                                  </p:childTnLst>
                                </p:cTn>
                              </p:par>
                              <p:par>
                                <p:cTn id="8" presetID="8" presetClass="entr" presetSubtype="16" fill="hold" nodeType="withEffect">
                                  <p:stCondLst>
                                    <p:cond delay="0"/>
                                  </p:stCondLst>
                                  <p:childTnLst>
                                    <p:set>
                                      <p:cBhvr>
                                        <p:cTn id="9" dur="1" fill="hold">
                                          <p:stCondLst>
                                            <p:cond delay="0"/>
                                          </p:stCondLst>
                                        </p:cTn>
                                        <p:tgtEl>
                                          <p:spTgt spid="220168"/>
                                        </p:tgtEl>
                                        <p:attrNameLst>
                                          <p:attrName>style.visibility</p:attrName>
                                        </p:attrNameLst>
                                      </p:cBhvr>
                                      <p:to>
                                        <p:strVal val="visible"/>
                                      </p:to>
                                    </p:set>
                                    <p:animEffect transition="in" filter="diamond(in)">
                                      <p:cBhvr>
                                        <p:cTn id="10" dur="2000"/>
                                        <p:tgtEl>
                                          <p:spTgt spid="22016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220169"/>
                                        </p:tgtEl>
                                        <p:attrNameLst>
                                          <p:attrName>style.visibility</p:attrName>
                                        </p:attrNameLst>
                                      </p:cBhvr>
                                      <p:to>
                                        <p:strVal val="visible"/>
                                      </p:to>
                                    </p:set>
                                    <p:animEffect transition="in" filter="checkerboard(across)">
                                      <p:cBhvr>
                                        <p:cTn id="15" dur="500"/>
                                        <p:tgtEl>
                                          <p:spTgt spid="220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67" grpId="0"/>
      <p:bldP spid="220169"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2786" name="Object 2"/>
          <p:cNvGraphicFramePr>
            <a:graphicFrameLocks noChangeAspect="1"/>
          </p:cNvGraphicFramePr>
          <p:nvPr>
            <p:extLst>
              <p:ext uri="{D42A27DB-BD31-4B8C-83A1-F6EECF244321}">
                <p14:modId xmlns:p14="http://schemas.microsoft.com/office/powerpoint/2010/main" val="3915603735"/>
              </p:ext>
            </p:extLst>
          </p:nvPr>
        </p:nvGraphicFramePr>
        <p:xfrm>
          <a:off x="431800" y="1246188"/>
          <a:ext cx="8280400" cy="4368800"/>
        </p:xfrm>
        <a:graphic>
          <a:graphicData uri="http://schemas.openxmlformats.org/presentationml/2006/ole">
            <mc:AlternateContent xmlns:mc="http://schemas.openxmlformats.org/markup-compatibility/2006">
              <mc:Choice xmlns:v="urn:schemas-microsoft-com:vml" Requires="v">
                <p:oleObj spid="_x0000_s1032" name="文档" r:id="rId3" imgW="8280400" imgH="4368800" progId="Word.Document.8">
                  <p:embed/>
                </p:oleObj>
              </mc:Choice>
              <mc:Fallback>
                <p:oleObj name="文档" r:id="rId3" imgW="8280400" imgH="4368800" progId="Word.Document.8">
                  <p:embed/>
                  <p:pic>
                    <p:nvPicPr>
                      <p:cNvPr id="0" name=""/>
                      <p:cNvPicPr>
                        <a:picLocks noChangeAspect="1" noChangeArrowheads="1"/>
                      </p:cNvPicPr>
                      <p:nvPr/>
                    </p:nvPicPr>
                    <p:blipFill>
                      <a:blip r:embed="rId4"/>
                      <a:srcRect/>
                      <a:stretch>
                        <a:fillRect/>
                      </a:stretch>
                    </p:blipFill>
                    <p:spPr bwMode="auto">
                      <a:xfrm>
                        <a:off x="431800" y="1246188"/>
                        <a:ext cx="8280400" cy="4368800"/>
                      </a:xfrm>
                      <a:prstGeom prst="rect">
                        <a:avLst/>
                      </a:prstGeom>
                      <a:noFill/>
                      <a:ln>
                        <a:noFill/>
                      </a:ln>
                      <a:effectLst/>
                      <a:extLst>
                        <a:ext uri="{909E8E84-426E-40dd-AFC4-6F175D3DCCD1}">
                          <a14:hiddenFill xmlns:a14="http://schemas.microsoft.com/office/drawing/2010/main" xmlns="">
                            <a:solidFill>
                              <a:srgbClr val="3FB564"/>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41509477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1762" name="Object 2"/>
          <p:cNvGraphicFramePr>
            <a:graphicFrameLocks noChangeAspect="1"/>
          </p:cNvGraphicFramePr>
          <p:nvPr>
            <p:extLst>
              <p:ext uri="{D42A27DB-BD31-4B8C-83A1-F6EECF244321}">
                <p14:modId xmlns:p14="http://schemas.microsoft.com/office/powerpoint/2010/main" val="3481545149"/>
              </p:ext>
            </p:extLst>
          </p:nvPr>
        </p:nvGraphicFramePr>
        <p:xfrm>
          <a:off x="431800" y="1168400"/>
          <a:ext cx="8280400" cy="4521200"/>
        </p:xfrm>
        <a:graphic>
          <a:graphicData uri="http://schemas.openxmlformats.org/presentationml/2006/ole">
            <mc:AlternateContent xmlns:mc="http://schemas.openxmlformats.org/markup-compatibility/2006">
              <mc:Choice xmlns:v="urn:schemas-microsoft-com:vml" Requires="v">
                <p:oleObj spid="_x0000_s130056" name="文档" r:id="rId3" imgW="8280400" imgH="4521200" progId="Word.Document.8">
                  <p:embed/>
                </p:oleObj>
              </mc:Choice>
              <mc:Fallback>
                <p:oleObj name="文档" r:id="rId3" imgW="8280400" imgH="4521200" progId="Word.Document.8">
                  <p:embed/>
                  <p:pic>
                    <p:nvPicPr>
                      <p:cNvPr id="0" name=""/>
                      <p:cNvPicPr>
                        <a:picLocks noChangeAspect="1" noChangeArrowheads="1"/>
                      </p:cNvPicPr>
                      <p:nvPr/>
                    </p:nvPicPr>
                    <p:blipFill>
                      <a:blip r:embed="rId4"/>
                      <a:srcRect/>
                      <a:stretch>
                        <a:fillRect/>
                      </a:stretch>
                    </p:blipFill>
                    <p:spPr bwMode="auto">
                      <a:xfrm>
                        <a:off x="431800" y="1168400"/>
                        <a:ext cx="8280400" cy="4521200"/>
                      </a:xfrm>
                      <a:prstGeom prst="rect">
                        <a:avLst/>
                      </a:prstGeom>
                      <a:noFill/>
                      <a:ln>
                        <a:noFill/>
                      </a:ln>
                      <a:effectLst/>
                      <a:extLst>
                        <a:ext uri="{909E8E84-426E-40dd-AFC4-6F175D3DCCD1}">
                          <a14:hiddenFill xmlns:a14="http://schemas.microsoft.com/office/drawing/2010/main" xmlns="">
                            <a:solidFill>
                              <a:srgbClr val="3FB564"/>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9557870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ext Box 2"/>
          <p:cNvSpPr txBox="1">
            <a:spLocks noChangeArrowheads="1"/>
          </p:cNvSpPr>
          <p:nvPr/>
        </p:nvSpPr>
        <p:spPr bwMode="auto">
          <a:xfrm>
            <a:off x="0" y="1068"/>
            <a:ext cx="9144000"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kumimoji="0" lang="zh-CN" altLang="en-US" sz="2800" b="1" dirty="0">
                <a:latin typeface="Arial" charset="0"/>
                <a:ea typeface="黑体" charset="0"/>
                <a:cs typeface="黑体" charset="0"/>
              </a:rPr>
              <a:t>二、交通运输对商业网点分布的影响</a:t>
            </a:r>
          </a:p>
        </p:txBody>
      </p:sp>
      <p:pic>
        <p:nvPicPr>
          <p:cNvPr id="221188" name="Picture 4"/>
          <p:cNvPicPr>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79512" y="2204864"/>
            <a:ext cx="3657600" cy="2971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221189" name="Picture 5"/>
          <p:cNvPicPr>
            <a:picLocks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923928" y="2204864"/>
            <a:ext cx="3581400" cy="2971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221190" name="Text Box 6"/>
          <p:cNvSpPr txBox="1">
            <a:spLocks noChangeArrowheads="1"/>
          </p:cNvSpPr>
          <p:nvPr/>
        </p:nvSpPr>
        <p:spPr bwMode="auto">
          <a:xfrm>
            <a:off x="-3679" y="692696"/>
            <a:ext cx="3999615" cy="10156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kumimoji="0" lang="zh-CN" altLang="en-US" sz="2000" b="1" dirty="0">
                <a:latin typeface="楷体_GB2312" charset="0"/>
                <a:ea typeface="楷体_GB2312" charset="0"/>
                <a:cs typeface="楷体_GB2312" charset="0"/>
              </a:rPr>
              <a:t>思考：山区和平原地区商业网点</a:t>
            </a:r>
            <a:r>
              <a:rPr kumimoji="0" lang="zh-CN" sz="2000" b="1" dirty="0">
                <a:latin typeface="楷体_GB2312" charset="0"/>
                <a:ea typeface="楷体_GB2312" charset="0"/>
                <a:cs typeface="楷体_GB2312" charset="0"/>
              </a:rPr>
              <a:t>的密度有何差异？为什么？</a:t>
            </a:r>
            <a:endParaRPr kumimoji="0" lang="en-US" altLang="zh-CN" sz="2000" b="1" dirty="0">
              <a:latin typeface="楷体_GB2312" charset="0"/>
              <a:ea typeface="楷体_GB2312" charset="0"/>
              <a:cs typeface="楷体_GB2312" charset="0"/>
            </a:endParaRPr>
          </a:p>
          <a:p>
            <a:pPr eaLnBrk="1" hangingPunct="1"/>
            <a:r>
              <a:rPr kumimoji="0" lang="zh-CN" sz="2000" b="1" dirty="0" smtClean="0">
                <a:latin typeface="楷体_GB2312" charset="0"/>
                <a:ea typeface="楷体_GB2312" charset="0"/>
                <a:cs typeface="楷体_GB2312" charset="0"/>
              </a:rPr>
              <a:t>（</a:t>
            </a:r>
            <a:r>
              <a:rPr kumimoji="0" lang="zh-CN" sz="2000" b="1" dirty="0">
                <a:latin typeface="楷体_GB2312" charset="0"/>
                <a:ea typeface="楷体_GB2312" charset="0"/>
                <a:cs typeface="楷体_GB2312" charset="0"/>
              </a:rPr>
              <a:t>从自然条件和社会经济条件分析）</a:t>
            </a:r>
          </a:p>
        </p:txBody>
      </p:sp>
      <p:sp>
        <p:nvSpPr>
          <p:cNvPr id="221191" name="Text Box 7"/>
          <p:cNvSpPr txBox="1">
            <a:spLocks noChangeArrowheads="1"/>
          </p:cNvSpPr>
          <p:nvPr/>
        </p:nvSpPr>
        <p:spPr bwMode="auto">
          <a:xfrm>
            <a:off x="4572000" y="5229200"/>
            <a:ext cx="2438400" cy="336550"/>
          </a:xfrm>
          <a:prstGeom prst="rect">
            <a:avLst/>
          </a:prstGeom>
          <a:solidFill>
            <a:schemeClr val="bg1"/>
          </a:solidFill>
          <a:ln>
            <a:noFill/>
          </a:ln>
          <a:effectLst/>
          <a:extLst>
            <a:ext uri="{91240B29-F687-4f45-9708-019B960494DF}">
              <a14:hiddenLine xmlns:a14="http://schemas.microsoft.com/office/drawing/2010/main" xmlns="" w="9525">
                <a:solidFill>
                  <a:srgbClr val="FF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lang="zh-CN" altLang="en-US" sz="1600" b="1" dirty="0"/>
              <a:t>平原的商业网点示意</a:t>
            </a:r>
          </a:p>
        </p:txBody>
      </p:sp>
      <p:sp>
        <p:nvSpPr>
          <p:cNvPr id="221192" name="Text Box 8"/>
          <p:cNvSpPr txBox="1">
            <a:spLocks noChangeArrowheads="1"/>
          </p:cNvSpPr>
          <p:nvPr/>
        </p:nvSpPr>
        <p:spPr bwMode="auto">
          <a:xfrm>
            <a:off x="971550" y="5229225"/>
            <a:ext cx="3276600" cy="336550"/>
          </a:xfrm>
          <a:prstGeom prst="rect">
            <a:avLst/>
          </a:prstGeom>
          <a:solidFill>
            <a:schemeClr val="bg1"/>
          </a:solidFill>
          <a:ln>
            <a:noFill/>
          </a:ln>
          <a:effectLst/>
          <a:extLst>
            <a:ext uri="{91240B29-F687-4f45-9708-019B960494DF}">
              <a14:hiddenLine xmlns:a14="http://schemas.microsoft.com/office/drawing/2010/main" xmlns="" w="9525">
                <a:solidFill>
                  <a:srgbClr val="FF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lang="zh-CN" altLang="en-US" sz="1600" b="1"/>
              <a:t>山区的商业网点示意</a:t>
            </a:r>
          </a:p>
        </p:txBody>
      </p:sp>
      <p:sp>
        <p:nvSpPr>
          <p:cNvPr id="221193" name="Text Box 9"/>
          <p:cNvSpPr txBox="1">
            <a:spLocks noChangeArrowheads="1"/>
          </p:cNvSpPr>
          <p:nvPr/>
        </p:nvSpPr>
        <p:spPr bwMode="auto">
          <a:xfrm>
            <a:off x="0" y="5661025"/>
            <a:ext cx="9144000" cy="708025"/>
          </a:xfrm>
          <a:prstGeom prst="rect">
            <a:avLst/>
          </a:prstGeom>
          <a:noFill/>
          <a:ln>
            <a:noFill/>
          </a:ln>
          <a:effectLst/>
          <a:extLst>
            <a:ext uri="{909E8E84-426E-40dd-AFC4-6F175D3DCCD1}">
              <a14:hiddenFill xmlns:a14="http://schemas.microsoft.com/office/drawing/2010/main" xmlns="">
                <a:solidFill>
                  <a:srgbClr val="FFFFCC"/>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000" b="1">
                <a:latin typeface="Tahoma" charset="0"/>
                <a:ea typeface="楷体_GB2312" charset="0"/>
                <a:cs typeface="楷体_GB2312" charset="0"/>
              </a:rPr>
              <a:t>自然条件：山区地势起伏大，交通运输方式单一、线路稀少，商业网点密度小；</a:t>
            </a:r>
            <a:r>
              <a:rPr lang="en-US" altLang="zh-CN" sz="2000" b="1">
                <a:latin typeface="Tahoma" charset="0"/>
                <a:ea typeface="楷体_GB2312" charset="0"/>
                <a:cs typeface="楷体_GB2312" charset="0"/>
              </a:rPr>
              <a:t/>
            </a:r>
            <a:br>
              <a:rPr lang="en-US" altLang="zh-CN" sz="2000" b="1">
                <a:latin typeface="Tahoma" charset="0"/>
                <a:ea typeface="楷体_GB2312" charset="0"/>
                <a:cs typeface="楷体_GB2312" charset="0"/>
              </a:rPr>
            </a:br>
            <a:r>
              <a:rPr lang="en-US" altLang="zh-CN" sz="2000" b="1">
                <a:latin typeface="Tahoma" charset="0"/>
                <a:ea typeface="楷体_GB2312" charset="0"/>
                <a:cs typeface="楷体_GB2312" charset="0"/>
              </a:rPr>
              <a:t>                 </a:t>
            </a:r>
            <a:r>
              <a:rPr lang="zh-CN" altLang="en-US" sz="2000" b="1">
                <a:latin typeface="Tahoma" charset="0"/>
                <a:ea typeface="楷体_GB2312" charset="0"/>
                <a:cs typeface="楷体_GB2312" charset="0"/>
              </a:rPr>
              <a:t>平原地区</a:t>
            </a:r>
            <a:r>
              <a:rPr lang="en-US" altLang="zh-CN" sz="2000" b="1">
                <a:latin typeface="Tahoma" charset="0"/>
                <a:ea typeface="楷体_GB2312" charset="0"/>
                <a:cs typeface="楷体_GB2312" charset="0"/>
              </a:rPr>
              <a:t>_____________________________</a:t>
            </a:r>
            <a:r>
              <a:rPr lang="zh-CN" altLang="en-US" sz="2000" b="1">
                <a:latin typeface="Tahoma" charset="0"/>
                <a:ea typeface="楷体_GB2312" charset="0"/>
                <a:cs typeface="楷体_GB2312" charset="0"/>
              </a:rPr>
              <a:t>商业网点密度大。</a:t>
            </a:r>
          </a:p>
        </p:txBody>
      </p:sp>
      <p:sp>
        <p:nvSpPr>
          <p:cNvPr id="221194" name="Text Box 10"/>
          <p:cNvSpPr txBox="1">
            <a:spLocks noChangeArrowheads="1"/>
          </p:cNvSpPr>
          <p:nvPr/>
        </p:nvSpPr>
        <p:spPr bwMode="auto">
          <a:xfrm>
            <a:off x="0" y="6308725"/>
            <a:ext cx="9144000" cy="396875"/>
          </a:xfrm>
          <a:prstGeom prst="rect">
            <a:avLst/>
          </a:prstGeom>
          <a:noFill/>
          <a:ln>
            <a:noFill/>
          </a:ln>
          <a:effectLst/>
          <a:extLst>
            <a:ext uri="{909E8E84-426E-40dd-AFC4-6F175D3DCCD1}">
              <a14:hiddenFill xmlns:a14="http://schemas.microsoft.com/office/drawing/2010/main" xmlns="">
                <a:solidFill>
                  <a:srgbClr val="FFFFCC"/>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000" b="1">
                <a:latin typeface="Tahoma" charset="0"/>
                <a:ea typeface="楷体_GB2312" charset="0"/>
                <a:cs typeface="楷体_GB2312" charset="0"/>
              </a:rPr>
              <a:t>经济条件：平原地区比山区人口密度大，经济发达，购买力强。</a:t>
            </a:r>
          </a:p>
        </p:txBody>
      </p:sp>
      <p:graphicFrame>
        <p:nvGraphicFramePr>
          <p:cNvPr id="10" name="Object 2"/>
          <p:cNvGraphicFramePr>
            <a:graphicFrameLocks noChangeAspect="1"/>
          </p:cNvGraphicFramePr>
          <p:nvPr>
            <p:extLst>
              <p:ext uri="{D42A27DB-BD31-4B8C-83A1-F6EECF244321}">
                <p14:modId xmlns:p14="http://schemas.microsoft.com/office/powerpoint/2010/main" val="2925304208"/>
              </p:ext>
            </p:extLst>
          </p:nvPr>
        </p:nvGraphicFramePr>
        <p:xfrm>
          <a:off x="4139952" y="476672"/>
          <a:ext cx="4686300" cy="2273300"/>
        </p:xfrm>
        <a:graphic>
          <a:graphicData uri="http://schemas.openxmlformats.org/presentationml/2006/ole">
            <mc:AlternateContent xmlns:mc="http://schemas.openxmlformats.org/markup-compatibility/2006">
              <mc:Choice xmlns:v="urn:schemas-microsoft-com:vml" Requires="v">
                <p:oleObj spid="_x0000_s132104" name="文档" r:id="rId5" imgW="4686300" imgH="2273300" progId="Word.Document.8">
                  <p:embed/>
                </p:oleObj>
              </mc:Choice>
              <mc:Fallback>
                <p:oleObj name="文档" r:id="rId5" imgW="4686300" imgH="2273300" progId="Word.Document.8">
                  <p:embed/>
                  <p:pic>
                    <p:nvPicPr>
                      <p:cNvPr id="0" name=""/>
                      <p:cNvPicPr>
                        <a:picLocks noChangeAspect="1" noChangeArrowheads="1"/>
                      </p:cNvPicPr>
                      <p:nvPr/>
                    </p:nvPicPr>
                    <p:blipFill>
                      <a:blip r:embed="rId6"/>
                      <a:srcRect/>
                      <a:stretch>
                        <a:fillRect/>
                      </a:stretch>
                    </p:blipFill>
                    <p:spPr bwMode="auto">
                      <a:xfrm>
                        <a:off x="4139952" y="476672"/>
                        <a:ext cx="4686300" cy="2273300"/>
                      </a:xfrm>
                      <a:prstGeom prst="rect">
                        <a:avLst/>
                      </a:prstGeom>
                      <a:noFill/>
                      <a:ln>
                        <a:noFill/>
                      </a:ln>
                      <a:effectLst/>
                      <a:extLst>
                        <a:ext uri="{909E8E84-426E-40dd-AFC4-6F175D3DCCD1}">
                          <a14:hiddenFill xmlns:a14="http://schemas.microsoft.com/office/drawing/2010/main" xmlns="">
                            <a:solidFill>
                              <a:srgbClr val="3FB564"/>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21188"/>
                                        </p:tgtEl>
                                        <p:attrNameLst>
                                          <p:attrName>style.visibility</p:attrName>
                                        </p:attrNameLst>
                                      </p:cBhvr>
                                      <p:to>
                                        <p:strVal val="visible"/>
                                      </p:to>
                                    </p:set>
                                    <p:animEffect transition="in" filter="box(in)">
                                      <p:cBhvr>
                                        <p:cTn id="7" dur="500"/>
                                        <p:tgtEl>
                                          <p:spTgt spid="221188"/>
                                        </p:tgtEl>
                                      </p:cBhvr>
                                    </p:animEffect>
                                  </p:childTnLst>
                                </p:cTn>
                              </p:par>
                              <p:par>
                                <p:cTn id="8" presetID="4" presetClass="entr" presetSubtype="16" fill="hold" nodeType="withEffect">
                                  <p:stCondLst>
                                    <p:cond delay="0"/>
                                  </p:stCondLst>
                                  <p:childTnLst>
                                    <p:set>
                                      <p:cBhvr>
                                        <p:cTn id="9" dur="1" fill="hold">
                                          <p:stCondLst>
                                            <p:cond delay="0"/>
                                          </p:stCondLst>
                                        </p:cTn>
                                        <p:tgtEl>
                                          <p:spTgt spid="221189"/>
                                        </p:tgtEl>
                                        <p:attrNameLst>
                                          <p:attrName>style.visibility</p:attrName>
                                        </p:attrNameLst>
                                      </p:cBhvr>
                                      <p:to>
                                        <p:strVal val="visible"/>
                                      </p:to>
                                    </p:set>
                                    <p:animEffect transition="in" filter="box(in)">
                                      <p:cBhvr>
                                        <p:cTn id="10" dur="500"/>
                                        <p:tgtEl>
                                          <p:spTgt spid="221189"/>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221191"/>
                                        </p:tgtEl>
                                        <p:attrNameLst>
                                          <p:attrName>style.visibility</p:attrName>
                                        </p:attrNameLst>
                                      </p:cBhvr>
                                      <p:to>
                                        <p:strVal val="visible"/>
                                      </p:to>
                                    </p:set>
                                    <p:animEffect transition="in" filter="box(in)">
                                      <p:cBhvr>
                                        <p:cTn id="13" dur="500"/>
                                        <p:tgtEl>
                                          <p:spTgt spid="221191"/>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221192"/>
                                        </p:tgtEl>
                                        <p:attrNameLst>
                                          <p:attrName>style.visibility</p:attrName>
                                        </p:attrNameLst>
                                      </p:cBhvr>
                                      <p:to>
                                        <p:strVal val="visible"/>
                                      </p:to>
                                    </p:set>
                                    <p:animEffect transition="in" filter="box(in)">
                                      <p:cBhvr>
                                        <p:cTn id="16" dur="500"/>
                                        <p:tgtEl>
                                          <p:spTgt spid="22119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221190"/>
                                        </p:tgtEl>
                                        <p:attrNameLst>
                                          <p:attrName>style.visibility</p:attrName>
                                        </p:attrNameLst>
                                      </p:cBhvr>
                                      <p:to>
                                        <p:strVal val="visible"/>
                                      </p:to>
                                    </p:set>
                                    <p:animEffect transition="in" filter="blinds(horizontal)">
                                      <p:cBhvr>
                                        <p:cTn id="21" dur="500"/>
                                        <p:tgtEl>
                                          <p:spTgt spid="22119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21193"/>
                                        </p:tgtEl>
                                        <p:attrNameLst>
                                          <p:attrName>style.visibility</p:attrName>
                                        </p:attrNameLst>
                                      </p:cBhvr>
                                      <p:to>
                                        <p:strVal val="visible"/>
                                      </p:to>
                                    </p:set>
                                    <p:animEffect transition="in" filter="wipe(left)">
                                      <p:cBhvr>
                                        <p:cTn id="26" dur="500"/>
                                        <p:tgtEl>
                                          <p:spTgt spid="22119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21194"/>
                                        </p:tgtEl>
                                        <p:attrNameLst>
                                          <p:attrName>style.visibility</p:attrName>
                                        </p:attrNameLst>
                                      </p:cBhvr>
                                      <p:to>
                                        <p:strVal val="visible"/>
                                      </p:to>
                                    </p:set>
                                    <p:animEffect transition="in" filter="wipe(left)">
                                      <p:cBhvr>
                                        <p:cTn id="37" dur="500"/>
                                        <p:tgtEl>
                                          <p:spTgt spid="221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90" grpId="0" bldLvl="0" autoUpdateAnimBg="0"/>
      <p:bldP spid="221191" grpId="0" animBg="1"/>
      <p:bldP spid="221192" grpId="0" animBg="1"/>
      <p:bldP spid="221193" grpId="0"/>
      <p:bldP spid="221194"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ext Box 2"/>
          <p:cNvSpPr txBox="1">
            <a:spLocks noChangeArrowheads="1"/>
          </p:cNvSpPr>
          <p:nvPr/>
        </p:nvSpPr>
        <p:spPr bwMode="auto">
          <a:xfrm>
            <a:off x="36513" y="44450"/>
            <a:ext cx="9070975" cy="523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kumimoji="0" lang="zh-CN" altLang="en-US" sz="2800" b="1">
                <a:latin typeface="Arial" charset="0"/>
              </a:rPr>
              <a:t>二、交通运输对商业网点分布的影响</a:t>
            </a:r>
          </a:p>
        </p:txBody>
      </p:sp>
      <p:sp>
        <p:nvSpPr>
          <p:cNvPr id="96259" name="Text Box 3"/>
          <p:cNvSpPr txBox="1">
            <a:spLocks noChangeArrowheads="1"/>
          </p:cNvSpPr>
          <p:nvPr/>
        </p:nvSpPr>
        <p:spPr bwMode="auto">
          <a:xfrm>
            <a:off x="0" y="762000"/>
            <a:ext cx="91805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kumimoji="0" lang="en-US" altLang="zh-CN" sz="2400" b="1">
                <a:latin typeface="Arial" charset="0"/>
              </a:rPr>
              <a:t>1</a:t>
            </a:r>
            <a:r>
              <a:rPr kumimoji="0" lang="zh-CN" altLang="en-US" sz="2400" b="1">
                <a:latin typeface="Arial" charset="0"/>
              </a:rPr>
              <a:t>、交通运输影响商业网点的密度</a:t>
            </a:r>
          </a:p>
        </p:txBody>
      </p:sp>
      <p:graphicFrame>
        <p:nvGraphicFramePr>
          <p:cNvPr id="9" name="Object 2"/>
          <p:cNvGraphicFramePr>
            <a:graphicFrameLocks noChangeAspect="1"/>
          </p:cNvGraphicFramePr>
          <p:nvPr>
            <p:extLst>
              <p:ext uri="{D42A27DB-BD31-4B8C-83A1-F6EECF244321}">
                <p14:modId xmlns:p14="http://schemas.microsoft.com/office/powerpoint/2010/main" val="209888815"/>
              </p:ext>
            </p:extLst>
          </p:nvPr>
        </p:nvGraphicFramePr>
        <p:xfrm>
          <a:off x="2051720" y="1412776"/>
          <a:ext cx="4686300" cy="2273300"/>
        </p:xfrm>
        <a:graphic>
          <a:graphicData uri="http://schemas.openxmlformats.org/presentationml/2006/ole">
            <mc:AlternateContent xmlns:mc="http://schemas.openxmlformats.org/markup-compatibility/2006">
              <mc:Choice xmlns:v="urn:schemas-microsoft-com:vml" Requires="v">
                <p:oleObj spid="_x0000_s133128" name="文档" r:id="rId3" imgW="4686300" imgH="2273300" progId="Word.Document.8">
                  <p:embed/>
                </p:oleObj>
              </mc:Choice>
              <mc:Fallback>
                <p:oleObj name="文档" r:id="rId3" imgW="4686300" imgH="2273300" progId="Word.Document.8">
                  <p:embed/>
                  <p:pic>
                    <p:nvPicPr>
                      <p:cNvPr id="0" name=""/>
                      <p:cNvPicPr>
                        <a:picLocks noChangeAspect="1" noChangeArrowheads="1"/>
                      </p:cNvPicPr>
                      <p:nvPr/>
                    </p:nvPicPr>
                    <p:blipFill>
                      <a:blip r:embed="rId4"/>
                      <a:srcRect/>
                      <a:stretch>
                        <a:fillRect/>
                      </a:stretch>
                    </p:blipFill>
                    <p:spPr bwMode="auto">
                      <a:xfrm>
                        <a:off x="2051720" y="1412776"/>
                        <a:ext cx="4686300" cy="2273300"/>
                      </a:xfrm>
                      <a:prstGeom prst="rect">
                        <a:avLst/>
                      </a:prstGeom>
                      <a:noFill/>
                      <a:ln>
                        <a:noFill/>
                      </a:ln>
                      <a:effectLst/>
                      <a:extLst>
                        <a:ext uri="{909E8E84-426E-40dd-AFC4-6F175D3DCCD1}">
                          <a14:hiddenFill xmlns:a14="http://schemas.microsoft.com/office/drawing/2010/main" xmlns="">
                            <a:solidFill>
                              <a:srgbClr val="3FB564"/>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0" name="Text Box 9"/>
          <p:cNvSpPr txBox="1">
            <a:spLocks noChangeArrowheads="1"/>
          </p:cNvSpPr>
          <p:nvPr/>
        </p:nvSpPr>
        <p:spPr bwMode="auto">
          <a:xfrm>
            <a:off x="107504" y="4221088"/>
            <a:ext cx="9144000" cy="708025"/>
          </a:xfrm>
          <a:prstGeom prst="rect">
            <a:avLst/>
          </a:prstGeom>
          <a:noFill/>
          <a:ln>
            <a:noFill/>
          </a:ln>
          <a:effectLst/>
          <a:extLst>
            <a:ext uri="{909E8E84-426E-40dd-AFC4-6F175D3DCCD1}">
              <a14:hiddenFill xmlns:a14="http://schemas.microsoft.com/office/drawing/2010/main" xmlns="">
                <a:solidFill>
                  <a:srgbClr val="FFFFCC"/>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000" b="1">
                <a:latin typeface="Tahoma" charset="0"/>
                <a:ea typeface="楷体_GB2312" charset="0"/>
                <a:cs typeface="楷体_GB2312" charset="0"/>
              </a:rPr>
              <a:t>自然条件：山区地势起伏大，交通运输方式单一、线路稀少，商业网点密度小；</a:t>
            </a:r>
            <a:r>
              <a:rPr lang="en-US" altLang="zh-CN" sz="2000" b="1">
                <a:latin typeface="Tahoma" charset="0"/>
                <a:ea typeface="楷体_GB2312" charset="0"/>
                <a:cs typeface="楷体_GB2312" charset="0"/>
              </a:rPr>
              <a:t/>
            </a:r>
            <a:br>
              <a:rPr lang="en-US" altLang="zh-CN" sz="2000" b="1">
                <a:latin typeface="Tahoma" charset="0"/>
                <a:ea typeface="楷体_GB2312" charset="0"/>
                <a:cs typeface="楷体_GB2312" charset="0"/>
              </a:rPr>
            </a:br>
            <a:r>
              <a:rPr lang="en-US" altLang="zh-CN" sz="2000" b="1">
                <a:latin typeface="Tahoma" charset="0"/>
                <a:ea typeface="楷体_GB2312" charset="0"/>
                <a:cs typeface="楷体_GB2312" charset="0"/>
              </a:rPr>
              <a:t>                 </a:t>
            </a:r>
            <a:r>
              <a:rPr lang="zh-CN" altLang="en-US" sz="2000" b="1">
                <a:latin typeface="Tahoma" charset="0"/>
                <a:ea typeface="楷体_GB2312" charset="0"/>
                <a:cs typeface="楷体_GB2312" charset="0"/>
              </a:rPr>
              <a:t>平原地区</a:t>
            </a:r>
            <a:r>
              <a:rPr lang="en-US" altLang="zh-CN" sz="2000" b="1">
                <a:latin typeface="Tahoma" charset="0"/>
                <a:ea typeface="楷体_GB2312" charset="0"/>
                <a:cs typeface="楷体_GB2312" charset="0"/>
              </a:rPr>
              <a:t>_____________________________</a:t>
            </a:r>
            <a:r>
              <a:rPr lang="zh-CN" altLang="en-US" sz="2000" b="1">
                <a:latin typeface="Tahoma" charset="0"/>
                <a:ea typeface="楷体_GB2312" charset="0"/>
                <a:cs typeface="楷体_GB2312" charset="0"/>
              </a:rPr>
              <a:t>商业网点密度大。</a:t>
            </a:r>
          </a:p>
        </p:txBody>
      </p:sp>
      <p:sp>
        <p:nvSpPr>
          <p:cNvPr id="11" name="Text Box 10"/>
          <p:cNvSpPr txBox="1">
            <a:spLocks noChangeArrowheads="1"/>
          </p:cNvSpPr>
          <p:nvPr/>
        </p:nvSpPr>
        <p:spPr bwMode="auto">
          <a:xfrm>
            <a:off x="107504" y="4868788"/>
            <a:ext cx="9144000" cy="396875"/>
          </a:xfrm>
          <a:prstGeom prst="rect">
            <a:avLst/>
          </a:prstGeom>
          <a:noFill/>
          <a:ln>
            <a:noFill/>
          </a:ln>
          <a:effectLst/>
          <a:extLst>
            <a:ext uri="{909E8E84-426E-40dd-AFC4-6F175D3DCCD1}">
              <a14:hiddenFill xmlns:a14="http://schemas.microsoft.com/office/drawing/2010/main" xmlns="">
                <a:solidFill>
                  <a:srgbClr val="FFFFCC"/>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000" b="1">
                <a:latin typeface="Tahoma" charset="0"/>
                <a:ea typeface="楷体_GB2312" charset="0"/>
                <a:cs typeface="楷体_GB2312" charset="0"/>
              </a:rPr>
              <a:t>经济条件：平原地区比山区人口密度大，经济发达，购买力强。</a:t>
            </a:r>
          </a:p>
        </p:txBody>
      </p:sp>
    </p:spTree>
    <p:extLst>
      <p:ext uri="{BB962C8B-B14F-4D97-AF65-F5344CB8AC3E}">
        <p14:creationId xmlns:p14="http://schemas.microsoft.com/office/powerpoint/2010/main" val="3810449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left)">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ext Box 2"/>
          <p:cNvSpPr txBox="1">
            <a:spLocks noChangeArrowheads="1"/>
          </p:cNvSpPr>
          <p:nvPr/>
        </p:nvSpPr>
        <p:spPr bwMode="auto">
          <a:xfrm>
            <a:off x="36513" y="44450"/>
            <a:ext cx="9070975" cy="523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kumimoji="0" lang="zh-CN" altLang="en-US" sz="2800" b="1">
                <a:latin typeface="Arial" charset="0"/>
              </a:rPr>
              <a:t>二、交通运输对商业网点分布的影响</a:t>
            </a:r>
          </a:p>
        </p:txBody>
      </p:sp>
      <p:sp>
        <p:nvSpPr>
          <p:cNvPr id="96259" name="Text Box 3"/>
          <p:cNvSpPr txBox="1">
            <a:spLocks noChangeArrowheads="1"/>
          </p:cNvSpPr>
          <p:nvPr/>
        </p:nvSpPr>
        <p:spPr bwMode="auto">
          <a:xfrm>
            <a:off x="0" y="762000"/>
            <a:ext cx="91805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kumimoji="0" lang="en-US" altLang="zh-CN" sz="2400" b="1">
                <a:latin typeface="Arial" charset="0"/>
              </a:rPr>
              <a:t>1</a:t>
            </a:r>
            <a:r>
              <a:rPr kumimoji="0" lang="zh-CN" altLang="en-US" sz="2400" b="1">
                <a:latin typeface="Arial" charset="0"/>
              </a:rPr>
              <a:t>、交通运输影响商业网点的密度</a:t>
            </a:r>
          </a:p>
        </p:txBody>
      </p:sp>
      <p:sp>
        <p:nvSpPr>
          <p:cNvPr id="96260" name="Text Box 4"/>
          <p:cNvSpPr txBox="1">
            <a:spLocks noChangeArrowheads="1"/>
          </p:cNvSpPr>
          <p:nvPr/>
        </p:nvSpPr>
        <p:spPr bwMode="auto">
          <a:xfrm>
            <a:off x="6350" y="1447800"/>
            <a:ext cx="91376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kumimoji="0" lang="en-US" altLang="zh-CN" sz="2400" b="1">
                <a:latin typeface="Arial" charset="0"/>
              </a:rPr>
              <a:t>2</a:t>
            </a:r>
            <a:r>
              <a:rPr kumimoji="0" lang="zh-CN" altLang="en-US" sz="2400" b="1">
                <a:latin typeface="Arial" charset="0"/>
              </a:rPr>
              <a:t>、交通运输影响商业网点的分布位置</a:t>
            </a:r>
          </a:p>
        </p:txBody>
      </p:sp>
      <p:pic>
        <p:nvPicPr>
          <p:cNvPr id="222213" name="Picture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2636838"/>
            <a:ext cx="5786438" cy="38290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222214" name="Text Box 6"/>
          <p:cNvSpPr txBox="1">
            <a:spLocks noChangeArrowheads="1"/>
          </p:cNvSpPr>
          <p:nvPr/>
        </p:nvSpPr>
        <p:spPr bwMode="auto">
          <a:xfrm>
            <a:off x="6372225" y="2565400"/>
            <a:ext cx="2771775" cy="1552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kumimoji="0" lang="zh-CN" altLang="en-US" sz="2400" b="1">
                <a:solidFill>
                  <a:srgbClr val="FF3300"/>
                </a:solidFill>
                <a:latin typeface="Arial" charset="0"/>
                <a:ea typeface="楷体_GB2312" charset="0"/>
                <a:cs typeface="楷体_GB2312" charset="0"/>
              </a:rPr>
              <a:t>沈大高速公路边的服装市场区位选择主要考虑什么因素？</a:t>
            </a:r>
          </a:p>
        </p:txBody>
      </p:sp>
      <p:sp>
        <p:nvSpPr>
          <p:cNvPr id="222215" name="Text Box 7"/>
          <p:cNvSpPr txBox="1">
            <a:spLocks noChangeArrowheads="1"/>
          </p:cNvSpPr>
          <p:nvPr/>
        </p:nvSpPr>
        <p:spPr bwMode="auto">
          <a:xfrm>
            <a:off x="6300788" y="4221163"/>
            <a:ext cx="2843212" cy="1552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kumimoji="0" lang="zh-CN" altLang="en-US" sz="2400" b="1" u="sng">
                <a:latin typeface="Arial" charset="0"/>
                <a:ea typeface="楷体_GB2312" charset="0"/>
                <a:cs typeface="楷体_GB2312" charset="0"/>
              </a:rPr>
              <a:t>交通最优原则</a:t>
            </a:r>
            <a:r>
              <a:rPr kumimoji="0" lang="zh-CN" altLang="en-US" sz="2400" b="1">
                <a:latin typeface="Arial" charset="0"/>
                <a:ea typeface="楷体_GB2312" charset="0"/>
                <a:cs typeface="楷体_GB2312" charset="0"/>
              </a:rPr>
              <a:t>，分布在市区环路边缘或市区边缘的高速公路沿线。</a:t>
            </a:r>
          </a:p>
        </p:txBody>
      </p:sp>
      <p:sp>
        <p:nvSpPr>
          <p:cNvPr id="222216" name="Text Box 8"/>
          <p:cNvSpPr txBox="1">
            <a:spLocks noChangeArrowheads="1"/>
          </p:cNvSpPr>
          <p:nvPr/>
        </p:nvSpPr>
        <p:spPr bwMode="auto">
          <a:xfrm>
            <a:off x="0" y="1989138"/>
            <a:ext cx="90709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kumimoji="0" lang="zh-CN" altLang="en-US" sz="2400" b="1" u="sng">
                <a:latin typeface="Arial" charset="0"/>
                <a:ea typeface="楷体_GB2312" charset="0"/>
                <a:cs typeface="楷体_GB2312" charset="0"/>
              </a:rPr>
              <a:t>市场最优原则</a:t>
            </a:r>
            <a:r>
              <a:rPr kumimoji="0" lang="zh-CN" altLang="en-US" sz="2400" b="1">
                <a:latin typeface="Arial" charset="0"/>
                <a:ea typeface="楷体_GB2312" charset="0"/>
                <a:cs typeface="楷体_GB2312" charset="0"/>
              </a:rPr>
              <a:t>，分布在城市几何中心处，接近大量的消费人群</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22213"/>
                                        </p:tgtEl>
                                        <p:attrNameLst>
                                          <p:attrName>style.visibility</p:attrName>
                                        </p:attrNameLst>
                                      </p:cBhvr>
                                      <p:to>
                                        <p:strVal val="visible"/>
                                      </p:to>
                                    </p:set>
                                    <p:animEffect transition="in" filter="box(in)">
                                      <p:cBhvr>
                                        <p:cTn id="7" dur="500"/>
                                        <p:tgtEl>
                                          <p:spTgt spid="222213"/>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222214"/>
                                        </p:tgtEl>
                                        <p:attrNameLst>
                                          <p:attrName>style.visibility</p:attrName>
                                        </p:attrNameLst>
                                      </p:cBhvr>
                                      <p:to>
                                        <p:strVal val="visible"/>
                                      </p:to>
                                    </p:set>
                                    <p:animEffect transition="in" filter="box(in)">
                                      <p:cBhvr>
                                        <p:cTn id="10" dur="500"/>
                                        <p:tgtEl>
                                          <p:spTgt spid="22221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22215"/>
                                        </p:tgtEl>
                                        <p:attrNameLst>
                                          <p:attrName>style.visibility</p:attrName>
                                        </p:attrNameLst>
                                      </p:cBhvr>
                                      <p:to>
                                        <p:strVal val="visible"/>
                                      </p:to>
                                    </p:set>
                                    <p:animEffect transition="in" filter="blinds(horizontal)">
                                      <p:cBhvr>
                                        <p:cTn id="15" dur="500"/>
                                        <p:tgtEl>
                                          <p:spTgt spid="22221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22216"/>
                                        </p:tgtEl>
                                        <p:attrNameLst>
                                          <p:attrName>style.visibility</p:attrName>
                                        </p:attrNameLst>
                                      </p:cBhvr>
                                      <p:to>
                                        <p:strVal val="visible"/>
                                      </p:to>
                                    </p:set>
                                    <p:animEffect transition="in" filter="blinds(horizontal)">
                                      <p:cBhvr>
                                        <p:cTn id="20" dur="500"/>
                                        <p:tgtEl>
                                          <p:spTgt spid="222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14" grpId="0"/>
      <p:bldP spid="222215" grpId="0" bldLvl="0" autoUpdateAnimBg="0"/>
      <p:bldP spid="222216" grpId="0" bldLvl="0" autoUpdateAnimBg="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ext Box 2"/>
          <p:cNvSpPr txBox="1">
            <a:spLocks noChangeArrowheads="1"/>
          </p:cNvSpPr>
          <p:nvPr/>
        </p:nvSpPr>
        <p:spPr bwMode="auto">
          <a:xfrm>
            <a:off x="36513" y="44450"/>
            <a:ext cx="9070975" cy="523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kumimoji="0" lang="zh-CN" altLang="en-US" sz="2800" b="1">
                <a:latin typeface="Arial" charset="0"/>
              </a:rPr>
              <a:t>二、交通运输对商业网点分布的影响</a:t>
            </a:r>
          </a:p>
        </p:txBody>
      </p:sp>
      <p:sp>
        <p:nvSpPr>
          <p:cNvPr id="96259" name="Text Box 3"/>
          <p:cNvSpPr txBox="1">
            <a:spLocks noChangeArrowheads="1"/>
          </p:cNvSpPr>
          <p:nvPr/>
        </p:nvSpPr>
        <p:spPr bwMode="auto">
          <a:xfrm>
            <a:off x="0" y="762000"/>
            <a:ext cx="91805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kumimoji="0" lang="en-US" altLang="zh-CN" sz="2400" b="1">
                <a:latin typeface="Arial" charset="0"/>
              </a:rPr>
              <a:t>1</a:t>
            </a:r>
            <a:r>
              <a:rPr kumimoji="0" lang="zh-CN" altLang="en-US" sz="2400" b="1">
                <a:latin typeface="Arial" charset="0"/>
              </a:rPr>
              <a:t>、交通运输影响商业网点的密度</a:t>
            </a:r>
          </a:p>
        </p:txBody>
      </p:sp>
      <p:sp>
        <p:nvSpPr>
          <p:cNvPr id="96260" name="Text Box 4"/>
          <p:cNvSpPr txBox="1">
            <a:spLocks noChangeArrowheads="1"/>
          </p:cNvSpPr>
          <p:nvPr/>
        </p:nvSpPr>
        <p:spPr bwMode="auto">
          <a:xfrm>
            <a:off x="6350" y="1447800"/>
            <a:ext cx="91376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kumimoji="0" lang="en-US" altLang="zh-CN" sz="2400" b="1">
                <a:latin typeface="Arial" charset="0"/>
              </a:rPr>
              <a:t>2</a:t>
            </a:r>
            <a:r>
              <a:rPr kumimoji="0" lang="zh-CN" altLang="en-US" sz="2400" b="1">
                <a:latin typeface="Arial" charset="0"/>
              </a:rPr>
              <a:t>、交通运输影响商业网点的分布位置</a:t>
            </a:r>
          </a:p>
        </p:txBody>
      </p:sp>
      <p:sp>
        <p:nvSpPr>
          <p:cNvPr id="222215" name="Text Box 7"/>
          <p:cNvSpPr txBox="1">
            <a:spLocks noChangeArrowheads="1"/>
          </p:cNvSpPr>
          <p:nvPr/>
        </p:nvSpPr>
        <p:spPr bwMode="auto">
          <a:xfrm>
            <a:off x="6300788" y="4221163"/>
            <a:ext cx="2843212" cy="1552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kumimoji="0" lang="zh-CN" altLang="en-US" sz="2400" b="1" u="sng">
                <a:latin typeface="Arial" charset="0"/>
                <a:ea typeface="楷体_GB2312" charset="0"/>
                <a:cs typeface="楷体_GB2312" charset="0"/>
              </a:rPr>
              <a:t>交通最优原则</a:t>
            </a:r>
            <a:r>
              <a:rPr kumimoji="0" lang="zh-CN" altLang="en-US" sz="2400" b="1">
                <a:latin typeface="Arial" charset="0"/>
                <a:ea typeface="楷体_GB2312" charset="0"/>
                <a:cs typeface="楷体_GB2312" charset="0"/>
              </a:rPr>
              <a:t>，分布在市区环路边缘或市区边缘的高速公路沿线。</a:t>
            </a:r>
          </a:p>
        </p:txBody>
      </p:sp>
      <p:sp>
        <p:nvSpPr>
          <p:cNvPr id="222216" name="Text Box 8"/>
          <p:cNvSpPr txBox="1">
            <a:spLocks noChangeArrowheads="1"/>
          </p:cNvSpPr>
          <p:nvPr/>
        </p:nvSpPr>
        <p:spPr bwMode="auto">
          <a:xfrm>
            <a:off x="0" y="1989138"/>
            <a:ext cx="90709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kumimoji="0" lang="zh-CN" altLang="en-US" sz="2400" b="1" u="sng">
                <a:latin typeface="Arial" charset="0"/>
                <a:ea typeface="楷体_GB2312" charset="0"/>
                <a:cs typeface="楷体_GB2312" charset="0"/>
              </a:rPr>
              <a:t>市场最优原则</a:t>
            </a:r>
            <a:r>
              <a:rPr kumimoji="0" lang="zh-CN" altLang="en-US" sz="2400" b="1">
                <a:latin typeface="Arial" charset="0"/>
                <a:ea typeface="楷体_GB2312" charset="0"/>
                <a:cs typeface="楷体_GB2312" charset="0"/>
              </a:rPr>
              <a:t>，分布在城市几何中心处，接近大量的消费人群</a:t>
            </a:r>
          </a:p>
        </p:txBody>
      </p:sp>
      <p:graphicFrame>
        <p:nvGraphicFramePr>
          <p:cNvPr id="9" name="Object 2"/>
          <p:cNvGraphicFramePr>
            <a:graphicFrameLocks noChangeAspect="1"/>
          </p:cNvGraphicFramePr>
          <p:nvPr>
            <p:extLst>
              <p:ext uri="{D42A27DB-BD31-4B8C-83A1-F6EECF244321}">
                <p14:modId xmlns:p14="http://schemas.microsoft.com/office/powerpoint/2010/main" val="2767380527"/>
              </p:ext>
            </p:extLst>
          </p:nvPr>
        </p:nvGraphicFramePr>
        <p:xfrm>
          <a:off x="539552" y="3140968"/>
          <a:ext cx="5410200" cy="2133600"/>
        </p:xfrm>
        <a:graphic>
          <a:graphicData uri="http://schemas.openxmlformats.org/presentationml/2006/ole">
            <mc:AlternateContent xmlns:mc="http://schemas.openxmlformats.org/markup-compatibility/2006">
              <mc:Choice xmlns:v="urn:schemas-microsoft-com:vml" Requires="v">
                <p:oleObj spid="_x0000_s134151" name="文档" r:id="rId3" imgW="5410200" imgH="2133600" progId="Word.Document.8">
                  <p:embed/>
                </p:oleObj>
              </mc:Choice>
              <mc:Fallback>
                <p:oleObj name="文档" r:id="rId3" imgW="5410200" imgH="2133600" progId="Word.Document.8">
                  <p:embed/>
                  <p:pic>
                    <p:nvPicPr>
                      <p:cNvPr id="0" name=""/>
                      <p:cNvPicPr>
                        <a:picLocks noChangeAspect="1" noChangeArrowheads="1"/>
                      </p:cNvPicPr>
                      <p:nvPr/>
                    </p:nvPicPr>
                    <p:blipFill>
                      <a:blip r:embed="rId4"/>
                      <a:srcRect/>
                      <a:stretch>
                        <a:fillRect/>
                      </a:stretch>
                    </p:blipFill>
                    <p:spPr bwMode="auto">
                      <a:xfrm>
                        <a:off x="539552" y="3140968"/>
                        <a:ext cx="5410200" cy="2133600"/>
                      </a:xfrm>
                      <a:prstGeom prst="rect">
                        <a:avLst/>
                      </a:prstGeom>
                      <a:noFill/>
                      <a:ln>
                        <a:noFill/>
                      </a:ln>
                      <a:effectLst/>
                      <a:extLst>
                        <a:ext uri="{909E8E84-426E-40dd-AFC4-6F175D3DCCD1}">
                          <a14:hiddenFill xmlns:a14="http://schemas.microsoft.com/office/drawing/2010/main" xmlns="">
                            <a:solidFill>
                              <a:srgbClr val="3FB564"/>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7881107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8690" name="Object 2"/>
          <p:cNvGraphicFramePr>
            <a:graphicFrameLocks noChangeAspect="1"/>
          </p:cNvGraphicFramePr>
          <p:nvPr/>
        </p:nvGraphicFramePr>
        <p:xfrm>
          <a:off x="431800" y="1665288"/>
          <a:ext cx="8280400" cy="3529012"/>
        </p:xfrm>
        <a:graphic>
          <a:graphicData uri="http://schemas.openxmlformats.org/presentationml/2006/ole">
            <mc:AlternateContent xmlns:mc="http://schemas.openxmlformats.org/markup-compatibility/2006">
              <mc:Choice xmlns:v="urn:schemas-microsoft-com:vml" Requires="v">
                <p:oleObj spid="_x0000_s135175" name="文档" r:id="rId3" imgW="8279837" imgH="3529708" progId="Word.Document.8">
                  <p:embed/>
                </p:oleObj>
              </mc:Choice>
              <mc:Fallback>
                <p:oleObj name="文档" r:id="rId3" imgW="8279837" imgH="3529708"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800" y="1665288"/>
                        <a:ext cx="8280400" cy="3529012"/>
                      </a:xfrm>
                      <a:prstGeom prst="rect">
                        <a:avLst/>
                      </a:prstGeom>
                      <a:noFill/>
                      <a:ln>
                        <a:noFill/>
                      </a:ln>
                      <a:effectLst/>
                      <a:extLst>
                        <a:ext uri="{909E8E84-426E-40dd-AFC4-6F175D3DCCD1}">
                          <a14:hiddenFill xmlns:a14="http://schemas.microsoft.com/office/drawing/2010/main" xmlns="">
                            <a:solidFill>
                              <a:srgbClr val="3FB564"/>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3608456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图7"/>
          <p:cNvPicPr>
            <a:picLocks noChangeAspect="1" noChangeArrowheads="1"/>
          </p:cNvPicPr>
          <p:nvPr/>
        </p:nvPicPr>
        <p:blipFill>
          <a:blip r:embed="rId2" cstate="email">
            <a:lum contrast="18000"/>
            <a:extLst>
              <a:ext uri="{28A0092B-C50C-407E-A947-70E740481C1C}">
                <a14:useLocalDpi xmlns:a14="http://schemas.microsoft.com/office/drawing/2010/main" val="0"/>
              </a:ext>
            </a:extLst>
          </a:blip>
          <a:srcRect/>
          <a:stretch>
            <a:fillRect/>
          </a:stretch>
        </p:blipFill>
        <p:spPr bwMode="auto">
          <a:xfrm>
            <a:off x="900113" y="1052513"/>
            <a:ext cx="7448550" cy="5805487"/>
          </a:xfrm>
          <a:prstGeom prst="rect">
            <a:avLst/>
          </a:prstGeom>
          <a:noFill/>
          <a:ln w="28575">
            <a:solidFill>
              <a:srgbClr val="CC9900"/>
            </a:solidFill>
            <a:miter lim="800000"/>
            <a:headEnd/>
            <a:tailEnd/>
          </a:ln>
          <a:extLst>
            <a:ext uri="{909E8E84-426E-40dd-AFC4-6F175D3DCCD1}">
              <a14:hiddenFill xmlns:a14="http://schemas.microsoft.com/office/drawing/2010/main" xmlns="">
                <a:solidFill>
                  <a:srgbClr val="FFFFFF"/>
                </a:solidFill>
              </a14:hiddenFill>
            </a:ext>
          </a:extLst>
        </p:spPr>
      </p:pic>
      <p:sp>
        <p:nvSpPr>
          <p:cNvPr id="12291" name="Text Box 3"/>
          <p:cNvSpPr txBox="1">
            <a:spLocks noChangeArrowheads="1"/>
          </p:cNvSpPr>
          <p:nvPr/>
        </p:nvSpPr>
        <p:spPr bwMode="auto">
          <a:xfrm>
            <a:off x="0" y="0"/>
            <a:ext cx="9144000" cy="1066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a:ea typeface="楷体_GB2312" charset="0"/>
                <a:cs typeface="楷体_GB2312" charset="0"/>
              </a:rPr>
              <a:t>根据下图中给出的思考线索，至少假设两种情况，说说你在不同的情况下如何选择交通运输方式。</a:t>
            </a: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395288" y="1196975"/>
            <a:ext cx="8072437" cy="968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120000"/>
              </a:lnSpc>
            </a:pPr>
            <a:r>
              <a:rPr kumimoji="1" lang="en-US" altLang="zh-CN" sz="2400">
                <a:latin typeface="Times New Roman" charset="0"/>
              </a:rPr>
              <a:t>1.</a:t>
            </a:r>
            <a:r>
              <a:rPr kumimoji="1" lang="zh-CN" altLang="en-US" sz="2400">
                <a:latin typeface="Times New Roman" charset="0"/>
              </a:rPr>
              <a:t>商业中心是地区和城市经济发展的物资集聚中心，也是：</a:t>
            </a:r>
          </a:p>
          <a:p>
            <a:pPr>
              <a:lnSpc>
                <a:spcPct val="120000"/>
              </a:lnSpc>
            </a:pPr>
            <a:r>
              <a:rPr kumimoji="1" lang="zh-CN" altLang="en-US" sz="2400">
                <a:latin typeface="Times New Roman" charset="0"/>
              </a:rPr>
              <a:t>      </a:t>
            </a:r>
            <a:r>
              <a:rPr kumimoji="1" lang="en-US" altLang="zh-CN" sz="2400">
                <a:latin typeface="Times New Roman" charset="0"/>
              </a:rPr>
              <a:t>A. </a:t>
            </a:r>
            <a:r>
              <a:rPr kumimoji="1" lang="zh-CN" altLang="en-US" sz="2400">
                <a:latin typeface="Times New Roman" charset="0"/>
              </a:rPr>
              <a:t>服务中心  </a:t>
            </a:r>
            <a:r>
              <a:rPr kumimoji="1" lang="en-US" altLang="zh-CN" sz="2400">
                <a:latin typeface="Times New Roman" charset="0"/>
              </a:rPr>
              <a:t>B. </a:t>
            </a:r>
            <a:r>
              <a:rPr kumimoji="1" lang="zh-CN" altLang="en-US" sz="2400">
                <a:latin typeface="Times New Roman" charset="0"/>
              </a:rPr>
              <a:t>金融中心   </a:t>
            </a:r>
            <a:r>
              <a:rPr kumimoji="1" lang="en-US" altLang="zh-CN" sz="2400">
                <a:latin typeface="Times New Roman" charset="0"/>
              </a:rPr>
              <a:t>C. </a:t>
            </a:r>
            <a:r>
              <a:rPr kumimoji="1" lang="zh-CN" altLang="en-US" sz="2400">
                <a:latin typeface="Times New Roman" charset="0"/>
              </a:rPr>
              <a:t>行政中心  </a:t>
            </a:r>
            <a:r>
              <a:rPr kumimoji="1" lang="en-US" altLang="zh-CN" sz="2400">
                <a:latin typeface="Times New Roman" charset="0"/>
              </a:rPr>
              <a:t>D. </a:t>
            </a:r>
            <a:r>
              <a:rPr kumimoji="1" lang="zh-CN" altLang="en-US" sz="2400">
                <a:latin typeface="Times New Roman" charset="0"/>
              </a:rPr>
              <a:t>居住中心</a:t>
            </a:r>
          </a:p>
        </p:txBody>
      </p:sp>
      <p:sp>
        <p:nvSpPr>
          <p:cNvPr id="30723" name="Text Box 3"/>
          <p:cNvSpPr txBox="1">
            <a:spLocks noChangeArrowheads="1"/>
          </p:cNvSpPr>
          <p:nvPr/>
        </p:nvSpPr>
        <p:spPr bwMode="auto">
          <a:xfrm>
            <a:off x="323850" y="2276475"/>
            <a:ext cx="7754938" cy="2282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nSpc>
                <a:spcPct val="120000"/>
              </a:lnSpc>
            </a:pPr>
            <a:r>
              <a:rPr kumimoji="1" lang="en-US" altLang="zh-CN" sz="2400">
                <a:latin typeface="Times New Roman" charset="0"/>
              </a:rPr>
              <a:t>2.</a:t>
            </a:r>
            <a:r>
              <a:rPr kumimoji="1" lang="en-US" altLang="zh-CN" sz="2400">
                <a:latin typeface="Times New Roman" charset="0"/>
                <a:cs typeface="Times New Roman" charset="0"/>
              </a:rPr>
              <a:t> </a:t>
            </a:r>
            <a:r>
              <a:rPr kumimoji="1" lang="zh-CN" altLang="en-US" sz="2400">
                <a:latin typeface="Times New Roman" charset="0"/>
              </a:rPr>
              <a:t>有关商业网点的叙述，错误的是：</a:t>
            </a:r>
          </a:p>
          <a:p>
            <a:pPr>
              <a:lnSpc>
                <a:spcPct val="120000"/>
              </a:lnSpc>
            </a:pPr>
            <a:r>
              <a:rPr kumimoji="1" lang="zh-CN" altLang="en-US" sz="2400">
                <a:latin typeface="Times New Roman" charset="0"/>
              </a:rPr>
              <a:t>     </a:t>
            </a:r>
            <a:r>
              <a:rPr kumimoji="1" lang="en-US" altLang="zh-CN" sz="2400">
                <a:latin typeface="Times New Roman" charset="0"/>
              </a:rPr>
              <a:t>A.</a:t>
            </a:r>
            <a:r>
              <a:rPr kumimoji="1" lang="en-US" altLang="zh-CN" sz="2400">
                <a:latin typeface="Times New Roman" charset="0"/>
                <a:cs typeface="Times New Roman" charset="0"/>
              </a:rPr>
              <a:t>  </a:t>
            </a:r>
            <a:r>
              <a:rPr kumimoji="1" lang="zh-CN" altLang="en-US" sz="2400">
                <a:latin typeface="Times New Roman" charset="0"/>
              </a:rPr>
              <a:t>山区的商业网点比平原地区少</a:t>
            </a:r>
          </a:p>
          <a:p>
            <a:pPr>
              <a:lnSpc>
                <a:spcPct val="120000"/>
              </a:lnSpc>
            </a:pPr>
            <a:r>
              <a:rPr kumimoji="1" lang="zh-CN" altLang="en-US" sz="2400">
                <a:latin typeface="Times New Roman" charset="0"/>
              </a:rPr>
              <a:t>     </a:t>
            </a:r>
            <a:r>
              <a:rPr kumimoji="1" lang="en-US" altLang="zh-CN" sz="2400">
                <a:latin typeface="Times New Roman" charset="0"/>
              </a:rPr>
              <a:t>B.</a:t>
            </a:r>
            <a:r>
              <a:rPr kumimoji="1" lang="en-US" altLang="zh-CN" sz="2400">
                <a:latin typeface="Times New Roman" charset="0"/>
                <a:cs typeface="Times New Roman" charset="0"/>
              </a:rPr>
              <a:t>  </a:t>
            </a:r>
            <a:r>
              <a:rPr kumimoji="1" lang="zh-CN" altLang="en-US" sz="2400">
                <a:latin typeface="Times New Roman" charset="0"/>
              </a:rPr>
              <a:t>商业网点的形成和发展以自然环境为前提</a:t>
            </a:r>
          </a:p>
          <a:p>
            <a:pPr>
              <a:lnSpc>
                <a:spcPct val="120000"/>
              </a:lnSpc>
            </a:pPr>
            <a:r>
              <a:rPr kumimoji="1" lang="zh-CN" altLang="en-US" sz="2400">
                <a:latin typeface="Times New Roman" charset="0"/>
              </a:rPr>
              <a:t>     </a:t>
            </a:r>
            <a:r>
              <a:rPr kumimoji="1" lang="en-US" altLang="zh-CN" sz="2400">
                <a:latin typeface="Times New Roman" charset="0"/>
              </a:rPr>
              <a:t>C.</a:t>
            </a:r>
            <a:r>
              <a:rPr kumimoji="1" lang="en-US" altLang="zh-CN" sz="2400">
                <a:latin typeface="Times New Roman" charset="0"/>
                <a:cs typeface="Times New Roman" charset="0"/>
              </a:rPr>
              <a:t>  </a:t>
            </a:r>
            <a:r>
              <a:rPr kumimoji="1" lang="zh-CN" altLang="en-US" sz="2400">
                <a:latin typeface="Times New Roman" charset="0"/>
              </a:rPr>
              <a:t>运输工具的现代化、大型化有利于商品的长途运输</a:t>
            </a:r>
          </a:p>
          <a:p>
            <a:pPr>
              <a:lnSpc>
                <a:spcPct val="120000"/>
              </a:lnSpc>
            </a:pPr>
            <a:r>
              <a:rPr kumimoji="1" lang="zh-CN" altLang="en-US" sz="2400">
                <a:latin typeface="Times New Roman" charset="0"/>
              </a:rPr>
              <a:t>     </a:t>
            </a:r>
            <a:r>
              <a:rPr kumimoji="1" lang="en-US" altLang="zh-CN" sz="2400">
                <a:latin typeface="Times New Roman" charset="0"/>
              </a:rPr>
              <a:t>D.</a:t>
            </a:r>
            <a:r>
              <a:rPr kumimoji="1" lang="en-US" altLang="zh-CN" sz="2400">
                <a:latin typeface="Times New Roman" charset="0"/>
                <a:cs typeface="Times New Roman" charset="0"/>
              </a:rPr>
              <a:t>  </a:t>
            </a:r>
            <a:r>
              <a:rPr kumimoji="1" lang="zh-CN" altLang="en-US" sz="2400">
                <a:latin typeface="Times New Roman" charset="0"/>
              </a:rPr>
              <a:t>商业网点有商业街和商业小区两种组织形式</a:t>
            </a:r>
          </a:p>
        </p:txBody>
      </p:sp>
      <p:sp>
        <p:nvSpPr>
          <p:cNvPr id="30724" name="Rectangle 4"/>
          <p:cNvSpPr>
            <a:spLocks noChangeArrowheads="1"/>
          </p:cNvSpPr>
          <p:nvPr/>
        </p:nvSpPr>
        <p:spPr bwMode="auto">
          <a:xfrm>
            <a:off x="0" y="228600"/>
            <a:ext cx="3779838"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kumimoji="1" lang="en-US" altLang="zh-CN" sz="3600">
                <a:solidFill>
                  <a:srgbClr val="000000"/>
                </a:solidFill>
                <a:latin typeface="Times New Roman" charset="0"/>
              </a:rPr>
              <a:t>【</a:t>
            </a:r>
            <a:r>
              <a:rPr kumimoji="1" lang="zh-CN" altLang="en-US" sz="3600">
                <a:solidFill>
                  <a:srgbClr val="000000"/>
                </a:solidFill>
                <a:latin typeface="Times New Roman" charset="0"/>
              </a:rPr>
              <a:t>练习</a:t>
            </a:r>
            <a:r>
              <a:rPr kumimoji="1" lang="en-US" altLang="zh-CN" sz="3600">
                <a:solidFill>
                  <a:srgbClr val="000000"/>
                </a:solidFill>
                <a:latin typeface="Times New Roman" charset="0"/>
              </a:rPr>
              <a:t>】</a:t>
            </a:r>
          </a:p>
        </p:txBody>
      </p:sp>
      <p:sp>
        <p:nvSpPr>
          <p:cNvPr id="30725" name="Text Box 5"/>
          <p:cNvSpPr txBox="1">
            <a:spLocks noChangeArrowheads="1"/>
          </p:cNvSpPr>
          <p:nvPr/>
        </p:nvSpPr>
        <p:spPr bwMode="auto">
          <a:xfrm>
            <a:off x="395288" y="4652963"/>
            <a:ext cx="7788275" cy="968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120000"/>
              </a:lnSpc>
            </a:pPr>
            <a:r>
              <a:rPr kumimoji="1" lang="en-US" altLang="zh-CN" sz="2400">
                <a:latin typeface="Times New Roman" charset="0"/>
              </a:rPr>
              <a:t>3.</a:t>
            </a:r>
            <a:r>
              <a:rPr kumimoji="1" lang="zh-CN" altLang="en-US" sz="2400">
                <a:latin typeface="Times New Roman" charset="0"/>
              </a:rPr>
              <a:t>商业中心形成的区位条件</a:t>
            </a:r>
            <a:r>
              <a:rPr kumimoji="1" lang="en-US" altLang="zh-CN" sz="2400">
                <a:latin typeface="Times New Roman" charset="0"/>
              </a:rPr>
              <a:t>,</a:t>
            </a:r>
            <a:r>
              <a:rPr kumimoji="1" lang="zh-CN" altLang="en-US" sz="2400">
                <a:latin typeface="Times New Roman" charset="0"/>
              </a:rPr>
              <a:t>具有决定性作用的是</a:t>
            </a:r>
          </a:p>
          <a:p>
            <a:pPr eaLnBrk="1" hangingPunct="1">
              <a:lnSpc>
                <a:spcPct val="120000"/>
              </a:lnSpc>
            </a:pPr>
            <a:r>
              <a:rPr kumimoji="1" lang="zh-CN" altLang="en-US" sz="2400">
                <a:latin typeface="Times New Roman" charset="0"/>
              </a:rPr>
              <a:t>　</a:t>
            </a:r>
            <a:r>
              <a:rPr kumimoji="1" lang="en-US" altLang="zh-CN" sz="2400">
                <a:latin typeface="Times New Roman" charset="0"/>
              </a:rPr>
              <a:t>A </a:t>
            </a:r>
            <a:r>
              <a:rPr kumimoji="1" lang="zh-CN" altLang="en-US" sz="2400">
                <a:latin typeface="Times New Roman" charset="0"/>
              </a:rPr>
              <a:t>交通条件  　</a:t>
            </a:r>
            <a:r>
              <a:rPr kumimoji="1" lang="en-US" altLang="zh-CN" sz="2400">
                <a:latin typeface="Times New Roman" charset="0"/>
              </a:rPr>
              <a:t>B </a:t>
            </a:r>
            <a:r>
              <a:rPr kumimoji="1" lang="zh-CN" altLang="en-US" sz="2400">
                <a:latin typeface="Times New Roman" charset="0"/>
              </a:rPr>
              <a:t>技术条件 　 </a:t>
            </a:r>
            <a:r>
              <a:rPr kumimoji="1" lang="en-US" altLang="zh-CN" sz="2400">
                <a:latin typeface="Times New Roman" charset="0"/>
              </a:rPr>
              <a:t>C </a:t>
            </a:r>
            <a:r>
              <a:rPr kumimoji="1" lang="zh-CN" altLang="en-US" sz="2400">
                <a:latin typeface="Times New Roman" charset="0"/>
              </a:rPr>
              <a:t>地质条件 　</a:t>
            </a:r>
            <a:r>
              <a:rPr kumimoji="1" lang="en-US" altLang="zh-CN" sz="2400">
                <a:latin typeface="Times New Roman" charset="0"/>
              </a:rPr>
              <a:t>D</a:t>
            </a:r>
            <a:r>
              <a:rPr kumimoji="1" lang="zh-CN" altLang="en-US" sz="2400">
                <a:latin typeface="Times New Roman" charset="0"/>
              </a:rPr>
              <a:t>人口</a:t>
            </a:r>
          </a:p>
        </p:txBody>
      </p:sp>
      <p:sp>
        <p:nvSpPr>
          <p:cNvPr id="244742" name="Text Box 6"/>
          <p:cNvSpPr txBox="1">
            <a:spLocks noChangeArrowheads="1"/>
          </p:cNvSpPr>
          <p:nvPr/>
        </p:nvSpPr>
        <p:spPr bwMode="auto">
          <a:xfrm>
            <a:off x="8027988" y="4581525"/>
            <a:ext cx="771525"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kumimoji="1" lang="en-US" altLang="zh-CN" sz="3200">
                <a:solidFill>
                  <a:srgbClr val="000000"/>
                </a:solidFill>
                <a:latin typeface="Times New Roman" charset="0"/>
              </a:rPr>
              <a:t>AD</a:t>
            </a:r>
          </a:p>
        </p:txBody>
      </p:sp>
      <p:sp>
        <p:nvSpPr>
          <p:cNvPr id="244743" name="Text Box 7"/>
          <p:cNvSpPr txBox="1">
            <a:spLocks noChangeArrowheads="1"/>
          </p:cNvSpPr>
          <p:nvPr/>
        </p:nvSpPr>
        <p:spPr bwMode="auto">
          <a:xfrm>
            <a:off x="8243888" y="1125538"/>
            <a:ext cx="477837" cy="579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kumimoji="1" lang="en-US" altLang="zh-CN" sz="3200">
                <a:solidFill>
                  <a:srgbClr val="000000"/>
                </a:solidFill>
                <a:latin typeface="Times New Roman" charset="0"/>
              </a:rPr>
              <a:t>A</a:t>
            </a:r>
          </a:p>
        </p:txBody>
      </p:sp>
      <p:sp>
        <p:nvSpPr>
          <p:cNvPr id="244744" name="Text Box 8"/>
          <p:cNvSpPr txBox="1">
            <a:spLocks noChangeArrowheads="1"/>
          </p:cNvSpPr>
          <p:nvPr/>
        </p:nvSpPr>
        <p:spPr bwMode="auto">
          <a:xfrm>
            <a:off x="8243888" y="2205038"/>
            <a:ext cx="477837" cy="579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kumimoji="1" lang="en-US" altLang="zh-CN" sz="3200">
                <a:solidFill>
                  <a:srgbClr val="000000"/>
                </a:solidFill>
                <a:latin typeface="Times New Roman" charset="0"/>
              </a:rPr>
              <a:t>D</a:t>
            </a:r>
          </a:p>
        </p:txBody>
      </p:sp>
    </p:spTree>
    <p:extLst>
      <p:ext uri="{BB962C8B-B14F-4D97-AF65-F5344CB8AC3E}">
        <p14:creationId xmlns:p14="http://schemas.microsoft.com/office/powerpoint/2010/main" val="40788304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4743"/>
                                        </p:tgtEl>
                                        <p:attrNameLst>
                                          <p:attrName>style.visibility</p:attrName>
                                        </p:attrNameLst>
                                      </p:cBhvr>
                                      <p:to>
                                        <p:strVal val="visible"/>
                                      </p:to>
                                    </p:set>
                                    <p:anim calcmode="lin" valueType="num">
                                      <p:cBhvr additive="base">
                                        <p:cTn id="7" dur="500" fill="hold"/>
                                        <p:tgtEl>
                                          <p:spTgt spid="244743"/>
                                        </p:tgtEl>
                                        <p:attrNameLst>
                                          <p:attrName>ppt_x</p:attrName>
                                        </p:attrNameLst>
                                      </p:cBhvr>
                                      <p:tavLst>
                                        <p:tav tm="0">
                                          <p:val>
                                            <p:strVal val="0-#ppt_w/2"/>
                                          </p:val>
                                        </p:tav>
                                        <p:tav tm="100000">
                                          <p:val>
                                            <p:strVal val="#ppt_x"/>
                                          </p:val>
                                        </p:tav>
                                      </p:tavLst>
                                    </p:anim>
                                    <p:anim calcmode="lin" valueType="num">
                                      <p:cBhvr additive="base">
                                        <p:cTn id="8" dur="500" fill="hold"/>
                                        <p:tgtEl>
                                          <p:spTgt spid="24474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44744"/>
                                        </p:tgtEl>
                                        <p:attrNameLst>
                                          <p:attrName>style.visibility</p:attrName>
                                        </p:attrNameLst>
                                      </p:cBhvr>
                                      <p:to>
                                        <p:strVal val="visible"/>
                                      </p:to>
                                    </p:set>
                                    <p:anim calcmode="lin" valueType="num">
                                      <p:cBhvr additive="base">
                                        <p:cTn id="13" dur="500" fill="hold"/>
                                        <p:tgtEl>
                                          <p:spTgt spid="244744"/>
                                        </p:tgtEl>
                                        <p:attrNameLst>
                                          <p:attrName>ppt_x</p:attrName>
                                        </p:attrNameLst>
                                      </p:cBhvr>
                                      <p:tavLst>
                                        <p:tav tm="0">
                                          <p:val>
                                            <p:strVal val="0-#ppt_w/2"/>
                                          </p:val>
                                        </p:tav>
                                        <p:tav tm="100000">
                                          <p:val>
                                            <p:strVal val="#ppt_x"/>
                                          </p:val>
                                        </p:tav>
                                      </p:tavLst>
                                    </p:anim>
                                    <p:anim calcmode="lin" valueType="num">
                                      <p:cBhvr additive="base">
                                        <p:cTn id="14" dur="500" fill="hold"/>
                                        <p:tgtEl>
                                          <p:spTgt spid="24474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2" fill="hold" grpId="0" nodeType="clickEffect">
                                  <p:stCondLst>
                                    <p:cond delay="0"/>
                                  </p:stCondLst>
                                  <p:childTnLst>
                                    <p:set>
                                      <p:cBhvr>
                                        <p:cTn id="18" dur="1" fill="hold">
                                          <p:stCondLst>
                                            <p:cond delay="0"/>
                                          </p:stCondLst>
                                        </p:cTn>
                                        <p:tgtEl>
                                          <p:spTgt spid="244742"/>
                                        </p:tgtEl>
                                        <p:attrNameLst>
                                          <p:attrName>style.visibility</p:attrName>
                                        </p:attrNameLst>
                                      </p:cBhvr>
                                      <p:to>
                                        <p:strVal val="visible"/>
                                      </p:to>
                                    </p:set>
                                    <p:anim calcmode="lin" valueType="num">
                                      <p:cBhvr additive="base">
                                        <p:cTn id="19" dur="500" fill="hold"/>
                                        <p:tgtEl>
                                          <p:spTgt spid="244742"/>
                                        </p:tgtEl>
                                        <p:attrNameLst>
                                          <p:attrName>ppt_x</p:attrName>
                                        </p:attrNameLst>
                                      </p:cBhvr>
                                      <p:tavLst>
                                        <p:tav tm="0">
                                          <p:val>
                                            <p:strVal val="0-#ppt_w/2"/>
                                          </p:val>
                                        </p:tav>
                                        <p:tav tm="100000">
                                          <p:val>
                                            <p:strVal val="#ppt_x"/>
                                          </p:val>
                                        </p:tav>
                                      </p:tavLst>
                                    </p:anim>
                                    <p:anim calcmode="lin" valueType="num">
                                      <p:cBhvr additive="base">
                                        <p:cTn id="20" dur="500" fill="hold"/>
                                        <p:tgtEl>
                                          <p:spTgt spid="2447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742" grpId="0" autoUpdateAnimBg="0"/>
      <p:bldP spid="244743" grpId="0" autoUpdateAnimBg="0"/>
      <p:bldP spid="244744" grpId="0"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323850" y="692150"/>
            <a:ext cx="8820150" cy="5632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kumimoji="1" lang="en-US" altLang="zh-CN" sz="2400" dirty="0">
                <a:latin typeface="Times New Roman" charset="0"/>
              </a:rPr>
              <a:t>4.</a:t>
            </a:r>
            <a:r>
              <a:rPr kumimoji="1" lang="zh-CN" altLang="en-US" sz="2400" dirty="0">
                <a:latin typeface="Times New Roman" charset="0"/>
              </a:rPr>
              <a:t>下列有关山区和平原商业网点叙述正确的是</a:t>
            </a:r>
          </a:p>
          <a:p>
            <a:pPr eaLnBrk="1" hangingPunct="1"/>
            <a:r>
              <a:rPr kumimoji="1" lang="en-US" altLang="zh-CN" sz="2400" dirty="0">
                <a:latin typeface="Times New Roman" charset="0"/>
              </a:rPr>
              <a:t>A</a:t>
            </a:r>
            <a:r>
              <a:rPr kumimoji="1" lang="zh-CN" altLang="en-US" sz="2400" dirty="0">
                <a:latin typeface="Times New Roman" charset="0"/>
              </a:rPr>
              <a:t>、山区的商业网点以调进和销售粮食</a:t>
            </a:r>
            <a:r>
              <a:rPr kumimoji="1" lang="en-US" altLang="zh-CN" sz="2400" dirty="0">
                <a:latin typeface="Times New Roman" charset="0"/>
              </a:rPr>
              <a:t>,</a:t>
            </a:r>
            <a:r>
              <a:rPr kumimoji="1" lang="zh-CN" altLang="en-US" sz="2400" dirty="0">
                <a:latin typeface="Times New Roman" charset="0"/>
              </a:rPr>
              <a:t>棉花等农产品为主  </a:t>
            </a:r>
          </a:p>
          <a:p>
            <a:pPr eaLnBrk="1" hangingPunct="1"/>
            <a:r>
              <a:rPr kumimoji="1" lang="en-US" altLang="zh-CN" sz="2400" dirty="0">
                <a:latin typeface="Times New Roman" charset="0"/>
              </a:rPr>
              <a:t>B</a:t>
            </a:r>
            <a:r>
              <a:rPr kumimoji="1" lang="zh-CN" altLang="en-US" sz="2400" dirty="0" smtClean="0">
                <a:latin typeface="Times New Roman" charset="0"/>
              </a:rPr>
              <a:t>、山区商业网点较</a:t>
            </a:r>
            <a:r>
              <a:rPr kumimoji="1" lang="zh-CN" altLang="en-US" sz="2400" dirty="0">
                <a:latin typeface="Times New Roman" charset="0"/>
              </a:rPr>
              <a:t>平原地区密集</a:t>
            </a:r>
          </a:p>
          <a:p>
            <a:pPr eaLnBrk="1" hangingPunct="1"/>
            <a:r>
              <a:rPr kumimoji="1" lang="en-US" altLang="zh-CN" sz="2400" dirty="0">
                <a:latin typeface="Times New Roman" charset="0"/>
              </a:rPr>
              <a:t>C</a:t>
            </a:r>
            <a:r>
              <a:rPr kumimoji="1" lang="zh-CN" altLang="en-US" sz="2400" dirty="0">
                <a:latin typeface="Times New Roman" charset="0"/>
              </a:rPr>
              <a:t>、货郎担</a:t>
            </a:r>
            <a:r>
              <a:rPr kumimoji="1" lang="en-US" altLang="zh-CN" sz="2400" dirty="0">
                <a:latin typeface="Times New Roman" charset="0"/>
              </a:rPr>
              <a:t>,</a:t>
            </a:r>
            <a:r>
              <a:rPr kumimoji="1" lang="zh-CN" altLang="en-US" sz="2400" dirty="0">
                <a:latin typeface="Times New Roman" charset="0"/>
              </a:rPr>
              <a:t>大蓬车等商业组织形式不适合山区</a:t>
            </a:r>
          </a:p>
          <a:p>
            <a:pPr eaLnBrk="1" hangingPunct="1"/>
            <a:r>
              <a:rPr kumimoji="1" lang="en-US" altLang="zh-CN" sz="2400" dirty="0">
                <a:latin typeface="Times New Roman" charset="0"/>
              </a:rPr>
              <a:t>D</a:t>
            </a:r>
            <a:r>
              <a:rPr kumimoji="1" lang="zh-CN" altLang="en-US" sz="2400" dirty="0">
                <a:latin typeface="Times New Roman" charset="0"/>
              </a:rPr>
              <a:t>、山区和平原的商业网点大都靠近商品生产地</a:t>
            </a:r>
          </a:p>
          <a:p>
            <a:pPr eaLnBrk="1" hangingPunct="1"/>
            <a:endParaRPr kumimoji="1" lang="zh-CN" altLang="en-US" sz="2400" dirty="0">
              <a:latin typeface="Times New Roman" charset="0"/>
            </a:endParaRPr>
          </a:p>
          <a:p>
            <a:pPr eaLnBrk="1" hangingPunct="1"/>
            <a:r>
              <a:rPr kumimoji="1" lang="en-US" altLang="zh-CN" sz="2400" dirty="0">
                <a:latin typeface="Times New Roman" charset="0"/>
              </a:rPr>
              <a:t>5.</a:t>
            </a:r>
            <a:r>
              <a:rPr kumimoji="1" lang="zh-CN" altLang="en-US" sz="2400" dirty="0">
                <a:latin typeface="Times New Roman" charset="0"/>
              </a:rPr>
              <a:t>城市内商业中心区位选择的最优原则包括</a:t>
            </a:r>
          </a:p>
          <a:p>
            <a:pPr eaLnBrk="1" hangingPunct="1"/>
            <a:r>
              <a:rPr kumimoji="1" lang="en-US" altLang="zh-CN" sz="2400" dirty="0">
                <a:latin typeface="Times New Roman" charset="0"/>
              </a:rPr>
              <a:t>A</a:t>
            </a:r>
            <a:r>
              <a:rPr kumimoji="1" lang="zh-CN" altLang="en-US" sz="2400" dirty="0">
                <a:latin typeface="Times New Roman" charset="0"/>
              </a:rPr>
              <a:t>、气候最优　</a:t>
            </a:r>
            <a:r>
              <a:rPr kumimoji="1" lang="en-US" altLang="zh-CN" sz="2400" dirty="0">
                <a:latin typeface="Times New Roman" charset="0"/>
              </a:rPr>
              <a:t>B</a:t>
            </a:r>
            <a:r>
              <a:rPr kumimoji="1" lang="zh-CN" altLang="en-US" sz="2400" dirty="0">
                <a:latin typeface="Times New Roman" charset="0"/>
              </a:rPr>
              <a:t>、交通最优　</a:t>
            </a:r>
            <a:r>
              <a:rPr kumimoji="1" lang="en-US" altLang="zh-CN" sz="2400" dirty="0">
                <a:latin typeface="Times New Roman" charset="0"/>
              </a:rPr>
              <a:t>C</a:t>
            </a:r>
            <a:r>
              <a:rPr kumimoji="1" lang="zh-CN" altLang="en-US" sz="2400" dirty="0">
                <a:latin typeface="Times New Roman" charset="0"/>
              </a:rPr>
              <a:t>、市场最优　</a:t>
            </a:r>
            <a:r>
              <a:rPr kumimoji="1" lang="en-US" altLang="zh-CN" sz="2400" dirty="0">
                <a:latin typeface="Times New Roman" charset="0"/>
              </a:rPr>
              <a:t>D</a:t>
            </a:r>
            <a:r>
              <a:rPr kumimoji="1" lang="zh-CN" altLang="en-US" sz="2400" dirty="0">
                <a:latin typeface="Times New Roman" charset="0"/>
              </a:rPr>
              <a:t>、地形最优</a:t>
            </a:r>
          </a:p>
          <a:p>
            <a:pPr eaLnBrk="1" hangingPunct="1"/>
            <a:endParaRPr kumimoji="1" lang="zh-CN" altLang="en-US" sz="2400" dirty="0">
              <a:latin typeface="Times New Roman" charset="0"/>
            </a:endParaRPr>
          </a:p>
          <a:p>
            <a:pPr eaLnBrk="1" hangingPunct="1"/>
            <a:r>
              <a:rPr kumimoji="1" lang="en-US" altLang="zh-CN" sz="2400" dirty="0">
                <a:latin typeface="Times New Roman" charset="0"/>
              </a:rPr>
              <a:t>6.</a:t>
            </a:r>
            <a:r>
              <a:rPr kumimoji="1" lang="zh-CN" altLang="en-US" sz="2400" dirty="0">
                <a:latin typeface="Times New Roman" charset="0"/>
              </a:rPr>
              <a:t>有关商业中心的叙述</a:t>
            </a:r>
            <a:r>
              <a:rPr kumimoji="1" lang="en-US" altLang="zh-CN" sz="2400" dirty="0">
                <a:latin typeface="Times New Roman" charset="0"/>
              </a:rPr>
              <a:t>,</a:t>
            </a:r>
            <a:r>
              <a:rPr kumimoji="1" lang="zh-CN" altLang="en-US" sz="2400" dirty="0">
                <a:latin typeface="Times New Roman" charset="0"/>
              </a:rPr>
              <a:t>正确的是</a:t>
            </a:r>
          </a:p>
          <a:p>
            <a:pPr eaLnBrk="1" hangingPunct="1"/>
            <a:r>
              <a:rPr kumimoji="1" lang="en-US" altLang="zh-CN" sz="2400" dirty="0">
                <a:latin typeface="Times New Roman" charset="0"/>
              </a:rPr>
              <a:t>A</a:t>
            </a:r>
            <a:r>
              <a:rPr kumimoji="1" lang="zh-CN" altLang="en-US" sz="2400" dirty="0">
                <a:latin typeface="Times New Roman" charset="0"/>
              </a:rPr>
              <a:t>、商业中心是指大型购物中心和商厦</a:t>
            </a:r>
          </a:p>
          <a:p>
            <a:pPr eaLnBrk="1" hangingPunct="1"/>
            <a:r>
              <a:rPr kumimoji="1" lang="en-US" altLang="zh-CN" sz="2400" dirty="0">
                <a:latin typeface="Times New Roman" charset="0"/>
              </a:rPr>
              <a:t>B</a:t>
            </a:r>
            <a:r>
              <a:rPr kumimoji="1" lang="zh-CN" altLang="en-US" sz="2400" dirty="0">
                <a:latin typeface="Times New Roman" charset="0"/>
              </a:rPr>
              <a:t>、商业中心是地区和城市经济发展的物资集聚中心和服务中心 </a:t>
            </a:r>
          </a:p>
          <a:p>
            <a:pPr eaLnBrk="1" hangingPunct="1"/>
            <a:r>
              <a:rPr kumimoji="1" lang="en-US" altLang="zh-CN" sz="2400" dirty="0">
                <a:latin typeface="Times New Roman" charset="0"/>
              </a:rPr>
              <a:t>C</a:t>
            </a:r>
            <a:r>
              <a:rPr kumimoji="1" lang="zh-CN" altLang="en-US" sz="2400" dirty="0">
                <a:latin typeface="Times New Roman" charset="0"/>
              </a:rPr>
              <a:t>、商业中心就是商业城市</a:t>
            </a:r>
          </a:p>
          <a:p>
            <a:pPr eaLnBrk="1" hangingPunct="1"/>
            <a:r>
              <a:rPr kumimoji="1" lang="en-US" altLang="zh-CN" sz="2400" dirty="0">
                <a:latin typeface="Times New Roman" charset="0"/>
              </a:rPr>
              <a:t>D</a:t>
            </a:r>
            <a:r>
              <a:rPr kumimoji="1" lang="zh-CN" altLang="en-US" sz="2400" dirty="0">
                <a:latin typeface="Times New Roman" charset="0"/>
              </a:rPr>
              <a:t>、商业中心是组织工业与农业</a:t>
            </a:r>
            <a:r>
              <a:rPr kumimoji="1" lang="en-US" altLang="zh-CN" sz="2400" dirty="0">
                <a:latin typeface="Times New Roman" charset="0"/>
              </a:rPr>
              <a:t>,</a:t>
            </a:r>
            <a:r>
              <a:rPr kumimoji="1" lang="zh-CN" altLang="en-US" sz="2400" dirty="0">
                <a:latin typeface="Times New Roman" charset="0"/>
              </a:rPr>
              <a:t>城市与乡村</a:t>
            </a:r>
            <a:r>
              <a:rPr kumimoji="1" lang="en-US" altLang="zh-CN" sz="2400" dirty="0">
                <a:latin typeface="Times New Roman" charset="0"/>
              </a:rPr>
              <a:t>,</a:t>
            </a:r>
            <a:r>
              <a:rPr kumimoji="1" lang="zh-CN" altLang="en-US" sz="2400" dirty="0">
                <a:latin typeface="Times New Roman" charset="0"/>
              </a:rPr>
              <a:t>国内与国外商品流通的枢纽</a:t>
            </a:r>
          </a:p>
        </p:txBody>
      </p:sp>
      <p:sp>
        <p:nvSpPr>
          <p:cNvPr id="245763" name="Text Box 3"/>
          <p:cNvSpPr txBox="1">
            <a:spLocks noChangeArrowheads="1"/>
          </p:cNvSpPr>
          <p:nvPr/>
        </p:nvSpPr>
        <p:spPr bwMode="auto">
          <a:xfrm>
            <a:off x="8172450" y="692150"/>
            <a:ext cx="771525"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kumimoji="1" lang="en-US" altLang="zh-CN" sz="3200">
                <a:solidFill>
                  <a:srgbClr val="000000"/>
                </a:solidFill>
                <a:latin typeface="Times New Roman" charset="0"/>
              </a:rPr>
              <a:t>AD</a:t>
            </a:r>
          </a:p>
        </p:txBody>
      </p:sp>
      <p:sp>
        <p:nvSpPr>
          <p:cNvPr id="245764" name="Text Box 4"/>
          <p:cNvSpPr txBox="1">
            <a:spLocks noChangeArrowheads="1"/>
          </p:cNvSpPr>
          <p:nvPr/>
        </p:nvSpPr>
        <p:spPr bwMode="auto">
          <a:xfrm>
            <a:off x="8172450" y="2852738"/>
            <a:ext cx="749300" cy="579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kumimoji="1" lang="en-US" altLang="zh-CN" sz="3200">
                <a:solidFill>
                  <a:srgbClr val="000000"/>
                </a:solidFill>
                <a:latin typeface="Times New Roman" charset="0"/>
              </a:rPr>
              <a:t>BC</a:t>
            </a:r>
          </a:p>
        </p:txBody>
      </p:sp>
      <p:sp>
        <p:nvSpPr>
          <p:cNvPr id="245765" name="Text Box 5"/>
          <p:cNvSpPr txBox="1">
            <a:spLocks noChangeArrowheads="1"/>
          </p:cNvSpPr>
          <p:nvPr/>
        </p:nvSpPr>
        <p:spPr bwMode="auto">
          <a:xfrm>
            <a:off x="8172450" y="3860800"/>
            <a:ext cx="74930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kumimoji="1" lang="en-US" altLang="zh-CN" sz="3200">
                <a:solidFill>
                  <a:srgbClr val="000000"/>
                </a:solidFill>
                <a:latin typeface="Times New Roman" charset="0"/>
              </a:rPr>
              <a:t>BD</a:t>
            </a:r>
          </a:p>
        </p:txBody>
      </p:sp>
    </p:spTree>
    <p:extLst>
      <p:ext uri="{BB962C8B-B14F-4D97-AF65-F5344CB8AC3E}">
        <p14:creationId xmlns:p14="http://schemas.microsoft.com/office/powerpoint/2010/main" val="25631453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5763"/>
                                        </p:tgtEl>
                                        <p:attrNameLst>
                                          <p:attrName>style.visibility</p:attrName>
                                        </p:attrNameLst>
                                      </p:cBhvr>
                                      <p:to>
                                        <p:strVal val="visible"/>
                                      </p:to>
                                    </p:set>
                                    <p:anim calcmode="lin" valueType="num">
                                      <p:cBhvr additive="base">
                                        <p:cTn id="7" dur="500" fill="hold"/>
                                        <p:tgtEl>
                                          <p:spTgt spid="245763"/>
                                        </p:tgtEl>
                                        <p:attrNameLst>
                                          <p:attrName>ppt_x</p:attrName>
                                        </p:attrNameLst>
                                      </p:cBhvr>
                                      <p:tavLst>
                                        <p:tav tm="0">
                                          <p:val>
                                            <p:strVal val="0-#ppt_w/2"/>
                                          </p:val>
                                        </p:tav>
                                        <p:tav tm="100000">
                                          <p:val>
                                            <p:strVal val="#ppt_x"/>
                                          </p:val>
                                        </p:tav>
                                      </p:tavLst>
                                    </p:anim>
                                    <p:anim calcmode="lin" valueType="num">
                                      <p:cBhvr additive="base">
                                        <p:cTn id="8" dur="500" fill="hold"/>
                                        <p:tgtEl>
                                          <p:spTgt spid="24576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45764"/>
                                        </p:tgtEl>
                                        <p:attrNameLst>
                                          <p:attrName>style.visibility</p:attrName>
                                        </p:attrNameLst>
                                      </p:cBhvr>
                                      <p:to>
                                        <p:strVal val="visible"/>
                                      </p:to>
                                    </p:set>
                                    <p:anim calcmode="lin" valueType="num">
                                      <p:cBhvr additive="base">
                                        <p:cTn id="13" dur="500" fill="hold"/>
                                        <p:tgtEl>
                                          <p:spTgt spid="245764"/>
                                        </p:tgtEl>
                                        <p:attrNameLst>
                                          <p:attrName>ppt_x</p:attrName>
                                        </p:attrNameLst>
                                      </p:cBhvr>
                                      <p:tavLst>
                                        <p:tav tm="0">
                                          <p:val>
                                            <p:strVal val="0-#ppt_w/2"/>
                                          </p:val>
                                        </p:tav>
                                        <p:tav tm="100000">
                                          <p:val>
                                            <p:strVal val="#ppt_x"/>
                                          </p:val>
                                        </p:tav>
                                      </p:tavLst>
                                    </p:anim>
                                    <p:anim calcmode="lin" valueType="num">
                                      <p:cBhvr additive="base">
                                        <p:cTn id="14" dur="500" fill="hold"/>
                                        <p:tgtEl>
                                          <p:spTgt spid="24576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245765"/>
                                        </p:tgtEl>
                                        <p:attrNameLst>
                                          <p:attrName>style.visibility</p:attrName>
                                        </p:attrNameLst>
                                      </p:cBhvr>
                                      <p:to>
                                        <p:strVal val="visible"/>
                                      </p:to>
                                    </p:set>
                                    <p:animEffect transition="in" filter="dissolve">
                                      <p:cBhvr>
                                        <p:cTn id="19" dur="500"/>
                                        <p:tgtEl>
                                          <p:spTgt spid="2457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63" grpId="0" autoUpdateAnimBg="0"/>
      <p:bldP spid="245764" grpId="0" autoUpdateAnimBg="0"/>
      <p:bldP spid="245765" grpId="0" autoUpdateAnimBg="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
          <p:cNvSpPr>
            <a:spLocks noChangeArrowheads="1"/>
          </p:cNvSpPr>
          <p:nvPr/>
        </p:nvSpPr>
        <p:spPr bwMode="auto">
          <a:xfrm>
            <a:off x="395288" y="4106863"/>
            <a:ext cx="9144000" cy="2462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p>
            <a:r>
              <a:rPr kumimoji="1" lang="en-US" altLang="zh-CN" sz="1000">
                <a:solidFill>
                  <a:srgbClr val="000000"/>
                </a:solidFill>
                <a:latin typeface="Verdana" charset="0"/>
              </a:rPr>
              <a:t/>
            </a:r>
            <a:br>
              <a:rPr kumimoji="1" lang="en-US" altLang="zh-CN" sz="1000">
                <a:solidFill>
                  <a:srgbClr val="000000"/>
                </a:solidFill>
                <a:latin typeface="Verdana" charset="0"/>
              </a:rPr>
            </a:br>
            <a:r>
              <a:rPr kumimoji="1" lang="zh-CN" altLang="en-US" sz="2400">
                <a:solidFill>
                  <a:srgbClr val="000000"/>
                </a:solidFill>
                <a:latin typeface="Verdana" charset="0"/>
              </a:rPr>
              <a:t>读图回答下面试题：</a:t>
            </a:r>
            <a:endParaRPr kumimoji="1" lang="zh-CN" altLang="en-US" sz="2400"/>
          </a:p>
          <a:p>
            <a:pPr eaLnBrk="0" hangingPunct="0"/>
            <a:r>
              <a:rPr kumimoji="1" lang="en-US" altLang="zh-CN" sz="2400">
                <a:solidFill>
                  <a:srgbClr val="000000"/>
                </a:solidFill>
                <a:latin typeface="Verdana" charset="0"/>
              </a:rPr>
              <a:t>1</a:t>
            </a:r>
            <a:r>
              <a:rPr kumimoji="1" lang="zh-CN" altLang="en-US" sz="2400">
                <a:solidFill>
                  <a:srgbClr val="000000"/>
                </a:solidFill>
                <a:latin typeface="Verdana" charset="0"/>
              </a:rPr>
              <a:t>．图中所示地区最有可能为商业街的是</a:t>
            </a:r>
            <a:r>
              <a:rPr kumimoji="1" lang="zh-CN" altLang="en-US" sz="2400">
                <a:solidFill>
                  <a:srgbClr val="000000"/>
                </a:solidFill>
                <a:latin typeface="Times New Roman" charset="0"/>
              </a:rPr>
              <a:t>  </a:t>
            </a:r>
            <a:r>
              <a:rPr kumimoji="1" lang="zh-CN" altLang="en-US" sz="2400">
                <a:solidFill>
                  <a:srgbClr val="000000"/>
                </a:solidFill>
                <a:latin typeface="Verdana" charset="0"/>
              </a:rPr>
              <a:t> </a:t>
            </a:r>
            <a:r>
              <a:rPr kumimoji="1" lang="zh-CN" altLang="en-US" sz="2400">
                <a:solidFill>
                  <a:srgbClr val="000000"/>
                </a:solidFill>
                <a:latin typeface="Times New Roman" charset="0"/>
              </a:rPr>
              <a:t> </a:t>
            </a:r>
            <a:r>
              <a:rPr kumimoji="1" lang="en-US" altLang="zh-CN" sz="2400">
                <a:solidFill>
                  <a:srgbClr val="000000"/>
                </a:solidFill>
                <a:latin typeface="Verdana" charset="0"/>
              </a:rPr>
              <a:t>(</a:t>
            </a:r>
            <a:r>
              <a:rPr kumimoji="1" lang="en-US" altLang="zh-CN" sz="2400">
                <a:solidFill>
                  <a:srgbClr val="000000"/>
                </a:solidFill>
                <a:latin typeface="Times New Roman" charset="0"/>
              </a:rPr>
              <a:t>  </a:t>
            </a:r>
            <a:r>
              <a:rPr kumimoji="1" lang="en-US" altLang="zh-CN" sz="2400">
                <a:solidFill>
                  <a:srgbClr val="000000"/>
                </a:solidFill>
                <a:latin typeface="Verdana" charset="0"/>
              </a:rPr>
              <a:t> )</a:t>
            </a:r>
            <a:endParaRPr kumimoji="1" lang="en-US" altLang="zh-CN" sz="2400"/>
          </a:p>
          <a:p>
            <a:pPr eaLnBrk="0" hangingPunct="0"/>
            <a:r>
              <a:rPr kumimoji="1" lang="en-US" altLang="zh-CN" sz="2400">
                <a:solidFill>
                  <a:srgbClr val="000000"/>
                </a:solidFill>
                <a:latin typeface="Times New Roman" charset="0"/>
              </a:rPr>
              <a:t> </a:t>
            </a:r>
            <a:r>
              <a:rPr kumimoji="1" lang="en-US" altLang="zh-CN" sz="2400">
                <a:solidFill>
                  <a:srgbClr val="000000"/>
                </a:solidFill>
                <a:latin typeface="Verdana" charset="0"/>
              </a:rPr>
              <a:t>A</a:t>
            </a:r>
            <a:r>
              <a:rPr kumimoji="1" lang="zh-CN" altLang="en-US" sz="2400">
                <a:solidFill>
                  <a:srgbClr val="000000"/>
                </a:solidFill>
                <a:latin typeface="Verdana" charset="0"/>
              </a:rPr>
              <a:t>．</a:t>
            </a:r>
            <a:r>
              <a:rPr kumimoji="1" lang="en-US" altLang="zh-CN" sz="2400">
                <a:solidFill>
                  <a:srgbClr val="000000"/>
                </a:solidFill>
                <a:latin typeface="Verdana" charset="0"/>
              </a:rPr>
              <a:t>a</a:t>
            </a:r>
            <a:r>
              <a:rPr kumimoji="1" lang="en-US" altLang="zh-CN" sz="2400">
                <a:solidFill>
                  <a:srgbClr val="000000"/>
                </a:solidFill>
                <a:latin typeface="Times New Roman" charset="0"/>
              </a:rPr>
              <a:t>  </a:t>
            </a:r>
            <a:r>
              <a:rPr kumimoji="1" lang="en-US" altLang="zh-CN" sz="2400">
                <a:solidFill>
                  <a:srgbClr val="000000"/>
                </a:solidFill>
                <a:latin typeface="Verdana" charset="0"/>
              </a:rPr>
              <a:t> </a:t>
            </a:r>
            <a:r>
              <a:rPr kumimoji="1" lang="en-US" altLang="zh-CN" sz="2400">
                <a:solidFill>
                  <a:srgbClr val="000000"/>
                </a:solidFill>
                <a:latin typeface="Times New Roman" charset="0"/>
              </a:rPr>
              <a:t> </a:t>
            </a:r>
            <a:r>
              <a:rPr kumimoji="1" lang="en-US" altLang="zh-CN" sz="2400">
                <a:solidFill>
                  <a:srgbClr val="000000"/>
                </a:solidFill>
                <a:latin typeface="Verdana" charset="0"/>
              </a:rPr>
              <a:t>B</a:t>
            </a:r>
            <a:r>
              <a:rPr kumimoji="1" lang="zh-CN" altLang="en-US" sz="2400">
                <a:solidFill>
                  <a:srgbClr val="000000"/>
                </a:solidFill>
                <a:latin typeface="Verdana" charset="0"/>
              </a:rPr>
              <a:t>．</a:t>
            </a:r>
            <a:r>
              <a:rPr kumimoji="1" lang="en-US" altLang="zh-CN" sz="2400">
                <a:solidFill>
                  <a:srgbClr val="000000"/>
                </a:solidFill>
                <a:latin typeface="Verdana" charset="0"/>
              </a:rPr>
              <a:t>b</a:t>
            </a:r>
            <a:r>
              <a:rPr kumimoji="1" lang="en-US" altLang="zh-CN" sz="2400">
                <a:solidFill>
                  <a:srgbClr val="000000"/>
                </a:solidFill>
                <a:latin typeface="Times New Roman" charset="0"/>
              </a:rPr>
              <a:t>  </a:t>
            </a:r>
            <a:r>
              <a:rPr kumimoji="1" lang="en-US" altLang="zh-CN" sz="2400">
                <a:solidFill>
                  <a:srgbClr val="000000"/>
                </a:solidFill>
                <a:latin typeface="Verdana" charset="0"/>
              </a:rPr>
              <a:t> </a:t>
            </a:r>
            <a:r>
              <a:rPr kumimoji="1" lang="en-US" altLang="zh-CN" sz="2400">
                <a:solidFill>
                  <a:srgbClr val="000000"/>
                </a:solidFill>
                <a:latin typeface="Times New Roman" charset="0"/>
              </a:rPr>
              <a:t> </a:t>
            </a:r>
            <a:r>
              <a:rPr kumimoji="1" lang="en-US" altLang="zh-CN" sz="2400">
                <a:solidFill>
                  <a:srgbClr val="000000"/>
                </a:solidFill>
                <a:latin typeface="Verdana" charset="0"/>
              </a:rPr>
              <a:t>C</a:t>
            </a:r>
            <a:r>
              <a:rPr kumimoji="1" lang="zh-CN" altLang="en-US" sz="2400">
                <a:solidFill>
                  <a:srgbClr val="000000"/>
                </a:solidFill>
                <a:latin typeface="Verdana" charset="0"/>
              </a:rPr>
              <a:t>．</a:t>
            </a:r>
            <a:r>
              <a:rPr kumimoji="1" lang="en-US" altLang="zh-CN" sz="2400">
                <a:solidFill>
                  <a:srgbClr val="000000"/>
                </a:solidFill>
                <a:latin typeface="Verdana" charset="0"/>
              </a:rPr>
              <a:t>c</a:t>
            </a:r>
            <a:r>
              <a:rPr kumimoji="1" lang="en-US" altLang="zh-CN" sz="2400">
                <a:solidFill>
                  <a:srgbClr val="000000"/>
                </a:solidFill>
                <a:latin typeface="Times New Roman" charset="0"/>
              </a:rPr>
              <a:t>  </a:t>
            </a:r>
            <a:r>
              <a:rPr kumimoji="1" lang="en-US" altLang="zh-CN" sz="2400">
                <a:solidFill>
                  <a:srgbClr val="000000"/>
                </a:solidFill>
                <a:latin typeface="Verdana" charset="0"/>
              </a:rPr>
              <a:t> D</a:t>
            </a:r>
            <a:r>
              <a:rPr kumimoji="1" lang="zh-CN" altLang="en-US" sz="2400">
                <a:solidFill>
                  <a:srgbClr val="000000"/>
                </a:solidFill>
                <a:latin typeface="Verdana" charset="0"/>
              </a:rPr>
              <a:t>．</a:t>
            </a:r>
            <a:r>
              <a:rPr kumimoji="1" lang="en-US" altLang="zh-CN" sz="2400">
                <a:solidFill>
                  <a:srgbClr val="000000"/>
                </a:solidFill>
                <a:latin typeface="Verdana" charset="0"/>
              </a:rPr>
              <a:t>d</a:t>
            </a:r>
            <a:endParaRPr kumimoji="1" lang="en-US" altLang="zh-CN" sz="2400"/>
          </a:p>
          <a:p>
            <a:pPr eaLnBrk="0" hangingPunct="0"/>
            <a:r>
              <a:rPr kumimoji="1" lang="en-US" altLang="zh-CN" sz="2400">
                <a:solidFill>
                  <a:srgbClr val="000000"/>
                </a:solidFill>
                <a:latin typeface="Verdana" charset="0"/>
              </a:rPr>
              <a:t>2</a:t>
            </a:r>
            <a:r>
              <a:rPr kumimoji="1" lang="zh-CN" altLang="en-US" sz="2400">
                <a:solidFill>
                  <a:srgbClr val="000000"/>
                </a:solidFill>
                <a:latin typeface="Verdana" charset="0"/>
              </a:rPr>
              <a:t>．</a:t>
            </a:r>
            <a:r>
              <a:rPr kumimoji="1" lang="en-US" altLang="zh-CN" sz="2400">
                <a:solidFill>
                  <a:srgbClr val="000000"/>
                </a:solidFill>
                <a:latin typeface="Verdana" charset="0"/>
              </a:rPr>
              <a:t>a</a:t>
            </a:r>
            <a:r>
              <a:rPr kumimoji="1" lang="zh-CN" altLang="en-US" sz="2400">
                <a:solidFill>
                  <a:srgbClr val="000000"/>
                </a:solidFill>
                <a:latin typeface="Verdana" charset="0"/>
              </a:rPr>
              <a:t>地商业网点的组织形式最可能是</a:t>
            </a:r>
            <a:r>
              <a:rPr kumimoji="1" lang="zh-CN" altLang="en-US" sz="2400">
                <a:solidFill>
                  <a:srgbClr val="000000"/>
                </a:solidFill>
                <a:latin typeface="Times New Roman" charset="0"/>
              </a:rPr>
              <a:t>     </a:t>
            </a:r>
            <a:r>
              <a:rPr kumimoji="1" lang="zh-CN" altLang="en-US" sz="2400">
                <a:solidFill>
                  <a:srgbClr val="000000"/>
                </a:solidFill>
                <a:latin typeface="Verdana" charset="0"/>
              </a:rPr>
              <a:t> </a:t>
            </a:r>
            <a:r>
              <a:rPr kumimoji="1" lang="en-US" altLang="zh-CN" sz="2400">
                <a:solidFill>
                  <a:srgbClr val="000000"/>
                </a:solidFill>
                <a:latin typeface="Verdana" charset="0"/>
              </a:rPr>
              <a:t>(</a:t>
            </a:r>
            <a:r>
              <a:rPr kumimoji="1" lang="en-US" altLang="zh-CN" sz="2400">
                <a:solidFill>
                  <a:srgbClr val="000000"/>
                </a:solidFill>
                <a:latin typeface="Times New Roman" charset="0"/>
              </a:rPr>
              <a:t>  </a:t>
            </a:r>
            <a:r>
              <a:rPr kumimoji="1" lang="en-US" altLang="zh-CN" sz="2400">
                <a:solidFill>
                  <a:srgbClr val="000000"/>
                </a:solidFill>
                <a:latin typeface="Verdana" charset="0"/>
              </a:rPr>
              <a:t> </a:t>
            </a:r>
            <a:r>
              <a:rPr kumimoji="1" lang="en-US" altLang="zh-CN" sz="2400">
                <a:solidFill>
                  <a:srgbClr val="000000"/>
                </a:solidFill>
                <a:latin typeface="Times New Roman" charset="0"/>
              </a:rPr>
              <a:t> </a:t>
            </a:r>
            <a:r>
              <a:rPr kumimoji="1" lang="en-US" altLang="zh-CN" sz="2400">
                <a:solidFill>
                  <a:srgbClr val="000000"/>
                </a:solidFill>
                <a:latin typeface="Verdana" charset="0"/>
              </a:rPr>
              <a:t>)</a:t>
            </a:r>
            <a:endParaRPr kumimoji="1" lang="en-US" altLang="zh-CN" sz="2400"/>
          </a:p>
          <a:p>
            <a:pPr eaLnBrk="0" hangingPunct="0"/>
            <a:r>
              <a:rPr kumimoji="1" lang="en-US" altLang="zh-CN" sz="2400">
                <a:solidFill>
                  <a:srgbClr val="000000"/>
                </a:solidFill>
                <a:latin typeface="Verdana" charset="0"/>
              </a:rPr>
              <a:t>A</a:t>
            </a:r>
            <a:r>
              <a:rPr kumimoji="1" lang="zh-CN" altLang="en-US" sz="2400">
                <a:solidFill>
                  <a:srgbClr val="000000"/>
                </a:solidFill>
                <a:latin typeface="Verdana" charset="0"/>
              </a:rPr>
              <a:t>．固定的商业街</a:t>
            </a:r>
            <a:r>
              <a:rPr kumimoji="1" lang="zh-CN" altLang="en-US" sz="2400">
                <a:solidFill>
                  <a:srgbClr val="000000"/>
                </a:solidFill>
                <a:latin typeface="Times New Roman" charset="0"/>
              </a:rPr>
              <a:t>   </a:t>
            </a:r>
            <a:r>
              <a:rPr kumimoji="1" lang="zh-CN" altLang="en-US" sz="2400">
                <a:solidFill>
                  <a:srgbClr val="000000"/>
                </a:solidFill>
                <a:latin typeface="Verdana" charset="0"/>
              </a:rPr>
              <a:t> </a:t>
            </a:r>
            <a:r>
              <a:rPr kumimoji="1" lang="zh-CN" altLang="en-US" sz="2400">
                <a:solidFill>
                  <a:srgbClr val="000000"/>
                </a:solidFill>
                <a:latin typeface="Times New Roman" charset="0"/>
              </a:rPr>
              <a:t> </a:t>
            </a:r>
            <a:r>
              <a:rPr kumimoji="1" lang="en-US" altLang="zh-CN" sz="2400">
                <a:solidFill>
                  <a:srgbClr val="000000"/>
                </a:solidFill>
                <a:latin typeface="Verdana" charset="0"/>
              </a:rPr>
              <a:t>B</a:t>
            </a:r>
            <a:r>
              <a:rPr kumimoji="1" lang="zh-CN" altLang="en-US" sz="2400">
                <a:solidFill>
                  <a:srgbClr val="000000"/>
                </a:solidFill>
                <a:latin typeface="Verdana" charset="0"/>
              </a:rPr>
              <a:t>．固定的商业小区</a:t>
            </a:r>
            <a:endParaRPr kumimoji="1" lang="zh-CN" altLang="en-US" sz="2400"/>
          </a:p>
          <a:p>
            <a:pPr eaLnBrk="0" hangingPunct="0"/>
            <a:r>
              <a:rPr kumimoji="1" lang="en-US" altLang="zh-CN" sz="2400">
                <a:solidFill>
                  <a:srgbClr val="000000"/>
                </a:solidFill>
                <a:latin typeface="Verdana" charset="0"/>
              </a:rPr>
              <a:t>C</a:t>
            </a:r>
            <a:r>
              <a:rPr kumimoji="1" lang="zh-CN" altLang="en-US" sz="2400">
                <a:solidFill>
                  <a:srgbClr val="000000"/>
                </a:solidFill>
                <a:latin typeface="Verdana" charset="0"/>
              </a:rPr>
              <a:t>．流动的大篷车</a:t>
            </a:r>
            <a:r>
              <a:rPr kumimoji="1" lang="zh-CN" altLang="en-US" sz="2400">
                <a:solidFill>
                  <a:srgbClr val="000000"/>
                </a:solidFill>
                <a:latin typeface="Times New Roman" charset="0"/>
              </a:rPr>
              <a:t>    </a:t>
            </a:r>
            <a:r>
              <a:rPr kumimoji="1" lang="zh-CN" altLang="en-US" sz="2400">
                <a:solidFill>
                  <a:srgbClr val="000000"/>
                </a:solidFill>
                <a:latin typeface="Verdana" charset="0"/>
              </a:rPr>
              <a:t> </a:t>
            </a:r>
            <a:r>
              <a:rPr kumimoji="1" lang="en-US" altLang="zh-CN" sz="2400">
                <a:solidFill>
                  <a:srgbClr val="000000"/>
                </a:solidFill>
                <a:latin typeface="Verdana" charset="0"/>
              </a:rPr>
              <a:t>D</a:t>
            </a:r>
            <a:r>
              <a:rPr kumimoji="1" lang="zh-CN" altLang="en-US" sz="2400">
                <a:solidFill>
                  <a:srgbClr val="000000"/>
                </a:solidFill>
                <a:latin typeface="Verdana" charset="0"/>
              </a:rPr>
              <a:t>．无人自动售货机</a:t>
            </a:r>
          </a:p>
        </p:txBody>
      </p:sp>
      <p:pic>
        <p:nvPicPr>
          <p:cNvPr id="32771" name="Picture 2" descr="http://imggzdl.cooco.net.cn/files/down/test/2011/dl/185/3358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765175"/>
            <a:ext cx="4608512" cy="3311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30292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7666" name="Object 2"/>
          <p:cNvGraphicFramePr>
            <a:graphicFrameLocks noChangeAspect="1"/>
          </p:cNvGraphicFramePr>
          <p:nvPr/>
        </p:nvGraphicFramePr>
        <p:xfrm>
          <a:off x="431800" y="1412875"/>
          <a:ext cx="8280400" cy="592138"/>
        </p:xfrm>
        <a:graphic>
          <a:graphicData uri="http://schemas.openxmlformats.org/presentationml/2006/ole">
            <mc:AlternateContent xmlns:mc="http://schemas.openxmlformats.org/markup-compatibility/2006">
              <mc:Choice xmlns:v="urn:schemas-microsoft-com:vml" Requires="v">
                <p:oleObj spid="_x0000_s179206" name="文档" r:id="rId3" imgW="8279837" imgH="592544" progId="Word.Document.8">
                  <p:embed/>
                </p:oleObj>
              </mc:Choice>
              <mc:Fallback>
                <p:oleObj name="文档" r:id="rId3" imgW="8279837" imgH="592544"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800" y="1412875"/>
                        <a:ext cx="8280400" cy="592138"/>
                      </a:xfrm>
                      <a:prstGeom prst="rect">
                        <a:avLst/>
                      </a:prstGeom>
                      <a:noFill/>
                      <a:ln>
                        <a:noFill/>
                      </a:ln>
                      <a:effectLst/>
                      <a:extLst>
                        <a:ext uri="{909E8E84-426E-40dd-AFC4-6F175D3DCCD1}">
                          <a14:hiddenFill xmlns:a14="http://schemas.microsoft.com/office/drawing/2010/main" xmlns="">
                            <a:solidFill>
                              <a:srgbClr val="3FB564"/>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97704" name="Group 40"/>
          <p:cNvGraphicFramePr>
            <a:graphicFrameLocks noGrp="1"/>
          </p:cNvGraphicFramePr>
          <p:nvPr/>
        </p:nvGraphicFramePr>
        <p:xfrm>
          <a:off x="1116013" y="2060575"/>
          <a:ext cx="7488237" cy="2834640"/>
        </p:xfrm>
        <a:graphic>
          <a:graphicData uri="http://schemas.openxmlformats.org/drawingml/2006/table">
            <a:tbl>
              <a:tblPr/>
              <a:tblGrid>
                <a:gridCol w="2951162"/>
                <a:gridCol w="4537075"/>
              </a:tblGrid>
              <a:tr h="457200">
                <a:tc>
                  <a:txBody>
                    <a:bodyPr/>
                    <a:lstStyle/>
                    <a:p>
                      <a:pPr marL="0" marR="0" lvl="0" indent="0" algn="ctr" defTabSz="914400" rtl="0" eaLnBrk="0" fontAlgn="base" latinLnBrk="0" hangingPunct="0">
                        <a:lnSpc>
                          <a:spcPct val="100000"/>
                        </a:lnSpc>
                        <a:spcBef>
                          <a:spcPct val="0"/>
                        </a:spcBef>
                        <a:spcAft>
                          <a:spcPct val="0"/>
                        </a:spcAft>
                        <a:buClrTx/>
                        <a:buSzTx/>
                        <a:buFont typeface="Arial" charset="0"/>
                        <a:buNone/>
                        <a:tabLst>
                          <a:tab pos="2514600" algn="l"/>
                          <a:tab pos="4572000" algn="l"/>
                        </a:tabLst>
                      </a:pPr>
                      <a:r>
                        <a:rPr kumimoji="0" lang="zh-CN" altLang="en-US" sz="2400" b="1" i="0" u="none" strike="noStrike" cap="none" normalizeH="0" baseline="0">
                          <a:ln>
                            <a:noFill/>
                          </a:ln>
                          <a:solidFill>
                            <a:schemeClr val="tx1"/>
                          </a:solidFill>
                          <a:effectLst/>
                          <a:latin typeface="Times New Roman" charset="0"/>
                          <a:ea typeface="黑体" charset="0"/>
                          <a:cs typeface="Times New Roman" charset="0"/>
                        </a:rPr>
                        <a:t>考点</a:t>
                      </a:r>
                      <a:endParaRPr kumimoji="0" lang="zh-CN" altLang="en-US" sz="1800" b="0" i="0" u="none" strike="noStrike" cap="none" normalizeH="0" baseline="0">
                        <a:ln>
                          <a:noFill/>
                        </a:ln>
                        <a:solidFill>
                          <a:schemeClr val="tx1"/>
                        </a:solidFill>
                        <a:effectLst/>
                        <a:latin typeface="Arial" charset="0"/>
                        <a:ea typeface="黑体" charset="0"/>
                        <a:cs typeface="Times New Roman"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 typeface="Arial" charset="0"/>
                        <a:buNone/>
                        <a:tabLst>
                          <a:tab pos="2514600" algn="l"/>
                          <a:tab pos="4572000" algn="l"/>
                        </a:tabLst>
                      </a:pPr>
                      <a:r>
                        <a:rPr kumimoji="0" lang="zh-CN" altLang="en-US" sz="2400" b="1" i="0" u="none" strike="noStrike" cap="none" normalizeH="0" baseline="0">
                          <a:ln>
                            <a:noFill/>
                          </a:ln>
                          <a:solidFill>
                            <a:schemeClr val="tx1"/>
                          </a:solidFill>
                          <a:effectLst/>
                          <a:latin typeface="Times New Roman" charset="0"/>
                          <a:ea typeface="宋体" charset="0"/>
                          <a:cs typeface="Times New Roman" charset="0"/>
                        </a:rPr>
                        <a:t>命题方向</a:t>
                      </a:r>
                      <a:endParaRPr kumimoji="0" lang="zh-CN" altLang="en-US" sz="1800" b="0" i="0" u="none" strike="noStrike" cap="none" normalizeH="0" baseline="0">
                        <a:ln>
                          <a:noFill/>
                        </a:ln>
                        <a:solidFill>
                          <a:schemeClr val="tx1"/>
                        </a:solidFill>
                        <a:effectLst/>
                        <a:latin typeface="Arial" charset="0"/>
                        <a:ea typeface="宋体" charset="0"/>
                        <a:cs typeface="Times New Roman"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22325">
                <a:tc rowSpan="2">
                  <a:txBody>
                    <a:bodyPr/>
                    <a:lstStyle/>
                    <a:p>
                      <a:pPr marL="0" marR="0" lvl="0" indent="0" algn="ctr" defTabSz="914400" rtl="0" eaLnBrk="0" fontAlgn="base" latinLnBrk="0" hangingPunct="0">
                        <a:lnSpc>
                          <a:spcPct val="100000"/>
                        </a:lnSpc>
                        <a:spcBef>
                          <a:spcPct val="0"/>
                        </a:spcBef>
                        <a:spcAft>
                          <a:spcPct val="0"/>
                        </a:spcAft>
                        <a:buClrTx/>
                        <a:buSzTx/>
                        <a:buFont typeface="Arial" charset="0"/>
                        <a:buNone/>
                        <a:tabLst>
                          <a:tab pos="2514600" algn="l"/>
                          <a:tab pos="4572000" algn="l"/>
                        </a:tabLst>
                      </a:pPr>
                      <a:r>
                        <a:rPr kumimoji="0" lang="zh-CN" altLang="en-US" sz="2400" b="1" i="0" u="none" strike="noStrike" cap="none" normalizeH="0" baseline="0">
                          <a:ln>
                            <a:noFill/>
                          </a:ln>
                          <a:solidFill>
                            <a:schemeClr val="tx1"/>
                          </a:solidFill>
                          <a:effectLst/>
                          <a:latin typeface="Times New Roman" charset="0"/>
                          <a:ea typeface="宋体" charset="0"/>
                          <a:cs typeface="Times New Roman" charset="0"/>
                        </a:rPr>
                        <a:t>交通运输对聚落和商业网点布局的影响</a:t>
                      </a:r>
                      <a:endParaRPr kumimoji="0" lang="zh-CN" altLang="en-US" sz="1800" b="0" i="0" u="none" strike="noStrike" cap="none" normalizeH="0" baseline="0">
                        <a:ln>
                          <a:noFill/>
                        </a:ln>
                        <a:solidFill>
                          <a:schemeClr val="tx1"/>
                        </a:solidFill>
                        <a:effectLst/>
                        <a:latin typeface="Arial" charset="0"/>
                        <a:ea typeface="宋体" charset="0"/>
                        <a:cs typeface="Times New Roman"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charset="0"/>
                        <a:buNone/>
                        <a:tabLst>
                          <a:tab pos="2514600" algn="l"/>
                          <a:tab pos="4572000" algn="l"/>
                        </a:tabLst>
                      </a:pPr>
                      <a:r>
                        <a:rPr kumimoji="0" lang="en-US" altLang="zh-CN" sz="2400" b="1" i="0" u="none" strike="noStrike" cap="none" normalizeH="0" baseline="0">
                          <a:ln>
                            <a:noFill/>
                          </a:ln>
                          <a:solidFill>
                            <a:schemeClr val="tx1"/>
                          </a:solidFill>
                          <a:effectLst/>
                          <a:latin typeface="Times New Roman" charset="0"/>
                          <a:ea typeface="宋体" charset="0"/>
                          <a:cs typeface="Times New Roman" charset="0"/>
                        </a:rPr>
                        <a:t>1.</a:t>
                      </a:r>
                      <a:r>
                        <a:rPr kumimoji="0" lang="zh-CN" altLang="en-US" sz="2400" b="1" i="0" u="none" strike="noStrike" cap="none" normalizeH="0" baseline="0">
                          <a:ln>
                            <a:noFill/>
                          </a:ln>
                          <a:solidFill>
                            <a:schemeClr val="tx1"/>
                          </a:solidFill>
                          <a:effectLst/>
                          <a:latin typeface="Times New Roman" charset="0"/>
                          <a:ea typeface="宋体" charset="0"/>
                          <a:cs typeface="Times New Roman" charset="0"/>
                        </a:rPr>
                        <a:t>以城镇规划图为背景考查交通运输对聚落分布、城市布局的影响。</a:t>
                      </a:r>
                      <a:r>
                        <a:rPr kumimoji="0" lang="en-US" altLang="zh-CN" sz="2400" b="1" i="0" u="none" strike="noStrike" cap="none" normalizeH="0" baseline="0">
                          <a:ln>
                            <a:noFill/>
                          </a:ln>
                          <a:solidFill>
                            <a:schemeClr val="tx1"/>
                          </a:solidFill>
                          <a:effectLst/>
                          <a:latin typeface="Times New Roman" charset="0"/>
                          <a:ea typeface="楷体_GB2312" charset="0"/>
                          <a:cs typeface="Times New Roman" charset="0"/>
                        </a:rPr>
                        <a:t>(</a:t>
                      </a:r>
                      <a:r>
                        <a:rPr kumimoji="0" lang="zh-CN" altLang="en-US" sz="2400" b="1" i="0" u="none" strike="noStrike" cap="none" normalizeH="0" baseline="0">
                          <a:ln>
                            <a:noFill/>
                          </a:ln>
                          <a:solidFill>
                            <a:schemeClr val="tx1"/>
                          </a:solidFill>
                          <a:effectLst/>
                          <a:latin typeface="Times New Roman" charset="0"/>
                          <a:ea typeface="楷体_GB2312" charset="0"/>
                          <a:cs typeface="Times New Roman" charset="0"/>
                        </a:rPr>
                        <a:t>例</a:t>
                      </a:r>
                      <a:r>
                        <a:rPr kumimoji="0" lang="en-US" altLang="zh-CN" sz="2400" b="1" i="0" u="none" strike="noStrike" cap="none" normalizeH="0" baseline="0">
                          <a:ln>
                            <a:noFill/>
                          </a:ln>
                          <a:solidFill>
                            <a:schemeClr val="tx1"/>
                          </a:solidFill>
                          <a:effectLst/>
                          <a:latin typeface="Times New Roman" charset="0"/>
                          <a:ea typeface="楷体_GB2312" charset="0"/>
                          <a:cs typeface="Times New Roman" charset="0"/>
                        </a:rPr>
                        <a:t>2</a:t>
                      </a:r>
                      <a:r>
                        <a:rPr kumimoji="0" lang="zh-CN" altLang="en-US" sz="2400" b="1" i="0" u="none" strike="noStrike" cap="none" normalizeH="0" baseline="0">
                          <a:ln>
                            <a:noFill/>
                          </a:ln>
                          <a:solidFill>
                            <a:schemeClr val="tx1"/>
                          </a:solidFill>
                          <a:effectLst/>
                          <a:latin typeface="Times New Roman" charset="0"/>
                          <a:ea typeface="楷体_GB2312" charset="0"/>
                          <a:cs typeface="Times New Roman" charset="0"/>
                        </a:rPr>
                        <a:t>，即时对点练</a:t>
                      </a:r>
                      <a:r>
                        <a:rPr kumimoji="0" lang="en-US" altLang="zh-CN" sz="2400" b="1" i="0" u="none" strike="noStrike" cap="none" normalizeH="0" baseline="0">
                          <a:ln>
                            <a:noFill/>
                          </a:ln>
                          <a:solidFill>
                            <a:schemeClr val="tx1"/>
                          </a:solidFill>
                          <a:effectLst/>
                          <a:latin typeface="Times New Roman" charset="0"/>
                          <a:ea typeface="楷体_GB2312" charset="0"/>
                          <a:cs typeface="Times New Roman" charset="0"/>
                        </a:rPr>
                        <a:t>3</a:t>
                      </a:r>
                      <a:r>
                        <a:rPr kumimoji="0" lang="zh-CN" altLang="en-US" sz="2400" b="1" i="0" u="none" strike="noStrike" cap="none" normalizeH="0" baseline="0">
                          <a:ln>
                            <a:noFill/>
                          </a:ln>
                          <a:solidFill>
                            <a:schemeClr val="tx1"/>
                          </a:solidFill>
                          <a:effectLst/>
                          <a:latin typeface="Times New Roman" charset="0"/>
                          <a:ea typeface="楷体_GB2312" charset="0"/>
                          <a:cs typeface="Times New Roman" charset="0"/>
                        </a:rPr>
                        <a:t>、</a:t>
                      </a:r>
                      <a:r>
                        <a:rPr kumimoji="0" lang="en-US" altLang="zh-CN" sz="2400" b="1" i="0" u="none" strike="noStrike" cap="none" normalizeH="0" baseline="0">
                          <a:ln>
                            <a:noFill/>
                          </a:ln>
                          <a:solidFill>
                            <a:schemeClr val="tx1"/>
                          </a:solidFill>
                          <a:effectLst/>
                          <a:latin typeface="Times New Roman" charset="0"/>
                          <a:ea typeface="楷体_GB2312" charset="0"/>
                          <a:cs typeface="Times New Roman" charset="0"/>
                        </a:rPr>
                        <a:t>4</a:t>
                      </a:r>
                      <a:r>
                        <a:rPr kumimoji="0" lang="zh-CN" altLang="en-US" sz="2400" b="1" i="0" u="none" strike="noStrike" cap="none" normalizeH="0" baseline="0">
                          <a:ln>
                            <a:noFill/>
                          </a:ln>
                          <a:solidFill>
                            <a:schemeClr val="tx1"/>
                          </a:solidFill>
                          <a:effectLst/>
                          <a:latin typeface="Times New Roman" charset="0"/>
                          <a:ea typeface="楷体_GB2312" charset="0"/>
                          <a:cs typeface="Times New Roman" charset="0"/>
                        </a:rPr>
                        <a:t>、</a:t>
                      </a:r>
                      <a:r>
                        <a:rPr kumimoji="0" lang="en-US" altLang="zh-CN" sz="2400" b="1" i="0" u="none" strike="noStrike" cap="none" normalizeH="0" baseline="0">
                          <a:ln>
                            <a:noFill/>
                          </a:ln>
                          <a:solidFill>
                            <a:schemeClr val="tx1"/>
                          </a:solidFill>
                          <a:effectLst/>
                          <a:latin typeface="Times New Roman" charset="0"/>
                          <a:ea typeface="楷体_GB2312" charset="0"/>
                          <a:cs typeface="Times New Roman" charset="0"/>
                        </a:rPr>
                        <a:t>5)</a:t>
                      </a:r>
                      <a:endParaRPr kumimoji="0" lang="en-US" altLang="zh-CN" sz="1800" b="0" i="0" u="none" strike="noStrike" cap="none" normalizeH="0" baseline="0">
                        <a:ln>
                          <a:noFill/>
                        </a:ln>
                        <a:solidFill>
                          <a:schemeClr val="tx1"/>
                        </a:solidFill>
                        <a:effectLst/>
                        <a:latin typeface="Arial"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22325">
                <a:tc vMerge="1">
                  <a:txBody>
                    <a:bodyPr/>
                    <a:lstStyle/>
                    <a:p>
                      <a:endParaRPr lang="zh-CN" altLang="en-US"/>
                    </a:p>
                  </a:txBody>
                  <a:tcPr/>
                </a:tc>
                <a:tc>
                  <a:txBody>
                    <a:bodyPr/>
                    <a:lstStyle/>
                    <a:p>
                      <a:pPr marL="0" marR="0" lvl="0" indent="0" algn="l" defTabSz="914400" rtl="0" eaLnBrk="0" fontAlgn="base" latinLnBrk="0" hangingPunct="0">
                        <a:lnSpc>
                          <a:spcPct val="100000"/>
                        </a:lnSpc>
                        <a:spcBef>
                          <a:spcPct val="0"/>
                        </a:spcBef>
                        <a:spcAft>
                          <a:spcPct val="0"/>
                        </a:spcAft>
                        <a:buClrTx/>
                        <a:buSzTx/>
                        <a:buFont typeface="Arial" charset="0"/>
                        <a:buNone/>
                        <a:tabLst>
                          <a:tab pos="2514600" algn="l"/>
                          <a:tab pos="4572000" algn="l"/>
                        </a:tabLst>
                      </a:pPr>
                      <a:r>
                        <a:rPr kumimoji="0" lang="en-US" altLang="zh-CN" sz="2400" b="1" i="0" u="none" strike="noStrike" cap="none" normalizeH="0" baseline="0">
                          <a:ln>
                            <a:noFill/>
                          </a:ln>
                          <a:solidFill>
                            <a:schemeClr val="tx1"/>
                          </a:solidFill>
                          <a:effectLst/>
                          <a:latin typeface="Times New Roman" charset="0"/>
                          <a:ea typeface="宋体" charset="0"/>
                          <a:cs typeface="Times New Roman" charset="0"/>
                        </a:rPr>
                        <a:t>2.</a:t>
                      </a:r>
                      <a:r>
                        <a:rPr kumimoji="0" lang="zh-CN" altLang="en-US" sz="2400" b="1" i="0" u="none" strike="noStrike" cap="none" normalizeH="0" baseline="0">
                          <a:ln>
                            <a:noFill/>
                          </a:ln>
                          <a:solidFill>
                            <a:schemeClr val="tx1"/>
                          </a:solidFill>
                          <a:effectLst/>
                          <a:latin typeface="Times New Roman" charset="0"/>
                          <a:ea typeface="宋体" charset="0"/>
                          <a:cs typeface="Times New Roman" charset="0"/>
                        </a:rPr>
                        <a:t>以城郊商业布局为切入点考查交通运输对商业网点区位选择的影响。</a:t>
                      </a:r>
                      <a:r>
                        <a:rPr kumimoji="0" lang="en-US" altLang="zh-CN" sz="2400" b="1" i="0" u="none" strike="noStrike" cap="none" normalizeH="0" baseline="0">
                          <a:ln>
                            <a:noFill/>
                          </a:ln>
                          <a:solidFill>
                            <a:schemeClr val="tx1"/>
                          </a:solidFill>
                          <a:effectLst/>
                          <a:latin typeface="Times New Roman" charset="0"/>
                          <a:ea typeface="楷体_GB2312" charset="0"/>
                          <a:cs typeface="Times New Roman" charset="0"/>
                        </a:rPr>
                        <a:t>(</a:t>
                      </a:r>
                      <a:r>
                        <a:rPr kumimoji="0" lang="zh-CN" altLang="en-US" sz="2400" b="1" i="0" u="none" strike="noStrike" cap="none" normalizeH="0" baseline="0">
                          <a:ln>
                            <a:noFill/>
                          </a:ln>
                          <a:solidFill>
                            <a:schemeClr val="tx1"/>
                          </a:solidFill>
                          <a:effectLst/>
                          <a:latin typeface="Times New Roman" charset="0"/>
                          <a:ea typeface="楷体_GB2312" charset="0"/>
                          <a:cs typeface="Times New Roman" charset="0"/>
                        </a:rPr>
                        <a:t>即时对点练</a:t>
                      </a:r>
                      <a:r>
                        <a:rPr kumimoji="0" lang="en-US" altLang="zh-CN" sz="2400" b="1" i="0" u="none" strike="noStrike" cap="none" normalizeH="0" baseline="0">
                          <a:ln>
                            <a:noFill/>
                          </a:ln>
                          <a:solidFill>
                            <a:schemeClr val="tx1"/>
                          </a:solidFill>
                          <a:effectLst/>
                          <a:latin typeface="Times New Roman" charset="0"/>
                          <a:ea typeface="楷体_GB2312" charset="0"/>
                          <a:cs typeface="Times New Roman" charset="0"/>
                        </a:rPr>
                        <a:t>6)</a:t>
                      </a:r>
                      <a:endParaRPr kumimoji="0" lang="en-US" altLang="zh-CN" sz="1800" b="0" i="0" u="none" strike="noStrike" cap="none" normalizeH="0" baseline="0">
                        <a:ln>
                          <a:noFill/>
                        </a:ln>
                        <a:solidFill>
                          <a:schemeClr val="tx1"/>
                        </a:solidFill>
                        <a:effectLst/>
                        <a:latin typeface="Arial"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7921508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7426" name="Object 2"/>
          <p:cNvGraphicFramePr>
            <a:graphicFrameLocks noChangeAspect="1"/>
          </p:cNvGraphicFramePr>
          <p:nvPr/>
        </p:nvGraphicFramePr>
        <p:xfrm>
          <a:off x="431800" y="1473200"/>
          <a:ext cx="8280400" cy="3911600"/>
        </p:xfrm>
        <a:graphic>
          <a:graphicData uri="http://schemas.openxmlformats.org/presentationml/2006/ole">
            <mc:AlternateContent xmlns:mc="http://schemas.openxmlformats.org/markup-compatibility/2006">
              <mc:Choice xmlns:v="urn:schemas-microsoft-com:vml" Requires="v">
                <p:oleObj spid="_x0000_s180230" name="文档" r:id="rId3" imgW="8279837" imgH="3911658" progId="Word.Document.8">
                  <p:embed/>
                </p:oleObj>
              </mc:Choice>
              <mc:Fallback>
                <p:oleObj name="文档" r:id="rId3" imgW="8279837" imgH="3911658"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800" y="1473200"/>
                        <a:ext cx="8280400" cy="3911600"/>
                      </a:xfrm>
                      <a:prstGeom prst="rect">
                        <a:avLst/>
                      </a:prstGeom>
                      <a:noFill/>
                      <a:ln>
                        <a:noFill/>
                      </a:ln>
                      <a:effectLst/>
                      <a:extLst>
                        <a:ext uri="{909E8E84-426E-40dd-AFC4-6F175D3DCCD1}">
                          <a14:hiddenFill xmlns:a14="http://schemas.microsoft.com/office/drawing/2010/main" xmlns="">
                            <a:solidFill>
                              <a:srgbClr val="3FB564"/>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347815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9411" name="Object 3"/>
          <p:cNvGraphicFramePr>
            <a:graphicFrameLocks noChangeAspect="1"/>
          </p:cNvGraphicFramePr>
          <p:nvPr/>
        </p:nvGraphicFramePr>
        <p:xfrm>
          <a:off x="431800" y="1947863"/>
          <a:ext cx="8280400" cy="2963862"/>
        </p:xfrm>
        <a:graphic>
          <a:graphicData uri="http://schemas.openxmlformats.org/presentationml/2006/ole">
            <mc:AlternateContent xmlns:mc="http://schemas.openxmlformats.org/markup-compatibility/2006">
              <mc:Choice xmlns:v="urn:schemas-microsoft-com:vml" Requires="v">
                <p:oleObj spid="_x0000_s181254" name="文档" r:id="rId3" imgW="8279837" imgH="2964162" progId="Word.Document.8">
                  <p:embed/>
                </p:oleObj>
              </mc:Choice>
              <mc:Fallback>
                <p:oleObj name="文档" r:id="rId3" imgW="8279837" imgH="2964162"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800" y="1947863"/>
                        <a:ext cx="8280400" cy="2963862"/>
                      </a:xfrm>
                      <a:prstGeom prst="rect">
                        <a:avLst/>
                      </a:prstGeom>
                      <a:noFill/>
                      <a:ln>
                        <a:noFill/>
                      </a:ln>
                      <a:effectLst/>
                      <a:extLst>
                        <a:ext uri="{909E8E84-426E-40dd-AFC4-6F175D3DCCD1}">
                          <a14:hiddenFill xmlns:a14="http://schemas.microsoft.com/office/drawing/2010/main" xmlns="">
                            <a:solidFill>
                              <a:srgbClr val="3FB564"/>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8875819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8386" name="Object 2"/>
          <p:cNvGraphicFramePr>
            <a:graphicFrameLocks noChangeAspect="1"/>
          </p:cNvGraphicFramePr>
          <p:nvPr/>
        </p:nvGraphicFramePr>
        <p:xfrm>
          <a:off x="431800" y="1196975"/>
          <a:ext cx="8280400" cy="3557588"/>
        </p:xfrm>
        <a:graphic>
          <a:graphicData uri="http://schemas.openxmlformats.org/presentationml/2006/ole">
            <mc:AlternateContent xmlns:mc="http://schemas.openxmlformats.org/markup-compatibility/2006">
              <mc:Choice xmlns:v="urn:schemas-microsoft-com:vml" Requires="v">
                <p:oleObj spid="_x0000_s182283" name="文档" r:id="rId3" imgW="8279837" imgH="3557067" progId="Word.Document.8">
                  <p:embed/>
                </p:oleObj>
              </mc:Choice>
              <mc:Fallback>
                <p:oleObj name="文档" r:id="rId3" imgW="8279837" imgH="3557067"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800" y="1196975"/>
                        <a:ext cx="8280400" cy="3557588"/>
                      </a:xfrm>
                      <a:prstGeom prst="rect">
                        <a:avLst/>
                      </a:prstGeom>
                      <a:noFill/>
                      <a:ln>
                        <a:noFill/>
                      </a:ln>
                      <a:effectLst/>
                      <a:extLst>
                        <a:ext uri="{909E8E84-426E-40dd-AFC4-6F175D3DCCD1}">
                          <a14:hiddenFill xmlns:a14="http://schemas.microsoft.com/office/drawing/2010/main" xmlns="">
                            <a:solidFill>
                              <a:srgbClr val="3FB564"/>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528387" name="Object 3"/>
          <p:cNvGraphicFramePr>
            <a:graphicFrameLocks noChangeAspect="1"/>
          </p:cNvGraphicFramePr>
          <p:nvPr/>
        </p:nvGraphicFramePr>
        <p:xfrm>
          <a:off x="431800" y="4781550"/>
          <a:ext cx="8280400" cy="592138"/>
        </p:xfrm>
        <a:graphic>
          <a:graphicData uri="http://schemas.openxmlformats.org/presentationml/2006/ole">
            <mc:AlternateContent xmlns:mc="http://schemas.openxmlformats.org/markup-compatibility/2006">
              <mc:Choice xmlns:v="urn:schemas-microsoft-com:vml" Requires="v">
                <p:oleObj spid="_x0000_s182284" name="文档" r:id="rId5" imgW="8279837" imgH="592544" progId="Word.Document.8">
                  <p:embed/>
                </p:oleObj>
              </mc:Choice>
              <mc:Fallback>
                <p:oleObj name="文档" r:id="rId5" imgW="8279837" imgH="592544" progId="Word.Documen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800" y="4781550"/>
                        <a:ext cx="8280400" cy="592138"/>
                      </a:xfrm>
                      <a:prstGeom prst="rect">
                        <a:avLst/>
                      </a:prstGeom>
                      <a:noFill/>
                      <a:ln>
                        <a:noFill/>
                      </a:ln>
                      <a:effectLst/>
                      <a:extLst>
                        <a:ext uri="{909E8E84-426E-40dd-AFC4-6F175D3DCCD1}">
                          <a14:hiddenFill xmlns:a14="http://schemas.microsoft.com/office/drawing/2010/main" xmlns="">
                            <a:solidFill>
                              <a:srgbClr val="3FB564"/>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7677332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28387"/>
                                        </p:tgtEl>
                                        <p:attrNameLst>
                                          <p:attrName>style.visibility</p:attrName>
                                        </p:attrNameLst>
                                      </p:cBhvr>
                                      <p:to>
                                        <p:strVal val="visible"/>
                                      </p:to>
                                    </p:set>
                                    <p:animEffect transition="in" filter="blinds(horizontal)">
                                      <p:cBhvr>
                                        <p:cTn id="7" dur="500"/>
                                        <p:tgtEl>
                                          <p:spTgt spid="528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7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913" y="1268413"/>
            <a:ext cx="6734175" cy="4800600"/>
          </a:xfrm>
          <a:prstGeom prst="rect">
            <a:avLst/>
          </a:prstGeom>
          <a:noFill/>
          <a:ln>
            <a:noFill/>
          </a:ln>
          <a:effectLst/>
          <a:extLst>
            <a:ext uri="{909E8E84-426E-40dd-AFC4-6F175D3DCCD1}">
              <a14:hiddenFill xmlns:a14="http://schemas.microsoft.com/office/drawing/2010/main" xmlns="">
                <a:solidFill>
                  <a:srgbClr val="3FB564"/>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aphicFrame>
        <p:nvGraphicFramePr>
          <p:cNvPr id="527363" name="Object 3"/>
          <p:cNvGraphicFramePr>
            <a:graphicFrameLocks noChangeAspect="1"/>
          </p:cNvGraphicFramePr>
          <p:nvPr/>
        </p:nvGraphicFramePr>
        <p:xfrm>
          <a:off x="431800" y="836613"/>
          <a:ext cx="8280400" cy="592137"/>
        </p:xfrm>
        <a:graphic>
          <a:graphicData uri="http://schemas.openxmlformats.org/presentationml/2006/ole">
            <mc:AlternateContent xmlns:mc="http://schemas.openxmlformats.org/markup-compatibility/2006">
              <mc:Choice xmlns:v="urn:schemas-microsoft-com:vml" Requires="v">
                <p:oleObj spid="_x0000_s183307" name="文档" r:id="rId4" imgW="8279837" imgH="592544" progId="Word.Document.8">
                  <p:embed/>
                </p:oleObj>
              </mc:Choice>
              <mc:Fallback>
                <p:oleObj name="文档" r:id="rId4" imgW="8279837" imgH="592544"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800" y="836613"/>
                        <a:ext cx="8280400" cy="592137"/>
                      </a:xfrm>
                      <a:prstGeom prst="rect">
                        <a:avLst/>
                      </a:prstGeom>
                      <a:noFill/>
                      <a:ln>
                        <a:noFill/>
                      </a:ln>
                      <a:effectLst/>
                      <a:extLst>
                        <a:ext uri="{909E8E84-426E-40dd-AFC4-6F175D3DCCD1}">
                          <a14:hiddenFill xmlns:a14="http://schemas.microsoft.com/office/drawing/2010/main" xmlns="">
                            <a:solidFill>
                              <a:srgbClr val="3FB564"/>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527364" name="Object 4"/>
          <p:cNvGraphicFramePr>
            <a:graphicFrameLocks noChangeAspect="1"/>
          </p:cNvGraphicFramePr>
          <p:nvPr/>
        </p:nvGraphicFramePr>
        <p:xfrm>
          <a:off x="431800" y="6005513"/>
          <a:ext cx="8280400" cy="592137"/>
        </p:xfrm>
        <a:graphic>
          <a:graphicData uri="http://schemas.openxmlformats.org/presentationml/2006/ole">
            <mc:AlternateContent xmlns:mc="http://schemas.openxmlformats.org/markup-compatibility/2006">
              <mc:Choice xmlns:v="urn:schemas-microsoft-com:vml" Requires="v">
                <p:oleObj spid="_x0000_s183308" name="文档" r:id="rId6" imgW="8279837" imgH="592544" progId="Word.Document.8">
                  <p:embed/>
                </p:oleObj>
              </mc:Choice>
              <mc:Fallback>
                <p:oleObj name="文档" r:id="rId6" imgW="8279837" imgH="592544" progId="Word.Document.8">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1800" y="6005513"/>
                        <a:ext cx="8280400" cy="592137"/>
                      </a:xfrm>
                      <a:prstGeom prst="rect">
                        <a:avLst/>
                      </a:prstGeom>
                      <a:noFill/>
                      <a:ln>
                        <a:noFill/>
                      </a:ln>
                      <a:effectLst/>
                      <a:extLst>
                        <a:ext uri="{909E8E84-426E-40dd-AFC4-6F175D3DCCD1}">
                          <a14:hiddenFill xmlns:a14="http://schemas.microsoft.com/office/drawing/2010/main" xmlns="">
                            <a:solidFill>
                              <a:srgbClr val="3FB564"/>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05630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27364"/>
                                        </p:tgtEl>
                                        <p:attrNameLst>
                                          <p:attrName>style.visibility</p:attrName>
                                        </p:attrNameLst>
                                      </p:cBhvr>
                                      <p:to>
                                        <p:strVal val="visible"/>
                                      </p:to>
                                    </p:set>
                                    <p:animEffect transition="in" filter="blinds(horizontal)">
                                      <p:cBhvr>
                                        <p:cTn id="7" dur="500"/>
                                        <p:tgtEl>
                                          <p:spTgt spid="527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6338" name="Object 2"/>
          <p:cNvGraphicFramePr>
            <a:graphicFrameLocks noChangeAspect="1"/>
          </p:cNvGraphicFramePr>
          <p:nvPr/>
        </p:nvGraphicFramePr>
        <p:xfrm>
          <a:off x="431800" y="908050"/>
          <a:ext cx="8162925" cy="5184775"/>
        </p:xfrm>
        <a:graphic>
          <a:graphicData uri="http://schemas.openxmlformats.org/presentationml/2006/ole">
            <mc:AlternateContent xmlns:mc="http://schemas.openxmlformats.org/markup-compatibility/2006">
              <mc:Choice xmlns:v="urn:schemas-microsoft-com:vml" Requires="v">
                <p:oleObj spid="_x0000_s184326" name="文档" r:id="rId3" imgW="8284877" imgH="5319221" progId="Word.Document.8">
                  <p:embed/>
                </p:oleObj>
              </mc:Choice>
              <mc:Fallback>
                <p:oleObj name="文档" r:id="rId3" imgW="8284877" imgH="5319221"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800" y="908050"/>
                        <a:ext cx="8162925" cy="5184775"/>
                      </a:xfrm>
                      <a:prstGeom prst="rect">
                        <a:avLst/>
                      </a:prstGeom>
                      <a:noFill/>
                      <a:ln>
                        <a:noFill/>
                      </a:ln>
                      <a:effectLst/>
                      <a:extLst>
                        <a:ext uri="{909E8E84-426E-40dd-AFC4-6F175D3DCCD1}">
                          <a14:hiddenFill xmlns:a14="http://schemas.microsoft.com/office/drawing/2010/main" xmlns="">
                            <a:solidFill>
                              <a:srgbClr val="3FB564"/>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7215648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5314" name="Object 2"/>
          <p:cNvGraphicFramePr>
            <a:graphicFrameLocks noChangeAspect="1"/>
          </p:cNvGraphicFramePr>
          <p:nvPr/>
        </p:nvGraphicFramePr>
        <p:xfrm>
          <a:off x="431800" y="901700"/>
          <a:ext cx="8280400" cy="5335588"/>
        </p:xfrm>
        <a:graphic>
          <a:graphicData uri="http://schemas.openxmlformats.org/presentationml/2006/ole">
            <mc:AlternateContent xmlns:mc="http://schemas.openxmlformats.org/markup-compatibility/2006">
              <mc:Choice xmlns:v="urn:schemas-microsoft-com:vml" Requires="v">
                <p:oleObj spid="_x0000_s185350" name="文档" r:id="rId3" imgW="8279837" imgH="5335780" progId="Word.Document.8">
                  <p:embed/>
                </p:oleObj>
              </mc:Choice>
              <mc:Fallback>
                <p:oleObj name="文档" r:id="rId3" imgW="8279837" imgH="533578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800" y="901700"/>
                        <a:ext cx="8280400" cy="5335588"/>
                      </a:xfrm>
                      <a:prstGeom prst="rect">
                        <a:avLst/>
                      </a:prstGeom>
                      <a:noFill/>
                      <a:ln>
                        <a:noFill/>
                      </a:ln>
                      <a:effectLst/>
                      <a:extLst>
                        <a:ext uri="{909E8E84-426E-40dd-AFC4-6F175D3DCCD1}">
                          <a14:hiddenFill xmlns:a14="http://schemas.microsoft.com/office/drawing/2010/main" xmlns="">
                            <a:solidFill>
                              <a:srgbClr val="3FB564"/>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4169299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3276600" y="3352800"/>
            <a:ext cx="2057400" cy="30480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zh-CN" altLang="en-US"/>
          </a:p>
        </p:txBody>
      </p:sp>
      <p:sp>
        <p:nvSpPr>
          <p:cNvPr id="13315" name="Oval 3"/>
          <p:cNvSpPr>
            <a:spLocks noChangeArrowheads="1"/>
          </p:cNvSpPr>
          <p:nvPr/>
        </p:nvSpPr>
        <p:spPr bwMode="auto">
          <a:xfrm>
            <a:off x="1676400" y="50800"/>
            <a:ext cx="5181600" cy="914400"/>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50000"/>
              </a:spcBef>
            </a:pPr>
            <a:r>
              <a:rPr lang="zh-CN" altLang="en-US" sz="3200">
                <a:solidFill>
                  <a:srgbClr val="FF0000"/>
                </a:solidFill>
                <a:ea typeface="华文新魏" charset="0"/>
                <a:cs typeface="华文新魏" charset="0"/>
              </a:rPr>
              <a:t>如何选择合适的运输方式</a:t>
            </a:r>
          </a:p>
        </p:txBody>
      </p:sp>
      <p:sp>
        <p:nvSpPr>
          <p:cNvPr id="13316" name="Oval 4"/>
          <p:cNvSpPr>
            <a:spLocks noChangeArrowheads="1"/>
          </p:cNvSpPr>
          <p:nvPr/>
        </p:nvSpPr>
        <p:spPr bwMode="auto">
          <a:xfrm>
            <a:off x="1295400" y="1524000"/>
            <a:ext cx="1752600" cy="838200"/>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50000"/>
              </a:spcBef>
            </a:pPr>
            <a:r>
              <a:rPr lang="zh-CN" altLang="en-US" sz="3200">
                <a:ea typeface="楷体_GB2312" charset="0"/>
                <a:cs typeface="楷体_GB2312" charset="0"/>
              </a:rPr>
              <a:t>人</a:t>
            </a:r>
          </a:p>
        </p:txBody>
      </p:sp>
      <p:sp>
        <p:nvSpPr>
          <p:cNvPr id="13317" name="Oval 5"/>
          <p:cNvSpPr>
            <a:spLocks noChangeArrowheads="1"/>
          </p:cNvSpPr>
          <p:nvPr/>
        </p:nvSpPr>
        <p:spPr bwMode="auto">
          <a:xfrm>
            <a:off x="5715000" y="1371600"/>
            <a:ext cx="1752600" cy="914400"/>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50000"/>
              </a:spcBef>
            </a:pPr>
            <a:r>
              <a:rPr lang="en-US" altLang="zh-CN" sz="3200">
                <a:ea typeface="楷体_GB2312" charset="0"/>
                <a:cs typeface="楷体_GB2312" charset="0"/>
              </a:rPr>
              <a:t>a.  </a:t>
            </a:r>
            <a:r>
              <a:rPr lang="en-US" altLang="zh-CN" sz="3200" u="sng">
                <a:ea typeface="楷体_GB2312" charset="0"/>
                <a:cs typeface="楷体_GB2312" charset="0"/>
              </a:rPr>
              <a:t>?  </a:t>
            </a:r>
          </a:p>
        </p:txBody>
      </p:sp>
      <p:sp>
        <p:nvSpPr>
          <p:cNvPr id="13318" name="Oval 6"/>
          <p:cNvSpPr>
            <a:spLocks noChangeArrowheads="1"/>
          </p:cNvSpPr>
          <p:nvPr/>
        </p:nvSpPr>
        <p:spPr bwMode="auto">
          <a:xfrm>
            <a:off x="3429000" y="3429000"/>
            <a:ext cx="1752600" cy="762000"/>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50000"/>
              </a:spcBef>
            </a:pPr>
            <a:r>
              <a:rPr lang="en-US" altLang="zh-CN" sz="3200">
                <a:ea typeface="楷体_GB2312" charset="0"/>
                <a:cs typeface="楷体_GB2312" charset="0"/>
              </a:rPr>
              <a:t>b.</a:t>
            </a:r>
            <a:r>
              <a:rPr lang="en-US" altLang="zh-CN">
                <a:ea typeface="楷体_GB2312" charset="0"/>
                <a:cs typeface="楷体_GB2312" charset="0"/>
              </a:rPr>
              <a:t> </a:t>
            </a:r>
            <a:r>
              <a:rPr lang="en-US" altLang="zh-CN" sz="3200" u="sng">
                <a:ea typeface="楷体_GB2312" charset="0"/>
                <a:cs typeface="楷体_GB2312" charset="0"/>
              </a:rPr>
              <a:t>?</a:t>
            </a:r>
          </a:p>
        </p:txBody>
      </p:sp>
      <p:sp>
        <p:nvSpPr>
          <p:cNvPr id="13319" name="Oval 7"/>
          <p:cNvSpPr>
            <a:spLocks noChangeArrowheads="1"/>
          </p:cNvSpPr>
          <p:nvPr/>
        </p:nvSpPr>
        <p:spPr bwMode="auto">
          <a:xfrm>
            <a:off x="6781800" y="3352800"/>
            <a:ext cx="2209800" cy="685800"/>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50000"/>
              </a:spcBef>
            </a:pPr>
            <a:r>
              <a:rPr lang="zh-CN" altLang="en-US" sz="3200">
                <a:ea typeface="楷体_GB2312" charset="0"/>
                <a:cs typeface="楷体_GB2312" charset="0"/>
              </a:rPr>
              <a:t> 什么货物？</a:t>
            </a:r>
            <a:endParaRPr lang="zh-CN" altLang="en-US" sz="3200" u="sng">
              <a:ea typeface="楷体_GB2312" charset="0"/>
              <a:cs typeface="楷体_GB2312" charset="0"/>
            </a:endParaRPr>
          </a:p>
        </p:txBody>
      </p:sp>
      <p:sp>
        <p:nvSpPr>
          <p:cNvPr id="13320" name="Line 8"/>
          <p:cNvSpPr>
            <a:spLocks noChangeShapeType="1"/>
          </p:cNvSpPr>
          <p:nvPr/>
        </p:nvSpPr>
        <p:spPr bwMode="auto">
          <a:xfrm>
            <a:off x="4343400" y="990600"/>
            <a:ext cx="0" cy="2286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3321" name="Line 9"/>
          <p:cNvSpPr>
            <a:spLocks noChangeShapeType="1"/>
          </p:cNvSpPr>
          <p:nvPr/>
        </p:nvSpPr>
        <p:spPr bwMode="auto">
          <a:xfrm>
            <a:off x="2133600" y="2362200"/>
            <a:ext cx="0" cy="3048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3322" name="Line 10"/>
          <p:cNvSpPr>
            <a:spLocks noChangeShapeType="1"/>
          </p:cNvSpPr>
          <p:nvPr/>
        </p:nvSpPr>
        <p:spPr bwMode="auto">
          <a:xfrm>
            <a:off x="6553200" y="2286000"/>
            <a:ext cx="0" cy="3048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3323" name="Line 11"/>
          <p:cNvSpPr>
            <a:spLocks noChangeShapeType="1"/>
          </p:cNvSpPr>
          <p:nvPr/>
        </p:nvSpPr>
        <p:spPr bwMode="auto">
          <a:xfrm>
            <a:off x="7010400" y="2971800"/>
            <a:ext cx="3810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3324" name="Line 12"/>
          <p:cNvSpPr>
            <a:spLocks noChangeShapeType="1"/>
          </p:cNvSpPr>
          <p:nvPr/>
        </p:nvSpPr>
        <p:spPr bwMode="auto">
          <a:xfrm>
            <a:off x="6629400" y="2971800"/>
            <a:ext cx="0" cy="1752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3325" name="Text Box 13"/>
          <p:cNvSpPr txBox="1">
            <a:spLocks noChangeArrowheads="1"/>
          </p:cNvSpPr>
          <p:nvPr/>
        </p:nvSpPr>
        <p:spPr bwMode="auto">
          <a:xfrm>
            <a:off x="3644900" y="10922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ea typeface="楷体_GB2312" charset="0"/>
                <a:cs typeface="楷体_GB2312" charset="0"/>
              </a:rPr>
              <a:t>运输对象</a:t>
            </a:r>
          </a:p>
        </p:txBody>
      </p:sp>
      <p:sp>
        <p:nvSpPr>
          <p:cNvPr id="13326" name="Line 14"/>
          <p:cNvSpPr>
            <a:spLocks noChangeShapeType="1"/>
          </p:cNvSpPr>
          <p:nvPr/>
        </p:nvSpPr>
        <p:spPr bwMode="auto">
          <a:xfrm flipH="1">
            <a:off x="3048000" y="1524000"/>
            <a:ext cx="121920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3327" name="Line 15"/>
          <p:cNvSpPr>
            <a:spLocks noChangeShapeType="1"/>
          </p:cNvSpPr>
          <p:nvPr/>
        </p:nvSpPr>
        <p:spPr bwMode="auto">
          <a:xfrm>
            <a:off x="4267200" y="1524000"/>
            <a:ext cx="14478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3328" name="Text Box 16"/>
          <p:cNvSpPr txBox="1">
            <a:spLocks noChangeArrowheads="1"/>
          </p:cNvSpPr>
          <p:nvPr/>
        </p:nvSpPr>
        <p:spPr bwMode="auto">
          <a:xfrm>
            <a:off x="1295400" y="2590800"/>
            <a:ext cx="20574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ea typeface="楷体_GB2312" charset="0"/>
                <a:cs typeface="楷体_GB2312" charset="0"/>
              </a:rPr>
              <a:t>应考虑的因素</a:t>
            </a:r>
          </a:p>
        </p:txBody>
      </p:sp>
      <p:sp>
        <p:nvSpPr>
          <p:cNvPr id="13329" name="Text Box 17"/>
          <p:cNvSpPr txBox="1">
            <a:spLocks noChangeArrowheads="1"/>
          </p:cNvSpPr>
          <p:nvPr/>
        </p:nvSpPr>
        <p:spPr bwMode="auto">
          <a:xfrm>
            <a:off x="5743575" y="2543175"/>
            <a:ext cx="20574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ea typeface="楷体_GB2312" charset="0"/>
                <a:cs typeface="楷体_GB2312" charset="0"/>
              </a:rPr>
              <a:t>应考虑的因素</a:t>
            </a:r>
          </a:p>
        </p:txBody>
      </p:sp>
      <p:sp>
        <p:nvSpPr>
          <p:cNvPr id="13330" name="Oval 18"/>
          <p:cNvSpPr>
            <a:spLocks noChangeArrowheads="1"/>
          </p:cNvSpPr>
          <p:nvPr/>
        </p:nvSpPr>
        <p:spPr bwMode="auto">
          <a:xfrm>
            <a:off x="3429000" y="4495800"/>
            <a:ext cx="1752600" cy="762000"/>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50000"/>
              </a:spcBef>
            </a:pPr>
            <a:r>
              <a:rPr lang="en-US" altLang="zh-CN" sz="3200">
                <a:ea typeface="楷体_GB2312" charset="0"/>
                <a:cs typeface="楷体_GB2312" charset="0"/>
              </a:rPr>
              <a:t>c.</a:t>
            </a:r>
            <a:r>
              <a:rPr lang="en-US" altLang="zh-CN">
                <a:ea typeface="楷体_GB2312" charset="0"/>
                <a:cs typeface="楷体_GB2312" charset="0"/>
              </a:rPr>
              <a:t> </a:t>
            </a:r>
            <a:r>
              <a:rPr lang="en-US" altLang="zh-CN" sz="3200" u="sng">
                <a:ea typeface="楷体_GB2312" charset="0"/>
                <a:cs typeface="楷体_GB2312" charset="0"/>
              </a:rPr>
              <a:t>?</a:t>
            </a:r>
          </a:p>
        </p:txBody>
      </p:sp>
      <p:sp>
        <p:nvSpPr>
          <p:cNvPr id="13331" name="Oval 19"/>
          <p:cNvSpPr>
            <a:spLocks noChangeArrowheads="1"/>
          </p:cNvSpPr>
          <p:nvPr/>
        </p:nvSpPr>
        <p:spPr bwMode="auto">
          <a:xfrm>
            <a:off x="3429000" y="5562600"/>
            <a:ext cx="1752600" cy="762000"/>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50000"/>
              </a:spcBef>
            </a:pPr>
            <a:r>
              <a:rPr lang="en-US" altLang="zh-CN" sz="3200">
                <a:ea typeface="楷体_GB2312" charset="0"/>
                <a:cs typeface="楷体_GB2312" charset="0"/>
              </a:rPr>
              <a:t>d.</a:t>
            </a:r>
            <a:r>
              <a:rPr lang="en-US" altLang="zh-CN">
                <a:ea typeface="楷体_GB2312" charset="0"/>
                <a:cs typeface="楷体_GB2312" charset="0"/>
              </a:rPr>
              <a:t> </a:t>
            </a:r>
            <a:r>
              <a:rPr lang="en-US" altLang="zh-CN" sz="3200" u="sng">
                <a:ea typeface="楷体_GB2312" charset="0"/>
                <a:cs typeface="楷体_GB2312" charset="0"/>
              </a:rPr>
              <a:t>?</a:t>
            </a:r>
          </a:p>
        </p:txBody>
      </p:sp>
      <p:sp>
        <p:nvSpPr>
          <p:cNvPr id="13332" name="Oval 20"/>
          <p:cNvSpPr>
            <a:spLocks noChangeArrowheads="1"/>
          </p:cNvSpPr>
          <p:nvPr/>
        </p:nvSpPr>
        <p:spPr bwMode="auto">
          <a:xfrm>
            <a:off x="5486400" y="4724400"/>
            <a:ext cx="2590800" cy="685800"/>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50000"/>
              </a:spcBef>
            </a:pPr>
            <a:r>
              <a:rPr lang="en-US" altLang="zh-CN" sz="3200">
                <a:ea typeface="楷体_GB2312" charset="0"/>
                <a:cs typeface="楷体_GB2312" charset="0"/>
              </a:rPr>
              <a:t>e.  </a:t>
            </a:r>
            <a:r>
              <a:rPr lang="en-US" altLang="zh-CN" sz="3200" u="sng">
                <a:ea typeface="楷体_GB2312" charset="0"/>
                <a:cs typeface="楷体_GB2312" charset="0"/>
              </a:rPr>
              <a:t>?  </a:t>
            </a:r>
          </a:p>
        </p:txBody>
      </p:sp>
      <p:sp>
        <p:nvSpPr>
          <p:cNvPr id="13333" name="Line 21"/>
          <p:cNvSpPr>
            <a:spLocks noChangeShapeType="1"/>
          </p:cNvSpPr>
          <p:nvPr/>
        </p:nvSpPr>
        <p:spPr bwMode="auto">
          <a:xfrm flipH="1">
            <a:off x="5334000" y="2971800"/>
            <a:ext cx="1066800" cy="1066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3334" name="Oval 22"/>
          <p:cNvSpPr>
            <a:spLocks noChangeArrowheads="1"/>
          </p:cNvSpPr>
          <p:nvPr/>
        </p:nvSpPr>
        <p:spPr bwMode="auto">
          <a:xfrm>
            <a:off x="0" y="3556000"/>
            <a:ext cx="2057400" cy="685800"/>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50000"/>
              </a:spcBef>
            </a:pPr>
            <a:r>
              <a:rPr lang="zh-CN" altLang="en-US" sz="3200">
                <a:ea typeface="楷体_GB2312" charset="0"/>
                <a:cs typeface="楷体_GB2312" charset="0"/>
              </a:rPr>
              <a:t>出行目的</a:t>
            </a:r>
            <a:r>
              <a:rPr lang="zh-CN" altLang="en-US" sz="3200" u="sng">
                <a:ea typeface="楷体_GB2312" charset="0"/>
                <a:cs typeface="楷体_GB2312" charset="0"/>
              </a:rPr>
              <a:t>  </a:t>
            </a:r>
          </a:p>
        </p:txBody>
      </p:sp>
      <p:sp>
        <p:nvSpPr>
          <p:cNvPr id="13335" name="Oval 23"/>
          <p:cNvSpPr>
            <a:spLocks noChangeArrowheads="1"/>
          </p:cNvSpPr>
          <p:nvPr/>
        </p:nvSpPr>
        <p:spPr bwMode="auto">
          <a:xfrm>
            <a:off x="1219200" y="4724400"/>
            <a:ext cx="1905000" cy="685800"/>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50000"/>
              </a:spcBef>
            </a:pPr>
            <a:r>
              <a:rPr lang="en-US" altLang="zh-CN" sz="3200">
                <a:ea typeface="楷体_GB2312" charset="0"/>
                <a:cs typeface="楷体_GB2312" charset="0"/>
              </a:rPr>
              <a:t>f.  </a:t>
            </a:r>
            <a:r>
              <a:rPr lang="en-US" altLang="zh-CN" sz="3200" u="sng">
                <a:ea typeface="楷体_GB2312" charset="0"/>
                <a:cs typeface="楷体_GB2312" charset="0"/>
              </a:rPr>
              <a:t>?  </a:t>
            </a:r>
          </a:p>
        </p:txBody>
      </p:sp>
      <p:sp>
        <p:nvSpPr>
          <p:cNvPr id="13336" name="Line 24"/>
          <p:cNvSpPr>
            <a:spLocks noChangeShapeType="1"/>
          </p:cNvSpPr>
          <p:nvPr/>
        </p:nvSpPr>
        <p:spPr bwMode="auto">
          <a:xfrm>
            <a:off x="2133600" y="3048000"/>
            <a:ext cx="0" cy="1676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3337" name="Line 25"/>
          <p:cNvSpPr>
            <a:spLocks noChangeShapeType="1"/>
          </p:cNvSpPr>
          <p:nvPr/>
        </p:nvSpPr>
        <p:spPr bwMode="auto">
          <a:xfrm flipH="1">
            <a:off x="1447800" y="3048000"/>
            <a:ext cx="5334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3338" name="Line 26"/>
          <p:cNvSpPr>
            <a:spLocks noChangeShapeType="1"/>
          </p:cNvSpPr>
          <p:nvPr/>
        </p:nvSpPr>
        <p:spPr bwMode="auto">
          <a:xfrm>
            <a:off x="2286000" y="3048000"/>
            <a:ext cx="990600" cy="990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54299" name="Text Box 27"/>
          <p:cNvSpPr txBox="1">
            <a:spLocks noChangeArrowheads="1"/>
          </p:cNvSpPr>
          <p:nvPr/>
        </p:nvSpPr>
        <p:spPr bwMode="auto">
          <a:xfrm>
            <a:off x="6781800" y="1600200"/>
            <a:ext cx="11430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solidFill>
                  <a:srgbClr val="FF0000"/>
                </a:solidFill>
                <a:ea typeface="楷体_GB2312" charset="0"/>
                <a:cs typeface="楷体_GB2312" charset="0"/>
              </a:rPr>
              <a:t>货物</a:t>
            </a:r>
          </a:p>
        </p:txBody>
      </p:sp>
      <p:sp>
        <p:nvSpPr>
          <p:cNvPr id="54300" name="Text Box 28"/>
          <p:cNvSpPr txBox="1">
            <a:spLocks noChangeArrowheads="1"/>
          </p:cNvSpPr>
          <p:nvPr/>
        </p:nvSpPr>
        <p:spPr bwMode="auto">
          <a:xfrm>
            <a:off x="3352800" y="2971800"/>
            <a:ext cx="25146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solidFill>
                  <a:srgbClr val="FF0000"/>
                </a:solidFill>
                <a:ea typeface="楷体_GB2312" charset="0"/>
                <a:cs typeface="楷体_GB2312" charset="0"/>
              </a:rPr>
              <a:t>运费贵不贵？</a:t>
            </a:r>
          </a:p>
        </p:txBody>
      </p:sp>
      <p:sp>
        <p:nvSpPr>
          <p:cNvPr id="54301" name="Text Box 29"/>
          <p:cNvSpPr txBox="1">
            <a:spLocks noChangeArrowheads="1"/>
          </p:cNvSpPr>
          <p:nvPr/>
        </p:nvSpPr>
        <p:spPr bwMode="auto">
          <a:xfrm>
            <a:off x="3200400" y="4267200"/>
            <a:ext cx="2811463"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solidFill>
                  <a:srgbClr val="FF0000"/>
                </a:solidFill>
                <a:ea typeface="楷体_GB2312" charset="0"/>
                <a:cs typeface="楷体_GB2312" charset="0"/>
              </a:rPr>
              <a:t>需要多长时间？</a:t>
            </a:r>
          </a:p>
        </p:txBody>
      </p:sp>
      <p:sp>
        <p:nvSpPr>
          <p:cNvPr id="54302" name="Text Box 30"/>
          <p:cNvSpPr txBox="1">
            <a:spLocks noChangeArrowheads="1"/>
          </p:cNvSpPr>
          <p:nvPr/>
        </p:nvSpPr>
        <p:spPr bwMode="auto">
          <a:xfrm>
            <a:off x="3352800" y="5410200"/>
            <a:ext cx="22860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solidFill>
                  <a:srgbClr val="FF0000"/>
                </a:solidFill>
                <a:ea typeface="楷体_GB2312" charset="0"/>
                <a:cs typeface="楷体_GB2312" charset="0"/>
              </a:rPr>
              <a:t>到哪里去？</a:t>
            </a:r>
          </a:p>
        </p:txBody>
      </p:sp>
      <p:sp>
        <p:nvSpPr>
          <p:cNvPr id="54303" name="Text Box 31"/>
          <p:cNvSpPr txBox="1">
            <a:spLocks noChangeArrowheads="1"/>
          </p:cNvSpPr>
          <p:nvPr/>
        </p:nvSpPr>
        <p:spPr bwMode="auto">
          <a:xfrm>
            <a:off x="5791200" y="5410200"/>
            <a:ext cx="2525713"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solidFill>
                  <a:srgbClr val="FF0000"/>
                </a:solidFill>
                <a:ea typeface="楷体_GB2312" charset="0"/>
                <a:cs typeface="楷体_GB2312" charset="0"/>
              </a:rPr>
              <a:t>数量多不多？</a:t>
            </a:r>
          </a:p>
        </p:txBody>
      </p:sp>
      <p:sp>
        <p:nvSpPr>
          <p:cNvPr id="54304" name="Text Box 32"/>
          <p:cNvSpPr txBox="1">
            <a:spLocks noChangeArrowheads="1"/>
          </p:cNvSpPr>
          <p:nvPr/>
        </p:nvSpPr>
        <p:spPr bwMode="auto">
          <a:xfrm>
            <a:off x="762000" y="5410200"/>
            <a:ext cx="25908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solidFill>
                  <a:srgbClr val="FF0000"/>
                </a:solidFill>
                <a:ea typeface="楷体_GB2312" charset="0"/>
                <a:cs typeface="楷体_GB2312" charset="0"/>
              </a:rPr>
              <a:t>安全、舒适性</a:t>
            </a:r>
          </a:p>
        </p:txBody>
      </p:sp>
    </p:spTree>
  </p:cSld>
  <p:clrMapOvr>
    <a:masterClrMapping/>
  </p:clrMapOvr>
  <p:timing>
    <p:tnLst>
      <p:par>
        <p:cTn id="1" dur="indefinite" restart="never" nodeType="tmRoot"/>
      </p:par>
    </p:tnLst>
    <p:bldLst>
      <p:bldP spid="54299" grpId="0" autoUpdateAnimBg="0"/>
      <p:bldP spid="54300" grpId="0" autoUpdateAnimBg="0"/>
      <p:bldP spid="54301" grpId="0" autoUpdateAnimBg="0"/>
      <p:bldP spid="54302" grpId="0" autoUpdateAnimBg="0"/>
      <p:bldP spid="54303" grpId="0" autoUpdateAnimBg="0"/>
      <p:bldP spid="54304" grpId="0" autoUpdateAnimBg="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4290" name="Object 2"/>
          <p:cNvGraphicFramePr>
            <a:graphicFrameLocks noChangeAspect="1"/>
          </p:cNvGraphicFramePr>
          <p:nvPr/>
        </p:nvGraphicFramePr>
        <p:xfrm>
          <a:off x="431800" y="1412875"/>
          <a:ext cx="8280400" cy="3557588"/>
        </p:xfrm>
        <a:graphic>
          <a:graphicData uri="http://schemas.openxmlformats.org/presentationml/2006/ole">
            <mc:AlternateContent xmlns:mc="http://schemas.openxmlformats.org/markup-compatibility/2006">
              <mc:Choice xmlns:v="urn:schemas-microsoft-com:vml" Requires="v">
                <p:oleObj spid="_x0000_s186379" name="文档" r:id="rId3" imgW="8279837" imgH="3557067" progId="Word.Document.8">
                  <p:embed/>
                </p:oleObj>
              </mc:Choice>
              <mc:Fallback>
                <p:oleObj name="文档" r:id="rId3" imgW="8279837" imgH="3557067"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800" y="1412875"/>
                        <a:ext cx="8280400" cy="3557588"/>
                      </a:xfrm>
                      <a:prstGeom prst="rect">
                        <a:avLst/>
                      </a:prstGeom>
                      <a:noFill/>
                      <a:ln>
                        <a:noFill/>
                      </a:ln>
                      <a:effectLst/>
                      <a:extLst>
                        <a:ext uri="{909E8E84-426E-40dd-AFC4-6F175D3DCCD1}">
                          <a14:hiddenFill xmlns:a14="http://schemas.microsoft.com/office/drawing/2010/main" xmlns="">
                            <a:solidFill>
                              <a:srgbClr val="3FB564"/>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524291" name="Object 3"/>
          <p:cNvGraphicFramePr>
            <a:graphicFrameLocks noChangeAspect="1"/>
          </p:cNvGraphicFramePr>
          <p:nvPr/>
        </p:nvGraphicFramePr>
        <p:xfrm>
          <a:off x="431800" y="4941888"/>
          <a:ext cx="8280400" cy="592137"/>
        </p:xfrm>
        <a:graphic>
          <a:graphicData uri="http://schemas.openxmlformats.org/presentationml/2006/ole">
            <mc:AlternateContent xmlns:mc="http://schemas.openxmlformats.org/markup-compatibility/2006">
              <mc:Choice xmlns:v="urn:schemas-microsoft-com:vml" Requires="v">
                <p:oleObj spid="_x0000_s186380" name="文档" r:id="rId5" imgW="8279837" imgH="592544" progId="Word.Document.8">
                  <p:embed/>
                </p:oleObj>
              </mc:Choice>
              <mc:Fallback>
                <p:oleObj name="文档" r:id="rId5" imgW="8279837" imgH="592544" progId="Word.Documen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800" y="4941888"/>
                        <a:ext cx="8280400" cy="592137"/>
                      </a:xfrm>
                      <a:prstGeom prst="rect">
                        <a:avLst/>
                      </a:prstGeom>
                      <a:noFill/>
                      <a:ln>
                        <a:noFill/>
                      </a:ln>
                      <a:effectLst/>
                      <a:extLst>
                        <a:ext uri="{909E8E84-426E-40dd-AFC4-6F175D3DCCD1}">
                          <a14:hiddenFill xmlns:a14="http://schemas.microsoft.com/office/drawing/2010/main" xmlns="">
                            <a:solidFill>
                              <a:srgbClr val="3FB564"/>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766545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24291"/>
                                        </p:tgtEl>
                                        <p:attrNameLst>
                                          <p:attrName>style.visibility</p:attrName>
                                        </p:attrNameLst>
                                      </p:cBhvr>
                                      <p:to>
                                        <p:strVal val="visible"/>
                                      </p:to>
                                    </p:set>
                                    <p:animEffect transition="in" filter="blinds(horizontal)">
                                      <p:cBhvr>
                                        <p:cTn id="7" dur="500"/>
                                        <p:tgtEl>
                                          <p:spTgt spid="524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3266" name="Object 2"/>
          <p:cNvGraphicFramePr>
            <a:graphicFrameLocks noChangeAspect="1"/>
          </p:cNvGraphicFramePr>
          <p:nvPr/>
        </p:nvGraphicFramePr>
        <p:xfrm>
          <a:off x="431800" y="1052513"/>
          <a:ext cx="8280400" cy="2371725"/>
        </p:xfrm>
        <a:graphic>
          <a:graphicData uri="http://schemas.openxmlformats.org/presentationml/2006/ole">
            <mc:AlternateContent xmlns:mc="http://schemas.openxmlformats.org/markup-compatibility/2006">
              <mc:Choice xmlns:v="urn:schemas-microsoft-com:vml" Requires="v">
                <p:oleObj spid="_x0000_s187408" name="文档" r:id="rId3" imgW="8279837" imgH="2371258" progId="Word.Document.8">
                  <p:embed/>
                </p:oleObj>
              </mc:Choice>
              <mc:Fallback>
                <p:oleObj name="文档" r:id="rId3" imgW="8279837" imgH="2371258"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800" y="1052513"/>
                        <a:ext cx="8280400" cy="2371725"/>
                      </a:xfrm>
                      <a:prstGeom prst="rect">
                        <a:avLst/>
                      </a:prstGeom>
                      <a:noFill/>
                      <a:ln>
                        <a:noFill/>
                      </a:ln>
                      <a:effectLst/>
                      <a:extLst>
                        <a:ext uri="{909E8E84-426E-40dd-AFC4-6F175D3DCCD1}">
                          <a14:hiddenFill xmlns:a14="http://schemas.microsoft.com/office/drawing/2010/main" xmlns="">
                            <a:solidFill>
                              <a:srgbClr val="3FB564"/>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523267" name="Object 3"/>
          <p:cNvGraphicFramePr>
            <a:graphicFrameLocks noChangeAspect="1"/>
          </p:cNvGraphicFramePr>
          <p:nvPr/>
        </p:nvGraphicFramePr>
        <p:xfrm>
          <a:off x="431800" y="3429000"/>
          <a:ext cx="8280400" cy="2371725"/>
        </p:xfrm>
        <a:graphic>
          <a:graphicData uri="http://schemas.openxmlformats.org/presentationml/2006/ole">
            <mc:AlternateContent xmlns:mc="http://schemas.openxmlformats.org/markup-compatibility/2006">
              <mc:Choice xmlns:v="urn:schemas-microsoft-com:vml" Requires="v">
                <p:oleObj spid="_x0000_s187409" name="文档" r:id="rId5" imgW="8279837" imgH="2371258" progId="Word.Document.8">
                  <p:embed/>
                </p:oleObj>
              </mc:Choice>
              <mc:Fallback>
                <p:oleObj name="文档" r:id="rId5" imgW="8279837" imgH="2371258" progId="Word.Documen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800" y="3429000"/>
                        <a:ext cx="8280400" cy="2371725"/>
                      </a:xfrm>
                      <a:prstGeom prst="rect">
                        <a:avLst/>
                      </a:prstGeom>
                      <a:noFill/>
                      <a:ln>
                        <a:noFill/>
                      </a:ln>
                      <a:effectLst/>
                      <a:extLst>
                        <a:ext uri="{909E8E84-426E-40dd-AFC4-6F175D3DCCD1}">
                          <a14:hiddenFill xmlns:a14="http://schemas.microsoft.com/office/drawing/2010/main" xmlns="">
                            <a:solidFill>
                              <a:srgbClr val="3FB564"/>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523268" name="Object 4"/>
          <p:cNvGraphicFramePr>
            <a:graphicFrameLocks noChangeAspect="1"/>
          </p:cNvGraphicFramePr>
          <p:nvPr/>
        </p:nvGraphicFramePr>
        <p:xfrm>
          <a:off x="431800" y="5789613"/>
          <a:ext cx="8280400" cy="592137"/>
        </p:xfrm>
        <a:graphic>
          <a:graphicData uri="http://schemas.openxmlformats.org/presentationml/2006/ole">
            <mc:AlternateContent xmlns:mc="http://schemas.openxmlformats.org/markup-compatibility/2006">
              <mc:Choice xmlns:v="urn:schemas-microsoft-com:vml" Requires="v">
                <p:oleObj spid="_x0000_s187410" name="文档" r:id="rId7" imgW="8279837" imgH="592544" progId="Word.Document.8">
                  <p:embed/>
                </p:oleObj>
              </mc:Choice>
              <mc:Fallback>
                <p:oleObj name="文档" r:id="rId7" imgW="8279837" imgH="592544" progId="Word.Document.8">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1800" y="5789613"/>
                        <a:ext cx="8280400" cy="592137"/>
                      </a:xfrm>
                      <a:prstGeom prst="rect">
                        <a:avLst/>
                      </a:prstGeom>
                      <a:noFill/>
                      <a:ln>
                        <a:noFill/>
                      </a:ln>
                      <a:effectLst/>
                      <a:extLst>
                        <a:ext uri="{909E8E84-426E-40dd-AFC4-6F175D3DCCD1}">
                          <a14:hiddenFill xmlns:a14="http://schemas.microsoft.com/office/drawing/2010/main" xmlns="">
                            <a:solidFill>
                              <a:srgbClr val="3FB564"/>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8741535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23267"/>
                                        </p:tgtEl>
                                        <p:attrNameLst>
                                          <p:attrName>style.visibility</p:attrName>
                                        </p:attrNameLst>
                                      </p:cBhvr>
                                      <p:to>
                                        <p:strVal val="visible"/>
                                      </p:to>
                                    </p:set>
                                    <p:animEffect transition="in" filter="blinds(horizontal)">
                                      <p:cBhvr>
                                        <p:cTn id="7" dur="500"/>
                                        <p:tgtEl>
                                          <p:spTgt spid="5232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23268"/>
                                        </p:tgtEl>
                                        <p:attrNameLst>
                                          <p:attrName>style.visibility</p:attrName>
                                        </p:attrNameLst>
                                      </p:cBhvr>
                                      <p:to>
                                        <p:strVal val="visible"/>
                                      </p:to>
                                    </p:set>
                                    <p:animEffect transition="in" filter="blinds(horizontal)">
                                      <p:cBhvr>
                                        <p:cTn id="12" dur="500"/>
                                        <p:tgtEl>
                                          <p:spTgt spid="523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2678" name="Picture 6" descr="提能力解题指导++"/>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0813" y="846138"/>
            <a:ext cx="8842375" cy="608012"/>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412681" name="Object 9"/>
          <p:cNvGraphicFramePr>
            <a:graphicFrameLocks noChangeAspect="1"/>
          </p:cNvGraphicFramePr>
          <p:nvPr/>
        </p:nvGraphicFramePr>
        <p:xfrm>
          <a:off x="431800" y="1770063"/>
          <a:ext cx="8280400" cy="3675062"/>
        </p:xfrm>
        <a:graphic>
          <a:graphicData uri="http://schemas.openxmlformats.org/presentationml/2006/ole">
            <mc:AlternateContent xmlns:mc="http://schemas.openxmlformats.org/markup-compatibility/2006">
              <mc:Choice xmlns:v="urn:schemas-microsoft-com:vml" Requires="v">
                <p:oleObj spid="_x0000_s188422" name="文档" r:id="rId4" imgW="8279837" imgH="3675504" progId="Word.Document.8">
                  <p:embed/>
                </p:oleObj>
              </mc:Choice>
              <mc:Fallback>
                <p:oleObj name="文档" r:id="rId4" imgW="8279837" imgH="3675504"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800" y="1770063"/>
                        <a:ext cx="8280400" cy="3675062"/>
                      </a:xfrm>
                      <a:prstGeom prst="rect">
                        <a:avLst/>
                      </a:prstGeom>
                      <a:noFill/>
                      <a:ln>
                        <a:noFill/>
                      </a:ln>
                      <a:effectLst/>
                      <a:extLst>
                        <a:ext uri="{909E8E84-426E-40dd-AFC4-6F175D3DCCD1}">
                          <a14:hiddenFill xmlns:a14="http://schemas.microsoft.com/office/drawing/2010/main" xmlns="">
                            <a:solidFill>
                              <a:srgbClr val="3FB564"/>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538665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5378" name="Object 2"/>
          <p:cNvGraphicFramePr>
            <a:graphicFrameLocks noChangeAspect="1"/>
          </p:cNvGraphicFramePr>
          <p:nvPr/>
        </p:nvGraphicFramePr>
        <p:xfrm>
          <a:off x="431800" y="1354138"/>
          <a:ext cx="8280400" cy="4149725"/>
        </p:xfrm>
        <a:graphic>
          <a:graphicData uri="http://schemas.openxmlformats.org/presentationml/2006/ole">
            <mc:AlternateContent xmlns:mc="http://schemas.openxmlformats.org/markup-compatibility/2006">
              <mc:Choice xmlns:v="urn:schemas-microsoft-com:vml" Requires="v">
                <p:oleObj spid="_x0000_s189446" name="文档" r:id="rId3" imgW="8279837" imgH="4149971" progId="Word.Document.8">
                  <p:embed/>
                </p:oleObj>
              </mc:Choice>
              <mc:Fallback>
                <p:oleObj name="文档" r:id="rId3" imgW="8279837" imgH="4149971"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800" y="1354138"/>
                        <a:ext cx="8280400" cy="4149725"/>
                      </a:xfrm>
                      <a:prstGeom prst="rect">
                        <a:avLst/>
                      </a:prstGeom>
                      <a:noFill/>
                      <a:ln>
                        <a:noFill/>
                      </a:ln>
                      <a:effectLst/>
                      <a:extLst>
                        <a:ext uri="{909E8E84-426E-40dd-AFC4-6F175D3DCCD1}">
                          <a14:hiddenFill xmlns:a14="http://schemas.microsoft.com/office/drawing/2010/main" xmlns="">
                            <a:solidFill>
                              <a:srgbClr val="3FB564"/>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4283305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4354" name="Object 2"/>
          <p:cNvGraphicFramePr>
            <a:graphicFrameLocks noChangeAspect="1"/>
          </p:cNvGraphicFramePr>
          <p:nvPr/>
        </p:nvGraphicFramePr>
        <p:xfrm>
          <a:off x="-107950" y="717550"/>
          <a:ext cx="8280400" cy="592138"/>
        </p:xfrm>
        <a:graphic>
          <a:graphicData uri="http://schemas.openxmlformats.org/presentationml/2006/ole">
            <mc:AlternateContent xmlns:mc="http://schemas.openxmlformats.org/markup-compatibility/2006">
              <mc:Choice xmlns:v="urn:schemas-microsoft-com:vml" Requires="v">
                <p:oleObj spid="_x0000_s190470" name="文档" r:id="rId3" imgW="8279837" imgH="592544" progId="Word.Document.8">
                  <p:embed/>
                </p:oleObj>
              </mc:Choice>
              <mc:Fallback>
                <p:oleObj name="文档" r:id="rId3" imgW="8279837" imgH="592544"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50" y="717550"/>
                        <a:ext cx="8280400" cy="592138"/>
                      </a:xfrm>
                      <a:prstGeom prst="rect">
                        <a:avLst/>
                      </a:prstGeom>
                      <a:noFill/>
                      <a:ln>
                        <a:noFill/>
                      </a:ln>
                      <a:effectLst/>
                      <a:extLst>
                        <a:ext uri="{909E8E84-426E-40dd-AFC4-6F175D3DCCD1}">
                          <a14:hiddenFill xmlns:a14="http://schemas.microsoft.com/office/drawing/2010/main" xmlns="">
                            <a:solidFill>
                              <a:srgbClr val="3FB564"/>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84386" name="Group 34"/>
          <p:cNvGraphicFramePr>
            <a:graphicFrameLocks noGrp="1"/>
          </p:cNvGraphicFramePr>
          <p:nvPr/>
        </p:nvGraphicFramePr>
        <p:xfrm>
          <a:off x="323850" y="1104900"/>
          <a:ext cx="8712200" cy="5303520"/>
        </p:xfrm>
        <a:graphic>
          <a:graphicData uri="http://schemas.openxmlformats.org/drawingml/2006/table">
            <a:tbl>
              <a:tblPr/>
              <a:tblGrid>
                <a:gridCol w="1511300"/>
                <a:gridCol w="7200900"/>
              </a:tblGrid>
              <a:tr h="1552575">
                <a:tc>
                  <a:txBody>
                    <a:bodyPr/>
                    <a:lstStyle/>
                    <a:p>
                      <a:pPr marL="0" marR="0" lvl="0" indent="0" algn="ctr" defTabSz="914400" rtl="0" eaLnBrk="0" fontAlgn="base" latinLnBrk="0" hangingPunct="0">
                        <a:lnSpc>
                          <a:spcPct val="100000"/>
                        </a:lnSpc>
                        <a:spcBef>
                          <a:spcPct val="0"/>
                        </a:spcBef>
                        <a:spcAft>
                          <a:spcPct val="0"/>
                        </a:spcAft>
                        <a:buClrTx/>
                        <a:buSzTx/>
                        <a:buFont typeface="Arial" charset="0"/>
                        <a:buNone/>
                        <a:tabLst>
                          <a:tab pos="2514600" algn="l"/>
                          <a:tab pos="4572000" algn="l"/>
                        </a:tabLst>
                      </a:pPr>
                      <a:r>
                        <a:rPr kumimoji="0" lang="zh-CN" altLang="en-US" sz="2400" b="1" i="0" u="none" strike="noStrike" cap="none" normalizeH="0" baseline="0">
                          <a:ln>
                            <a:noFill/>
                          </a:ln>
                          <a:solidFill>
                            <a:schemeClr val="tx1"/>
                          </a:solidFill>
                          <a:effectLst/>
                          <a:latin typeface="Times New Roman" charset="0"/>
                          <a:ea typeface="宋体" charset="0"/>
                          <a:cs typeface="Times New Roman" charset="0"/>
                        </a:rPr>
                        <a:t>交通运</a:t>
                      </a:r>
                      <a:endParaRPr kumimoji="0" lang="zh-CN" altLang="en-US" sz="1000" b="0" i="0" u="none" strike="noStrike" cap="none" normalizeH="0" baseline="0">
                        <a:ln>
                          <a:noFill/>
                        </a:ln>
                        <a:solidFill>
                          <a:schemeClr val="tx1"/>
                        </a:solidFill>
                        <a:effectLst/>
                        <a:latin typeface="Times New Roman" charset="0"/>
                        <a:ea typeface="宋体" charset="0"/>
                        <a:cs typeface="Times New Roman" charset="0"/>
                      </a:endParaRPr>
                    </a:p>
                    <a:p>
                      <a:pPr marL="0" marR="0" lvl="0" indent="0" algn="ctr" defTabSz="914400" rtl="0" eaLnBrk="0" fontAlgn="base" latinLnBrk="0" hangingPunct="0">
                        <a:lnSpc>
                          <a:spcPct val="100000"/>
                        </a:lnSpc>
                        <a:spcBef>
                          <a:spcPct val="0"/>
                        </a:spcBef>
                        <a:spcAft>
                          <a:spcPct val="0"/>
                        </a:spcAft>
                        <a:buClrTx/>
                        <a:buSzTx/>
                        <a:buFontTx/>
                        <a:buNone/>
                        <a:tabLst>
                          <a:tab pos="2514600" algn="l"/>
                          <a:tab pos="4572000" algn="l"/>
                        </a:tabLst>
                      </a:pPr>
                      <a:r>
                        <a:rPr kumimoji="0" lang="zh-CN" altLang="en-US" sz="2400" b="1" i="0" u="none" strike="noStrike" cap="none" normalizeH="0" baseline="0">
                          <a:ln>
                            <a:noFill/>
                          </a:ln>
                          <a:solidFill>
                            <a:schemeClr val="tx1"/>
                          </a:solidFill>
                          <a:effectLst/>
                          <a:latin typeface="Times New Roman" charset="0"/>
                          <a:ea typeface="宋体" charset="0"/>
                          <a:cs typeface="Times New Roman" charset="0"/>
                        </a:rPr>
                        <a:t>输线</a:t>
                      </a:r>
                      <a:r>
                        <a:rPr kumimoji="0" lang="en-US" altLang="zh-CN" sz="2400" b="1" i="0" u="none" strike="noStrike" cap="none" normalizeH="0" baseline="0">
                          <a:ln>
                            <a:noFill/>
                          </a:ln>
                          <a:solidFill>
                            <a:schemeClr val="tx1"/>
                          </a:solidFill>
                          <a:effectLst/>
                          <a:latin typeface="Times New Roman" charset="0"/>
                          <a:ea typeface="宋体" charset="0"/>
                          <a:cs typeface="Times New Roman" charset="0"/>
                        </a:rPr>
                        <a:t>(</a:t>
                      </a:r>
                      <a:r>
                        <a:rPr kumimoji="0" lang="zh-CN" altLang="en-US" sz="2400" b="1" i="0" u="none" strike="noStrike" cap="none" normalizeH="0" baseline="0">
                          <a:ln>
                            <a:noFill/>
                          </a:ln>
                          <a:solidFill>
                            <a:schemeClr val="tx1"/>
                          </a:solidFill>
                          <a:effectLst/>
                          <a:latin typeface="Times New Roman" charset="0"/>
                          <a:ea typeface="宋体" charset="0"/>
                          <a:cs typeface="Times New Roman" charset="0"/>
                        </a:rPr>
                        <a:t>铁</a:t>
                      </a:r>
                      <a:endParaRPr kumimoji="0" lang="zh-CN" altLang="en-US" sz="1000" b="0" i="0" u="none" strike="noStrike" cap="none" normalizeH="0" baseline="0">
                        <a:ln>
                          <a:noFill/>
                        </a:ln>
                        <a:solidFill>
                          <a:schemeClr val="tx1"/>
                        </a:solidFill>
                        <a:effectLst/>
                        <a:latin typeface="Times New Roman" charset="0"/>
                        <a:ea typeface="宋体" charset="0"/>
                        <a:cs typeface="Times New Roman" charset="0"/>
                      </a:endParaRPr>
                    </a:p>
                    <a:p>
                      <a:pPr marL="0" marR="0" lvl="0" indent="0" algn="ctr" defTabSz="914400" rtl="0" eaLnBrk="0" fontAlgn="base" latinLnBrk="0" hangingPunct="0">
                        <a:lnSpc>
                          <a:spcPct val="100000"/>
                        </a:lnSpc>
                        <a:spcBef>
                          <a:spcPct val="0"/>
                        </a:spcBef>
                        <a:spcAft>
                          <a:spcPct val="0"/>
                        </a:spcAft>
                        <a:buClrTx/>
                        <a:buSzTx/>
                        <a:buFontTx/>
                        <a:buNone/>
                        <a:tabLst>
                          <a:tab pos="2514600" algn="l"/>
                          <a:tab pos="4572000" algn="l"/>
                        </a:tabLst>
                      </a:pPr>
                      <a:r>
                        <a:rPr kumimoji="0" lang="zh-CN" altLang="en-US" sz="2400" b="1" i="0" u="none" strike="noStrike" cap="none" normalizeH="0" baseline="0">
                          <a:ln>
                            <a:noFill/>
                          </a:ln>
                          <a:solidFill>
                            <a:schemeClr val="tx1"/>
                          </a:solidFill>
                          <a:effectLst/>
                          <a:latin typeface="Times New Roman" charset="0"/>
                          <a:ea typeface="宋体" charset="0"/>
                          <a:cs typeface="Times New Roman" charset="0"/>
                        </a:rPr>
                        <a:t>路、公路</a:t>
                      </a:r>
                      <a:r>
                        <a:rPr kumimoji="0" lang="en-US" altLang="zh-CN" sz="2400" b="1" i="0" u="none" strike="noStrike" cap="none" normalizeH="0" baseline="0">
                          <a:ln>
                            <a:noFill/>
                          </a:ln>
                          <a:solidFill>
                            <a:schemeClr val="tx1"/>
                          </a:solidFill>
                          <a:effectLst/>
                          <a:latin typeface="Times New Roman" charset="0"/>
                          <a:ea typeface="宋体" charset="0"/>
                          <a:cs typeface="Times New Roman" charset="0"/>
                        </a:rPr>
                        <a:t>)</a:t>
                      </a:r>
                      <a:endParaRPr kumimoji="0" lang="en-US" altLang="zh-CN" sz="1000" b="0" i="0" u="none" strike="noStrike" cap="none" normalizeH="0" baseline="0">
                        <a:ln>
                          <a:noFill/>
                        </a:ln>
                        <a:solidFill>
                          <a:schemeClr val="tx1"/>
                        </a:solidFill>
                        <a:effectLst/>
                        <a:latin typeface="Times New Roman" charset="0"/>
                        <a:ea typeface="宋体" charset="0"/>
                        <a:cs typeface="Times New Roman" charset="0"/>
                      </a:endParaRPr>
                    </a:p>
                    <a:p>
                      <a:pPr marL="0" marR="0" lvl="0" indent="0" algn="ctr" defTabSz="914400" rtl="0" eaLnBrk="0" fontAlgn="base" latinLnBrk="0" hangingPunct="0">
                        <a:lnSpc>
                          <a:spcPct val="100000"/>
                        </a:lnSpc>
                        <a:spcBef>
                          <a:spcPct val="0"/>
                        </a:spcBef>
                        <a:spcAft>
                          <a:spcPct val="0"/>
                        </a:spcAft>
                        <a:buClrTx/>
                        <a:buSzTx/>
                        <a:buFontTx/>
                        <a:buNone/>
                        <a:tabLst>
                          <a:tab pos="2514600" algn="l"/>
                          <a:tab pos="4572000" algn="l"/>
                        </a:tabLst>
                      </a:pPr>
                      <a:r>
                        <a:rPr kumimoji="0" lang="zh-CN" altLang="en-US" sz="2400" b="1" i="0" u="none" strike="noStrike" cap="none" normalizeH="0" baseline="0">
                          <a:ln>
                            <a:noFill/>
                          </a:ln>
                          <a:solidFill>
                            <a:schemeClr val="tx1"/>
                          </a:solidFill>
                          <a:effectLst/>
                          <a:latin typeface="Times New Roman" charset="0"/>
                          <a:ea typeface="宋体" charset="0"/>
                          <a:cs typeface="宋体" charset="0"/>
                        </a:rPr>
                        <a:t>的区位</a:t>
                      </a:r>
                      <a:endParaRPr kumimoji="0" lang="zh-CN" altLang="en-US" sz="1800" b="0" i="0" u="none" strike="noStrike" cap="none" normalizeH="0" baseline="0">
                        <a:ln>
                          <a:noFill/>
                        </a:ln>
                        <a:solidFill>
                          <a:schemeClr val="tx1"/>
                        </a:solidFill>
                        <a:effectLst/>
                        <a:latin typeface="Arial"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ct val="0"/>
                        </a:spcBef>
                        <a:spcAft>
                          <a:spcPct val="0"/>
                        </a:spcAft>
                        <a:buClrTx/>
                        <a:buSzTx/>
                        <a:buFont typeface="Arial" charset="0"/>
                        <a:buNone/>
                        <a:tabLst>
                          <a:tab pos="2514600" algn="l"/>
                          <a:tab pos="4572000" algn="l"/>
                        </a:tabLst>
                      </a:pPr>
                      <a:r>
                        <a:rPr kumimoji="0" lang="zh-CN" altLang="en-US" sz="2400" b="1" i="0" u="none" strike="noStrike" cap="none" normalizeH="0" baseline="0">
                          <a:ln>
                            <a:noFill/>
                          </a:ln>
                          <a:solidFill>
                            <a:schemeClr val="tx1"/>
                          </a:solidFill>
                          <a:effectLst/>
                          <a:latin typeface="宋体" charset="0"/>
                          <a:ea typeface="宋体" charset="0"/>
                          <a:cs typeface="Times New Roman" charset="0"/>
                        </a:rPr>
                        <a:t>①</a:t>
                      </a:r>
                      <a:r>
                        <a:rPr kumimoji="0" lang="zh-CN" altLang="en-US" sz="2400" b="1" i="0" u="none" strike="noStrike" cap="none" normalizeH="0" baseline="0">
                          <a:ln>
                            <a:noFill/>
                          </a:ln>
                          <a:solidFill>
                            <a:schemeClr val="tx1"/>
                          </a:solidFill>
                          <a:effectLst/>
                          <a:latin typeface="Times New Roman" charset="0"/>
                          <a:ea typeface="宋体" charset="0"/>
                          <a:cs typeface="Times New Roman" charset="0"/>
                        </a:rPr>
                        <a:t>经济因素</a:t>
                      </a:r>
                      <a:r>
                        <a:rPr kumimoji="0" lang="en-US" altLang="zh-CN" sz="2400" b="1" i="0" u="none" strike="noStrike" cap="none" normalizeH="0" baseline="0">
                          <a:ln>
                            <a:noFill/>
                          </a:ln>
                          <a:solidFill>
                            <a:schemeClr val="tx1"/>
                          </a:solidFill>
                          <a:effectLst/>
                          <a:latin typeface="Times New Roman" charset="0"/>
                          <a:ea typeface="宋体" charset="0"/>
                          <a:cs typeface="Times New Roman" charset="0"/>
                        </a:rPr>
                        <a:t>(</a:t>
                      </a:r>
                      <a:r>
                        <a:rPr kumimoji="0" lang="zh-CN" altLang="en-US" sz="2400" b="1" i="0" u="none" strike="noStrike" cap="none" normalizeH="0" baseline="0">
                          <a:ln>
                            <a:noFill/>
                          </a:ln>
                          <a:solidFill>
                            <a:schemeClr val="tx1"/>
                          </a:solidFill>
                          <a:effectLst/>
                          <a:latin typeface="Times New Roman" charset="0"/>
                          <a:ea typeface="宋体" charset="0"/>
                          <a:cs typeface="Times New Roman" charset="0"/>
                        </a:rPr>
                        <a:t>决定因素</a:t>
                      </a:r>
                      <a:r>
                        <a:rPr kumimoji="0" lang="en-US" altLang="zh-CN" sz="2400" b="1" i="0" u="none" strike="noStrike" cap="none" normalizeH="0" baseline="0">
                          <a:ln>
                            <a:noFill/>
                          </a:ln>
                          <a:solidFill>
                            <a:schemeClr val="tx1"/>
                          </a:solidFill>
                          <a:effectLst/>
                          <a:latin typeface="Times New Roman" charset="0"/>
                          <a:ea typeface="宋体" charset="0"/>
                          <a:cs typeface="Times New Roman" charset="0"/>
                        </a:rPr>
                        <a:t>)</a:t>
                      </a:r>
                      <a:r>
                        <a:rPr kumimoji="0" lang="zh-CN" altLang="en-US" sz="2400" b="1" i="0" u="none" strike="noStrike" cap="none" normalizeH="0" baseline="0">
                          <a:ln>
                            <a:noFill/>
                          </a:ln>
                          <a:solidFill>
                            <a:schemeClr val="tx1"/>
                          </a:solidFill>
                          <a:effectLst/>
                          <a:latin typeface="Times New Roman" charset="0"/>
                          <a:ea typeface="宋体" charset="0"/>
                          <a:cs typeface="Times New Roman" charset="0"/>
                        </a:rPr>
                        <a:t>：合理布局交通网；促进沿线经济的发展。</a:t>
                      </a:r>
                      <a:r>
                        <a:rPr kumimoji="0" lang="zh-CN" altLang="en-US" sz="2400" b="1" i="0" u="none" strike="noStrike" cap="none" normalizeH="0" baseline="0">
                          <a:ln>
                            <a:noFill/>
                          </a:ln>
                          <a:solidFill>
                            <a:schemeClr val="tx1"/>
                          </a:solidFill>
                          <a:effectLst/>
                          <a:latin typeface="宋体" charset="0"/>
                          <a:ea typeface="宋体" charset="0"/>
                          <a:cs typeface="Times New Roman" charset="0"/>
                        </a:rPr>
                        <a:t>②</a:t>
                      </a:r>
                      <a:r>
                        <a:rPr kumimoji="0" lang="zh-CN" altLang="en-US" sz="2400" b="1" i="0" u="none" strike="noStrike" cap="none" normalizeH="0" baseline="0">
                          <a:ln>
                            <a:noFill/>
                          </a:ln>
                          <a:solidFill>
                            <a:schemeClr val="tx1"/>
                          </a:solidFill>
                          <a:effectLst/>
                          <a:latin typeface="Times New Roman" charset="0"/>
                          <a:ea typeface="宋体" charset="0"/>
                          <a:cs typeface="Times New Roman" charset="0"/>
                        </a:rPr>
                        <a:t>社会因素：巩固国防、加强民族团结、促进少数民族地区和革命老区的经济发展。</a:t>
                      </a:r>
                      <a:r>
                        <a:rPr kumimoji="0" lang="zh-CN" altLang="en-US" sz="2400" b="1" i="0" u="none" strike="noStrike" cap="none" normalizeH="0" baseline="0">
                          <a:ln>
                            <a:noFill/>
                          </a:ln>
                          <a:solidFill>
                            <a:schemeClr val="tx1"/>
                          </a:solidFill>
                          <a:effectLst/>
                          <a:latin typeface="宋体" charset="0"/>
                          <a:ea typeface="宋体" charset="0"/>
                          <a:cs typeface="Times New Roman" charset="0"/>
                        </a:rPr>
                        <a:t>③</a:t>
                      </a:r>
                      <a:r>
                        <a:rPr kumimoji="0" lang="zh-CN" altLang="en-US" sz="2400" b="1" i="0" u="none" strike="noStrike" cap="none" normalizeH="0" baseline="0">
                          <a:ln>
                            <a:noFill/>
                          </a:ln>
                          <a:solidFill>
                            <a:schemeClr val="tx1"/>
                          </a:solidFill>
                          <a:effectLst/>
                          <a:latin typeface="Times New Roman" charset="0"/>
                          <a:ea typeface="宋体" charset="0"/>
                          <a:cs typeface="Times New Roman" charset="0"/>
                        </a:rPr>
                        <a:t>科技因素</a:t>
                      </a:r>
                      <a:r>
                        <a:rPr kumimoji="0" lang="en-US" altLang="zh-CN" sz="2400" b="1" i="0" u="none" strike="noStrike" cap="none" normalizeH="0" baseline="0">
                          <a:ln>
                            <a:noFill/>
                          </a:ln>
                          <a:solidFill>
                            <a:schemeClr val="tx1"/>
                          </a:solidFill>
                          <a:effectLst/>
                          <a:latin typeface="Times New Roman" charset="0"/>
                          <a:ea typeface="宋体" charset="0"/>
                          <a:cs typeface="Times New Roman" charset="0"/>
                        </a:rPr>
                        <a:t>(</a:t>
                      </a:r>
                      <a:r>
                        <a:rPr kumimoji="0" lang="zh-CN" altLang="en-US" sz="2400" b="1" i="0" u="none" strike="noStrike" cap="none" normalizeH="0" baseline="0">
                          <a:ln>
                            <a:noFill/>
                          </a:ln>
                          <a:solidFill>
                            <a:schemeClr val="tx1"/>
                          </a:solidFill>
                          <a:effectLst/>
                          <a:latin typeface="Times New Roman" charset="0"/>
                          <a:ea typeface="宋体" charset="0"/>
                          <a:cs typeface="Times New Roman" charset="0"/>
                        </a:rPr>
                        <a:t>保障因素</a:t>
                      </a:r>
                      <a:r>
                        <a:rPr kumimoji="0" lang="en-US" altLang="zh-CN" sz="2400" b="1" i="0" u="none" strike="noStrike" cap="none" normalizeH="0" baseline="0">
                          <a:ln>
                            <a:noFill/>
                          </a:ln>
                          <a:solidFill>
                            <a:schemeClr val="tx1"/>
                          </a:solidFill>
                          <a:effectLst/>
                          <a:latin typeface="Times New Roman" charset="0"/>
                          <a:ea typeface="宋体" charset="0"/>
                          <a:cs typeface="Times New Roman" charset="0"/>
                        </a:rPr>
                        <a:t>)</a:t>
                      </a:r>
                      <a:r>
                        <a:rPr kumimoji="0" lang="zh-CN" altLang="en-US" sz="2400" b="1" i="0" u="none" strike="noStrike" cap="none" normalizeH="0" baseline="0">
                          <a:ln>
                            <a:noFill/>
                          </a:ln>
                          <a:solidFill>
                            <a:schemeClr val="tx1"/>
                          </a:solidFill>
                          <a:effectLst/>
                          <a:latin typeface="Times New Roman" charset="0"/>
                          <a:ea typeface="宋体" charset="0"/>
                          <a:cs typeface="Times New Roman" charset="0"/>
                        </a:rPr>
                        <a:t>。</a:t>
                      </a:r>
                      <a:r>
                        <a:rPr kumimoji="0" lang="zh-CN" altLang="en-US" sz="2400" b="1" i="0" u="none" strike="noStrike" cap="none" normalizeH="0" baseline="0">
                          <a:ln>
                            <a:noFill/>
                          </a:ln>
                          <a:solidFill>
                            <a:schemeClr val="tx1"/>
                          </a:solidFill>
                          <a:effectLst/>
                          <a:latin typeface="宋体" charset="0"/>
                          <a:ea typeface="宋体" charset="0"/>
                          <a:cs typeface="Times New Roman" charset="0"/>
                        </a:rPr>
                        <a:t>④</a:t>
                      </a:r>
                      <a:r>
                        <a:rPr kumimoji="0" lang="zh-CN" altLang="en-US" sz="2400" b="1" i="0" u="none" strike="noStrike" cap="none" normalizeH="0" baseline="0">
                          <a:ln>
                            <a:noFill/>
                          </a:ln>
                          <a:solidFill>
                            <a:schemeClr val="tx1"/>
                          </a:solidFill>
                          <a:effectLst/>
                          <a:latin typeface="Times New Roman" charset="0"/>
                          <a:ea typeface="宋体" charset="0"/>
                          <a:cs typeface="Times New Roman" charset="0"/>
                        </a:rPr>
                        <a:t>自然因素</a:t>
                      </a:r>
                      <a:r>
                        <a:rPr kumimoji="0" lang="en-US" altLang="zh-CN" sz="2400" b="1" i="0" u="none" strike="noStrike" cap="none" normalizeH="0" baseline="0">
                          <a:ln>
                            <a:noFill/>
                          </a:ln>
                          <a:solidFill>
                            <a:schemeClr val="tx1"/>
                          </a:solidFill>
                          <a:effectLst/>
                          <a:latin typeface="Times New Roman" charset="0"/>
                          <a:ea typeface="宋体" charset="0"/>
                          <a:cs typeface="Times New Roman" charset="0"/>
                        </a:rPr>
                        <a:t>(</a:t>
                      </a:r>
                      <a:r>
                        <a:rPr kumimoji="0" lang="zh-CN" altLang="en-US" sz="2400" b="1" i="0" u="none" strike="noStrike" cap="none" normalizeH="0" baseline="0">
                          <a:ln>
                            <a:noFill/>
                          </a:ln>
                          <a:solidFill>
                            <a:schemeClr val="tx1"/>
                          </a:solidFill>
                          <a:effectLst/>
                          <a:latin typeface="Times New Roman" charset="0"/>
                          <a:ea typeface="宋体" charset="0"/>
                          <a:cs typeface="Times New Roman" charset="0"/>
                        </a:rPr>
                        <a:t>制约因素</a:t>
                      </a:r>
                      <a:r>
                        <a:rPr kumimoji="0" lang="en-US" altLang="zh-CN" sz="2400" b="1" i="0" u="none" strike="noStrike" cap="none" normalizeH="0" baseline="0">
                          <a:ln>
                            <a:noFill/>
                          </a:ln>
                          <a:solidFill>
                            <a:schemeClr val="tx1"/>
                          </a:solidFill>
                          <a:effectLst/>
                          <a:latin typeface="Times New Roman" charset="0"/>
                          <a:ea typeface="宋体" charset="0"/>
                          <a:cs typeface="Times New Roman" charset="0"/>
                        </a:rPr>
                        <a:t>)</a:t>
                      </a:r>
                      <a:r>
                        <a:rPr kumimoji="0" lang="zh-CN" altLang="en-US" sz="2400" b="1" i="0" u="none" strike="noStrike" cap="none" normalizeH="0" baseline="0">
                          <a:ln>
                            <a:noFill/>
                          </a:ln>
                          <a:solidFill>
                            <a:schemeClr val="tx1"/>
                          </a:solidFill>
                          <a:effectLst/>
                          <a:latin typeface="Times New Roman" charset="0"/>
                          <a:ea typeface="宋体" charset="0"/>
                          <a:cs typeface="Times New Roman" charset="0"/>
                        </a:rPr>
                        <a:t>：地形、地质、气候</a:t>
                      </a:r>
                      <a:endParaRPr kumimoji="0" lang="zh-CN" altLang="en-US" sz="1800" b="0" i="0" u="none" strike="noStrike" cap="none" normalizeH="0" baseline="0">
                        <a:ln>
                          <a:noFill/>
                        </a:ln>
                        <a:solidFill>
                          <a:schemeClr val="tx1"/>
                        </a:solidFill>
                        <a:effectLst/>
                        <a:latin typeface="Arial" charset="0"/>
                        <a:ea typeface="宋体" charset="0"/>
                        <a:cs typeface="Times New Roman"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47950">
                <a:tc>
                  <a:txBody>
                    <a:bodyPr/>
                    <a:lstStyle/>
                    <a:p>
                      <a:pPr marL="0" marR="0" lvl="0" indent="0" algn="ctr" defTabSz="914400" rtl="0" eaLnBrk="0" fontAlgn="base" latinLnBrk="0" hangingPunct="0">
                        <a:lnSpc>
                          <a:spcPct val="100000"/>
                        </a:lnSpc>
                        <a:spcBef>
                          <a:spcPct val="0"/>
                        </a:spcBef>
                        <a:spcAft>
                          <a:spcPct val="0"/>
                        </a:spcAft>
                        <a:buClrTx/>
                        <a:buSzTx/>
                        <a:buFont typeface="Arial" charset="0"/>
                        <a:buNone/>
                        <a:tabLst>
                          <a:tab pos="2514600" algn="l"/>
                          <a:tab pos="4572000" algn="l"/>
                        </a:tabLst>
                      </a:pPr>
                      <a:r>
                        <a:rPr kumimoji="0" lang="zh-CN" altLang="en-US" sz="2400" b="1" i="0" u="none" strike="noStrike" cap="none" normalizeH="0" baseline="0">
                          <a:ln>
                            <a:noFill/>
                          </a:ln>
                          <a:solidFill>
                            <a:schemeClr val="tx1"/>
                          </a:solidFill>
                          <a:effectLst/>
                          <a:latin typeface="Times New Roman" charset="0"/>
                          <a:ea typeface="宋体" charset="0"/>
                          <a:cs typeface="Times New Roman" charset="0"/>
                        </a:rPr>
                        <a:t>交通运</a:t>
                      </a:r>
                      <a:endParaRPr kumimoji="0" lang="zh-CN" altLang="en-US" sz="1000" b="0" i="0" u="none" strike="noStrike" cap="none" normalizeH="0" baseline="0">
                        <a:ln>
                          <a:noFill/>
                        </a:ln>
                        <a:solidFill>
                          <a:schemeClr val="tx1"/>
                        </a:solidFill>
                        <a:effectLst/>
                        <a:latin typeface="Times New Roman" charset="0"/>
                        <a:ea typeface="宋体" charset="0"/>
                        <a:cs typeface="Times New Roman" charset="0"/>
                      </a:endParaRPr>
                    </a:p>
                    <a:p>
                      <a:pPr marL="0" marR="0" lvl="0" indent="0" algn="ctr" defTabSz="914400" rtl="0" eaLnBrk="0" fontAlgn="base" latinLnBrk="0" hangingPunct="0">
                        <a:lnSpc>
                          <a:spcPct val="100000"/>
                        </a:lnSpc>
                        <a:spcBef>
                          <a:spcPct val="0"/>
                        </a:spcBef>
                        <a:spcAft>
                          <a:spcPct val="0"/>
                        </a:spcAft>
                        <a:buClrTx/>
                        <a:buSzTx/>
                        <a:buFontTx/>
                        <a:buNone/>
                        <a:tabLst>
                          <a:tab pos="2514600" algn="l"/>
                          <a:tab pos="4572000" algn="l"/>
                        </a:tabLst>
                      </a:pPr>
                      <a:r>
                        <a:rPr kumimoji="0" lang="zh-CN" altLang="en-US" sz="2400" b="1" i="0" u="none" strike="noStrike" cap="none" normalizeH="0" baseline="0">
                          <a:ln>
                            <a:noFill/>
                          </a:ln>
                          <a:solidFill>
                            <a:schemeClr val="tx1"/>
                          </a:solidFill>
                          <a:effectLst/>
                          <a:latin typeface="Times New Roman" charset="0"/>
                          <a:ea typeface="宋体" charset="0"/>
                          <a:cs typeface="Times New Roman" charset="0"/>
                        </a:rPr>
                        <a:t>输点的</a:t>
                      </a:r>
                      <a:endParaRPr kumimoji="0" lang="zh-CN" altLang="en-US" sz="1000" b="0" i="0" u="none" strike="noStrike" cap="none" normalizeH="0" baseline="0">
                        <a:ln>
                          <a:noFill/>
                        </a:ln>
                        <a:solidFill>
                          <a:schemeClr val="tx1"/>
                        </a:solidFill>
                        <a:effectLst/>
                        <a:latin typeface="Times New Roman" charset="0"/>
                        <a:ea typeface="宋体" charset="0"/>
                        <a:cs typeface="Times New Roman" charset="0"/>
                      </a:endParaRPr>
                    </a:p>
                    <a:p>
                      <a:pPr marL="0" marR="0" lvl="0" indent="0" algn="ctr" defTabSz="914400" rtl="0" eaLnBrk="0" fontAlgn="base" latinLnBrk="0" hangingPunct="0">
                        <a:lnSpc>
                          <a:spcPct val="100000"/>
                        </a:lnSpc>
                        <a:spcBef>
                          <a:spcPct val="0"/>
                        </a:spcBef>
                        <a:spcAft>
                          <a:spcPct val="0"/>
                        </a:spcAft>
                        <a:buClrTx/>
                        <a:buSzTx/>
                        <a:buFontTx/>
                        <a:buNone/>
                        <a:tabLst>
                          <a:tab pos="2514600" algn="l"/>
                          <a:tab pos="4572000" algn="l"/>
                        </a:tabLst>
                      </a:pPr>
                      <a:r>
                        <a:rPr kumimoji="0" lang="zh-CN" altLang="en-US" sz="2400" b="1" i="0" u="none" strike="noStrike" cap="none" normalizeH="0" baseline="0">
                          <a:ln>
                            <a:noFill/>
                          </a:ln>
                          <a:solidFill>
                            <a:schemeClr val="tx1"/>
                          </a:solidFill>
                          <a:effectLst/>
                          <a:latin typeface="Times New Roman" charset="0"/>
                          <a:ea typeface="宋体" charset="0"/>
                          <a:cs typeface="Times New Roman" charset="0"/>
                        </a:rPr>
                        <a:t>区位　</a:t>
                      </a:r>
                      <a:endParaRPr kumimoji="0" lang="zh-CN" altLang="en-US" sz="1800" b="0" i="0" u="none" strike="noStrike" cap="none" normalizeH="0" baseline="0">
                        <a:ln>
                          <a:noFill/>
                        </a:ln>
                        <a:solidFill>
                          <a:schemeClr val="tx1"/>
                        </a:solidFill>
                        <a:effectLst/>
                        <a:latin typeface="Arial" charset="0"/>
                        <a:ea typeface="宋体" charset="0"/>
                        <a:cs typeface="Times New Roman"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ct val="0"/>
                        </a:spcBef>
                        <a:spcAft>
                          <a:spcPct val="0"/>
                        </a:spcAft>
                        <a:buClrTx/>
                        <a:buSzTx/>
                        <a:buFont typeface="Arial" charset="0"/>
                        <a:buNone/>
                        <a:tabLst>
                          <a:tab pos="2514600" algn="l"/>
                          <a:tab pos="4572000" algn="l"/>
                        </a:tabLst>
                      </a:pPr>
                      <a:r>
                        <a:rPr kumimoji="0" lang="zh-CN" altLang="en-US" sz="2400" b="1" i="0" u="none" strike="noStrike" cap="none" normalizeH="0" baseline="0">
                          <a:ln>
                            <a:noFill/>
                          </a:ln>
                          <a:solidFill>
                            <a:schemeClr val="tx1"/>
                          </a:solidFill>
                          <a:effectLst/>
                          <a:latin typeface="宋体" charset="0"/>
                          <a:ea typeface="宋体" charset="0"/>
                          <a:cs typeface="Times New Roman" charset="0"/>
                        </a:rPr>
                        <a:t>①</a:t>
                      </a:r>
                      <a:r>
                        <a:rPr kumimoji="0" lang="zh-CN" altLang="en-US" sz="2400" b="1" i="0" u="none" strike="noStrike" cap="none" normalizeH="0" baseline="0">
                          <a:ln>
                            <a:noFill/>
                          </a:ln>
                          <a:solidFill>
                            <a:schemeClr val="tx1"/>
                          </a:solidFill>
                          <a:effectLst/>
                          <a:latin typeface="Times New Roman" charset="0"/>
                          <a:ea typeface="宋体" charset="0"/>
                          <a:cs typeface="Times New Roman" charset="0"/>
                        </a:rPr>
                        <a:t>水域条件</a:t>
                      </a:r>
                      <a:r>
                        <a:rPr kumimoji="0" lang="en-US" altLang="zh-CN" sz="2400" b="1" i="0" u="none" strike="noStrike" cap="none" normalizeH="0" baseline="0">
                          <a:ln>
                            <a:noFill/>
                          </a:ln>
                          <a:solidFill>
                            <a:schemeClr val="tx1"/>
                          </a:solidFill>
                          <a:effectLst/>
                          <a:latin typeface="Times New Roman" charset="0"/>
                          <a:ea typeface="宋体" charset="0"/>
                          <a:cs typeface="Times New Roman" charset="0"/>
                        </a:rPr>
                        <a:t>(</a:t>
                      </a:r>
                      <a:r>
                        <a:rPr kumimoji="0" lang="zh-CN" altLang="en-US" sz="2400" b="1" i="0" u="none" strike="noStrike" cap="none" normalizeH="0" baseline="0">
                          <a:ln>
                            <a:noFill/>
                          </a:ln>
                          <a:solidFill>
                            <a:schemeClr val="tx1"/>
                          </a:solidFill>
                          <a:effectLst/>
                          <a:latin typeface="Times New Roman" charset="0"/>
                          <a:ea typeface="宋体" charset="0"/>
                          <a:cs typeface="Times New Roman" charset="0"/>
                        </a:rPr>
                        <a:t>航行、停泊条件</a:t>
                      </a:r>
                      <a:r>
                        <a:rPr kumimoji="0" lang="en-US" altLang="zh-CN" sz="2400" b="1" i="0" u="none" strike="noStrike" cap="none" normalizeH="0" baseline="0">
                          <a:ln>
                            <a:noFill/>
                          </a:ln>
                          <a:solidFill>
                            <a:schemeClr val="tx1"/>
                          </a:solidFill>
                          <a:effectLst/>
                          <a:latin typeface="Times New Roman" charset="0"/>
                          <a:ea typeface="宋体" charset="0"/>
                          <a:cs typeface="Times New Roman" charset="0"/>
                        </a:rPr>
                        <a:t>)</a:t>
                      </a:r>
                      <a:r>
                        <a:rPr kumimoji="0" lang="zh-CN" altLang="en-US" sz="2400" b="1" i="0" u="none" strike="noStrike" cap="none" normalizeH="0" baseline="0">
                          <a:ln>
                            <a:noFill/>
                          </a:ln>
                          <a:solidFill>
                            <a:schemeClr val="tx1"/>
                          </a:solidFill>
                          <a:effectLst/>
                          <a:latin typeface="Times New Roman" charset="0"/>
                          <a:ea typeface="宋体" charset="0"/>
                          <a:cs typeface="Times New Roman" charset="0"/>
                        </a:rPr>
                        <a:t>：河港</a:t>
                      </a:r>
                      <a:r>
                        <a:rPr kumimoji="0" lang="en-US" altLang="zh-CN" sz="2400" b="1" i="0" u="none" strike="noStrike" cap="none" normalizeH="0" baseline="0">
                          <a:ln>
                            <a:noFill/>
                          </a:ln>
                          <a:solidFill>
                            <a:schemeClr val="tx1"/>
                          </a:solidFill>
                          <a:effectLst/>
                          <a:latin typeface="Courier New"/>
                          <a:ea typeface="宋体" charset="0"/>
                          <a:cs typeface="Times New Roman" charset="0"/>
                        </a:rPr>
                        <a:t>——</a:t>
                      </a:r>
                      <a:r>
                        <a:rPr kumimoji="0" lang="zh-CN" altLang="en-US" sz="2400" b="1" i="0" u="none" strike="noStrike" cap="none" normalizeH="0" baseline="0">
                          <a:ln>
                            <a:noFill/>
                          </a:ln>
                          <a:solidFill>
                            <a:schemeClr val="tx1"/>
                          </a:solidFill>
                          <a:effectLst/>
                          <a:latin typeface="Times New Roman" charset="0"/>
                          <a:ea typeface="宋体" charset="0"/>
                          <a:cs typeface="Times New Roman" charset="0"/>
                        </a:rPr>
                        <a:t>沿河、水深、河宽、流缓；海港</a:t>
                      </a:r>
                      <a:r>
                        <a:rPr kumimoji="0" lang="en-US" altLang="zh-CN" sz="2400" b="1" i="0" u="none" strike="noStrike" cap="none" normalizeH="0" baseline="0">
                          <a:ln>
                            <a:noFill/>
                          </a:ln>
                          <a:solidFill>
                            <a:schemeClr val="tx1"/>
                          </a:solidFill>
                          <a:effectLst/>
                          <a:latin typeface="Courier New"/>
                          <a:ea typeface="宋体" charset="0"/>
                          <a:cs typeface="Times New Roman" charset="0"/>
                        </a:rPr>
                        <a:t>——</a:t>
                      </a:r>
                      <a:r>
                        <a:rPr kumimoji="0" lang="zh-CN" altLang="en-US" sz="2400" b="1" i="0" u="none" strike="noStrike" cap="none" normalizeH="0" baseline="0">
                          <a:ln>
                            <a:noFill/>
                          </a:ln>
                          <a:solidFill>
                            <a:schemeClr val="tx1"/>
                          </a:solidFill>
                          <a:effectLst/>
                          <a:latin typeface="Times New Roman" charset="0"/>
                          <a:ea typeface="宋体" charset="0"/>
                          <a:cs typeface="Times New Roman" charset="0"/>
                        </a:rPr>
                        <a:t>沿海、水深、易靠岸、避风的海湾。</a:t>
                      </a:r>
                      <a:r>
                        <a:rPr kumimoji="0" lang="zh-CN" altLang="en-US" sz="2400" b="1" i="0" u="none" strike="noStrike" cap="none" normalizeH="0" baseline="0">
                          <a:ln>
                            <a:noFill/>
                          </a:ln>
                          <a:solidFill>
                            <a:schemeClr val="tx1"/>
                          </a:solidFill>
                          <a:effectLst/>
                          <a:latin typeface="宋体" charset="0"/>
                          <a:ea typeface="宋体" charset="0"/>
                          <a:cs typeface="Times New Roman" charset="0"/>
                        </a:rPr>
                        <a:t>②</a:t>
                      </a:r>
                      <a:r>
                        <a:rPr kumimoji="0" lang="zh-CN" altLang="en-US" sz="2400" b="1" i="0" u="none" strike="noStrike" cap="none" normalizeH="0" baseline="0">
                          <a:ln>
                            <a:noFill/>
                          </a:ln>
                          <a:solidFill>
                            <a:schemeClr val="tx1"/>
                          </a:solidFill>
                          <a:effectLst/>
                          <a:latin typeface="Times New Roman" charset="0"/>
                          <a:ea typeface="宋体" charset="0"/>
                          <a:cs typeface="Times New Roman" charset="0"/>
                        </a:rPr>
                        <a:t>陆域</a:t>
                      </a:r>
                      <a:r>
                        <a:rPr kumimoji="0" lang="en-US" altLang="zh-CN" sz="2400" b="1" i="0" u="none" strike="noStrike" cap="none" normalizeH="0" baseline="0">
                          <a:ln>
                            <a:noFill/>
                          </a:ln>
                          <a:solidFill>
                            <a:schemeClr val="tx1"/>
                          </a:solidFill>
                          <a:effectLst/>
                          <a:latin typeface="Times New Roman" charset="0"/>
                          <a:ea typeface="宋体" charset="0"/>
                          <a:cs typeface="Times New Roman" charset="0"/>
                        </a:rPr>
                        <a:t>(</a:t>
                      </a:r>
                      <a:r>
                        <a:rPr kumimoji="0" lang="zh-CN" altLang="en-US" sz="2400" b="1" i="0" u="none" strike="noStrike" cap="none" normalizeH="0" baseline="0">
                          <a:ln>
                            <a:noFill/>
                          </a:ln>
                          <a:solidFill>
                            <a:schemeClr val="tx1"/>
                          </a:solidFill>
                          <a:effectLst/>
                          <a:latin typeface="Times New Roman" charset="0"/>
                          <a:ea typeface="宋体" charset="0"/>
                          <a:cs typeface="Times New Roman" charset="0"/>
                        </a:rPr>
                        <a:t>筑港</a:t>
                      </a:r>
                      <a:r>
                        <a:rPr kumimoji="0" lang="en-US" altLang="zh-CN" sz="2400" b="1" i="0" u="none" strike="noStrike" cap="none" normalizeH="0" baseline="0">
                          <a:ln>
                            <a:noFill/>
                          </a:ln>
                          <a:solidFill>
                            <a:schemeClr val="tx1"/>
                          </a:solidFill>
                          <a:effectLst/>
                          <a:latin typeface="Times New Roman" charset="0"/>
                          <a:ea typeface="宋体" charset="0"/>
                          <a:cs typeface="Times New Roman" charset="0"/>
                        </a:rPr>
                        <a:t>)</a:t>
                      </a:r>
                      <a:r>
                        <a:rPr kumimoji="0" lang="zh-CN" altLang="en-US" sz="2400" b="1" i="0" u="none" strike="noStrike" cap="none" normalizeH="0" baseline="0">
                          <a:ln>
                            <a:noFill/>
                          </a:ln>
                          <a:solidFill>
                            <a:schemeClr val="tx1"/>
                          </a:solidFill>
                          <a:effectLst/>
                          <a:latin typeface="Times New Roman" charset="0"/>
                          <a:ea typeface="宋体" charset="0"/>
                          <a:cs typeface="Times New Roman" charset="0"/>
                        </a:rPr>
                        <a:t>条件：地形条件</a:t>
                      </a:r>
                      <a:r>
                        <a:rPr kumimoji="0" lang="en-US" altLang="zh-CN" sz="2400" b="1" i="0" u="none" strike="noStrike" cap="none" normalizeH="0" baseline="0">
                          <a:ln>
                            <a:noFill/>
                          </a:ln>
                          <a:solidFill>
                            <a:schemeClr val="tx1"/>
                          </a:solidFill>
                          <a:effectLst/>
                          <a:latin typeface="Times New Roman" charset="0"/>
                          <a:ea typeface="宋体" charset="0"/>
                          <a:cs typeface="Times New Roman" charset="0"/>
                        </a:rPr>
                        <a:t>(</a:t>
                      </a:r>
                      <a:r>
                        <a:rPr kumimoji="0" lang="zh-CN" altLang="en-US" sz="2400" b="1" i="0" u="none" strike="noStrike" cap="none" normalizeH="0" baseline="0">
                          <a:ln>
                            <a:noFill/>
                          </a:ln>
                          <a:solidFill>
                            <a:schemeClr val="tx1"/>
                          </a:solidFill>
                          <a:effectLst/>
                          <a:latin typeface="Times New Roman" charset="0"/>
                          <a:ea typeface="宋体" charset="0"/>
                          <a:cs typeface="Times New Roman" charset="0"/>
                        </a:rPr>
                        <a:t>地形平坦、坡度适当、地质稳定，便于安排建筑用地、港口设备</a:t>
                      </a:r>
                      <a:r>
                        <a:rPr kumimoji="0" lang="en-US" altLang="zh-CN" sz="2400" b="1" i="0" u="none" strike="noStrike" cap="none" normalizeH="0" baseline="0">
                          <a:ln>
                            <a:noFill/>
                          </a:ln>
                          <a:solidFill>
                            <a:schemeClr val="tx1"/>
                          </a:solidFill>
                          <a:effectLst/>
                          <a:latin typeface="Times New Roman" charset="0"/>
                          <a:ea typeface="宋体" charset="0"/>
                          <a:cs typeface="Times New Roman" charset="0"/>
                        </a:rPr>
                        <a:t>)</a:t>
                      </a:r>
                      <a:r>
                        <a:rPr kumimoji="0" lang="zh-CN" altLang="en-US" sz="2400" b="1" i="0" u="none" strike="noStrike" cap="none" normalizeH="0" baseline="0">
                          <a:ln>
                            <a:noFill/>
                          </a:ln>
                          <a:solidFill>
                            <a:schemeClr val="tx1"/>
                          </a:solidFill>
                          <a:effectLst/>
                          <a:latin typeface="Times New Roman" charset="0"/>
                          <a:ea typeface="宋体" charset="0"/>
                          <a:cs typeface="Times New Roman" charset="0"/>
                        </a:rPr>
                        <a:t>；交通条件</a:t>
                      </a:r>
                      <a:r>
                        <a:rPr kumimoji="0" lang="en-US" altLang="zh-CN" sz="2400" b="1" i="0" u="none" strike="noStrike" cap="none" normalizeH="0" baseline="0">
                          <a:ln>
                            <a:noFill/>
                          </a:ln>
                          <a:solidFill>
                            <a:schemeClr val="tx1"/>
                          </a:solidFill>
                          <a:effectLst/>
                          <a:latin typeface="Times New Roman" charset="0"/>
                          <a:ea typeface="宋体" charset="0"/>
                          <a:cs typeface="Times New Roman" charset="0"/>
                        </a:rPr>
                        <a:t>(</a:t>
                      </a:r>
                      <a:r>
                        <a:rPr kumimoji="0" lang="zh-CN" altLang="en-US" sz="2400" b="1" i="0" u="none" strike="noStrike" cap="none" normalizeH="0" baseline="0">
                          <a:ln>
                            <a:noFill/>
                          </a:ln>
                          <a:solidFill>
                            <a:schemeClr val="tx1"/>
                          </a:solidFill>
                          <a:effectLst/>
                          <a:latin typeface="Times New Roman" charset="0"/>
                          <a:ea typeface="宋体" charset="0"/>
                          <a:cs typeface="Times New Roman" charset="0"/>
                        </a:rPr>
                        <a:t>影响客货的集散</a:t>
                      </a:r>
                      <a:r>
                        <a:rPr kumimoji="0" lang="en-US" altLang="zh-CN" sz="2400" b="1" i="0" u="none" strike="noStrike" cap="none" normalizeH="0" baseline="0">
                          <a:ln>
                            <a:noFill/>
                          </a:ln>
                          <a:solidFill>
                            <a:schemeClr val="tx1"/>
                          </a:solidFill>
                          <a:effectLst/>
                          <a:latin typeface="Times New Roman" charset="0"/>
                          <a:ea typeface="宋体" charset="0"/>
                          <a:cs typeface="Times New Roman" charset="0"/>
                        </a:rPr>
                        <a:t>)</a:t>
                      </a:r>
                      <a:r>
                        <a:rPr kumimoji="0" lang="zh-CN" altLang="en-US" sz="2400" b="1" i="0" u="none" strike="noStrike" cap="none" normalizeH="0" baseline="0">
                          <a:ln>
                            <a:noFill/>
                          </a:ln>
                          <a:solidFill>
                            <a:schemeClr val="tx1"/>
                          </a:solidFill>
                          <a:effectLst/>
                          <a:latin typeface="Times New Roman" charset="0"/>
                          <a:ea typeface="宋体" charset="0"/>
                          <a:cs typeface="Times New Roman" charset="0"/>
                        </a:rPr>
                        <a:t>；腹地条件</a:t>
                      </a:r>
                      <a:r>
                        <a:rPr kumimoji="0" lang="en-US" altLang="zh-CN" sz="2400" b="1" i="0" u="none" strike="noStrike" cap="none" normalizeH="0" baseline="0">
                          <a:ln>
                            <a:noFill/>
                          </a:ln>
                          <a:solidFill>
                            <a:schemeClr val="tx1"/>
                          </a:solidFill>
                          <a:effectLst/>
                          <a:latin typeface="Times New Roman" charset="0"/>
                          <a:ea typeface="宋体" charset="0"/>
                          <a:cs typeface="Times New Roman" charset="0"/>
                        </a:rPr>
                        <a:t>(</a:t>
                      </a:r>
                      <a:r>
                        <a:rPr kumimoji="0" lang="zh-CN" altLang="en-US" sz="2400" b="1" i="0" u="none" strike="noStrike" cap="none" normalizeH="0" baseline="0">
                          <a:ln>
                            <a:noFill/>
                          </a:ln>
                          <a:solidFill>
                            <a:schemeClr val="tx1"/>
                          </a:solidFill>
                          <a:effectLst/>
                          <a:latin typeface="Times New Roman" charset="0"/>
                          <a:ea typeface="宋体" charset="0"/>
                          <a:cs typeface="Times New Roman" charset="0"/>
                        </a:rPr>
                        <a:t>经济腹地的大小和经济发展水平影响客货流量，进而影响港口的兴衰</a:t>
                      </a:r>
                      <a:r>
                        <a:rPr kumimoji="0" lang="en-US" altLang="zh-CN" sz="2400" b="1" i="0" u="none" strike="noStrike" cap="none" normalizeH="0" baseline="0">
                          <a:ln>
                            <a:noFill/>
                          </a:ln>
                          <a:solidFill>
                            <a:schemeClr val="tx1"/>
                          </a:solidFill>
                          <a:effectLst/>
                          <a:latin typeface="Times New Roman" charset="0"/>
                          <a:ea typeface="宋体" charset="0"/>
                          <a:cs typeface="Times New Roman" charset="0"/>
                        </a:rPr>
                        <a:t>)</a:t>
                      </a:r>
                      <a:r>
                        <a:rPr kumimoji="0" lang="zh-CN" altLang="en-US" sz="2400" b="1" i="0" u="none" strike="noStrike" cap="none" normalizeH="0" baseline="0">
                          <a:ln>
                            <a:noFill/>
                          </a:ln>
                          <a:solidFill>
                            <a:schemeClr val="tx1"/>
                          </a:solidFill>
                          <a:effectLst/>
                          <a:latin typeface="Times New Roman" charset="0"/>
                          <a:ea typeface="宋体" charset="0"/>
                          <a:cs typeface="Times New Roman" charset="0"/>
                        </a:rPr>
                        <a:t>；城市的依托</a:t>
                      </a:r>
                      <a:r>
                        <a:rPr kumimoji="0" lang="en-US" altLang="zh-CN" sz="2400" b="1" i="0" u="none" strike="noStrike" cap="none" normalizeH="0" baseline="0">
                          <a:ln>
                            <a:noFill/>
                          </a:ln>
                          <a:solidFill>
                            <a:schemeClr val="tx1"/>
                          </a:solidFill>
                          <a:effectLst/>
                          <a:latin typeface="Times New Roman" charset="0"/>
                          <a:ea typeface="宋体" charset="0"/>
                          <a:cs typeface="Times New Roman" charset="0"/>
                        </a:rPr>
                        <a:t>(</a:t>
                      </a:r>
                      <a:r>
                        <a:rPr kumimoji="0" lang="zh-CN" altLang="en-US" sz="2400" b="1" i="0" u="none" strike="noStrike" cap="none" normalizeH="0" baseline="0">
                          <a:ln>
                            <a:noFill/>
                          </a:ln>
                          <a:solidFill>
                            <a:schemeClr val="tx1"/>
                          </a:solidFill>
                          <a:effectLst/>
                          <a:latin typeface="Times New Roman" charset="0"/>
                          <a:ea typeface="宋体" charset="0"/>
                          <a:cs typeface="Times New Roman" charset="0"/>
                        </a:rPr>
                        <a:t>城市为港口提供人、财、物的优势，利于港口的建设和发展</a:t>
                      </a:r>
                      <a:r>
                        <a:rPr kumimoji="0" lang="en-US" altLang="zh-CN" sz="2400" b="1" i="0" u="none" strike="noStrike" cap="none" normalizeH="0" baseline="0">
                          <a:ln>
                            <a:noFill/>
                          </a:ln>
                          <a:solidFill>
                            <a:schemeClr val="tx1"/>
                          </a:solidFill>
                          <a:effectLst/>
                          <a:latin typeface="Times New Roman" charset="0"/>
                          <a:ea typeface="宋体" charset="0"/>
                          <a:cs typeface="Times New Roman" charset="0"/>
                        </a:rPr>
                        <a:t>)</a:t>
                      </a:r>
                      <a:r>
                        <a:rPr kumimoji="0" lang="zh-CN" altLang="en-US" sz="2400" b="1" i="0" u="none" strike="noStrike" cap="none" normalizeH="0" baseline="0">
                          <a:ln>
                            <a:noFill/>
                          </a:ln>
                          <a:solidFill>
                            <a:schemeClr val="tx1"/>
                          </a:solidFill>
                          <a:effectLst/>
                          <a:latin typeface="Times New Roman" charset="0"/>
                          <a:ea typeface="宋体" charset="0"/>
                          <a:cs typeface="Times New Roman" charset="0"/>
                        </a:rPr>
                        <a:t>。</a:t>
                      </a:r>
                      <a:r>
                        <a:rPr kumimoji="0" lang="zh-CN" altLang="en-US" sz="2400" b="1" i="0" u="none" strike="noStrike" cap="none" normalizeH="0" baseline="0">
                          <a:ln>
                            <a:noFill/>
                          </a:ln>
                          <a:solidFill>
                            <a:schemeClr val="tx1"/>
                          </a:solidFill>
                          <a:effectLst/>
                          <a:latin typeface="宋体" charset="0"/>
                          <a:ea typeface="宋体" charset="0"/>
                          <a:cs typeface="Times New Roman" charset="0"/>
                        </a:rPr>
                        <a:t>③</a:t>
                      </a:r>
                      <a:r>
                        <a:rPr kumimoji="0" lang="zh-CN" altLang="en-US" sz="2400" b="1" i="0" u="none" strike="noStrike" cap="none" normalizeH="0" baseline="0">
                          <a:ln>
                            <a:noFill/>
                          </a:ln>
                          <a:solidFill>
                            <a:schemeClr val="tx1"/>
                          </a:solidFill>
                          <a:effectLst/>
                          <a:latin typeface="Times New Roman" charset="0"/>
                          <a:ea typeface="宋体" charset="0"/>
                          <a:cs typeface="Times New Roman" charset="0"/>
                        </a:rPr>
                        <a:t>政策条件：自由贸易港口和对外开放港口有利于港口的发展</a:t>
                      </a:r>
                      <a:endParaRPr kumimoji="0" lang="zh-CN" altLang="en-US" sz="1800" b="0" i="0" u="none" strike="noStrike" cap="none" normalizeH="0" baseline="0">
                        <a:ln>
                          <a:noFill/>
                        </a:ln>
                        <a:solidFill>
                          <a:schemeClr val="tx1"/>
                        </a:solidFill>
                        <a:effectLst/>
                        <a:latin typeface="Arial" charset="0"/>
                        <a:ea typeface="宋体" charset="0"/>
                        <a:cs typeface="Times New Roman"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553465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3346" name="Group 18"/>
          <p:cNvGraphicFramePr>
            <a:graphicFrameLocks noGrp="1"/>
          </p:cNvGraphicFramePr>
          <p:nvPr/>
        </p:nvGraphicFramePr>
        <p:xfrm>
          <a:off x="250825" y="1916113"/>
          <a:ext cx="8423275" cy="2286000"/>
        </p:xfrm>
        <a:graphic>
          <a:graphicData uri="http://schemas.openxmlformats.org/drawingml/2006/table">
            <a:tbl>
              <a:tblPr/>
              <a:tblGrid>
                <a:gridCol w="1582738"/>
                <a:gridCol w="6840537"/>
              </a:tblGrid>
              <a:tr h="1552575">
                <a:tc>
                  <a:txBody>
                    <a:bodyPr/>
                    <a:lstStyle/>
                    <a:p>
                      <a:pPr marL="0" marR="0" lvl="0" indent="0" algn="ctr" defTabSz="914400" rtl="0" eaLnBrk="1" fontAlgn="base" latinLnBrk="0" hangingPunct="0">
                        <a:lnSpc>
                          <a:spcPct val="100000"/>
                        </a:lnSpc>
                        <a:spcBef>
                          <a:spcPct val="0"/>
                        </a:spcBef>
                        <a:spcAft>
                          <a:spcPct val="0"/>
                        </a:spcAft>
                        <a:buClrTx/>
                        <a:buSzTx/>
                        <a:buFont typeface="Arial" charset="0"/>
                        <a:buNone/>
                        <a:tabLst>
                          <a:tab pos="2514600" algn="l"/>
                          <a:tab pos="4572000" algn="l"/>
                        </a:tabLst>
                      </a:pPr>
                      <a:r>
                        <a:rPr kumimoji="0" lang="zh-CN" altLang="en-US" sz="2400" b="1" i="0" u="none" strike="noStrike" cap="none" normalizeH="0" baseline="0">
                          <a:ln>
                            <a:noFill/>
                          </a:ln>
                          <a:solidFill>
                            <a:schemeClr val="tx1"/>
                          </a:solidFill>
                          <a:effectLst/>
                          <a:latin typeface="Times New Roman" charset="0"/>
                          <a:ea typeface="宋体" charset="0"/>
                          <a:cs typeface="Times New Roman" charset="0"/>
                        </a:rPr>
                        <a:t>水运的</a:t>
                      </a:r>
                      <a:endParaRPr kumimoji="0" lang="zh-CN" altLang="en-US" sz="1000" b="0" i="0" u="none" strike="noStrike" cap="none" normalizeH="0" baseline="0">
                        <a:ln>
                          <a:noFill/>
                        </a:ln>
                        <a:solidFill>
                          <a:schemeClr val="tx1"/>
                        </a:solidFill>
                        <a:effectLst/>
                        <a:latin typeface="Times New Roman" charset="0"/>
                        <a:ea typeface="宋体" charset="0"/>
                        <a:cs typeface="Times New Roman" charset="0"/>
                      </a:endParaRPr>
                    </a:p>
                    <a:p>
                      <a:pPr marL="0" marR="0" lvl="0" indent="0" algn="ctr" defTabSz="914400" rtl="0" eaLnBrk="1" fontAlgn="base" latinLnBrk="0" hangingPunct="0">
                        <a:lnSpc>
                          <a:spcPct val="100000"/>
                        </a:lnSpc>
                        <a:spcBef>
                          <a:spcPct val="0"/>
                        </a:spcBef>
                        <a:spcAft>
                          <a:spcPct val="0"/>
                        </a:spcAft>
                        <a:buClrTx/>
                        <a:buSzTx/>
                        <a:buFontTx/>
                        <a:buNone/>
                        <a:tabLst>
                          <a:tab pos="2514600" algn="l"/>
                          <a:tab pos="4572000" algn="l"/>
                        </a:tabLst>
                      </a:pPr>
                      <a:r>
                        <a:rPr kumimoji="0" lang="zh-CN" altLang="en-US" sz="2400" b="1" i="0" u="none" strike="noStrike" cap="none" normalizeH="0" baseline="0">
                          <a:ln>
                            <a:noFill/>
                          </a:ln>
                          <a:solidFill>
                            <a:schemeClr val="tx1"/>
                          </a:solidFill>
                          <a:effectLst/>
                          <a:latin typeface="Times New Roman" charset="0"/>
                          <a:ea typeface="宋体" charset="0"/>
                          <a:cs typeface="Times New Roman" charset="0"/>
                        </a:rPr>
                        <a:t>区位　</a:t>
                      </a:r>
                      <a:endParaRPr kumimoji="0" lang="zh-CN" altLang="en-US" sz="1800" b="0" i="0" u="none" strike="noStrike" cap="none" normalizeH="0" baseline="0">
                        <a:ln>
                          <a:noFill/>
                        </a:ln>
                        <a:solidFill>
                          <a:schemeClr val="tx1"/>
                        </a:solidFill>
                        <a:effectLst/>
                        <a:latin typeface="Arial" charset="0"/>
                        <a:ea typeface="宋体" charset="0"/>
                        <a:cs typeface="Times New Roman"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ct val="0"/>
                        </a:spcBef>
                        <a:spcAft>
                          <a:spcPct val="0"/>
                        </a:spcAft>
                        <a:buClrTx/>
                        <a:buSzTx/>
                        <a:buFont typeface="Arial" charset="0"/>
                        <a:buNone/>
                        <a:tabLst>
                          <a:tab pos="2514600" algn="l"/>
                          <a:tab pos="4572000" algn="l"/>
                        </a:tabLst>
                      </a:pPr>
                      <a:r>
                        <a:rPr kumimoji="0" lang="zh-CN" altLang="en-US" sz="2400" b="1" i="0" u="none" strike="noStrike" cap="none" normalizeH="0" baseline="0">
                          <a:ln>
                            <a:noFill/>
                          </a:ln>
                          <a:solidFill>
                            <a:schemeClr val="tx1"/>
                          </a:solidFill>
                          <a:effectLst/>
                          <a:latin typeface="宋体" charset="0"/>
                          <a:ea typeface="宋体" charset="0"/>
                          <a:cs typeface="Times New Roman" charset="0"/>
                        </a:rPr>
                        <a:t>①</a:t>
                      </a:r>
                      <a:r>
                        <a:rPr kumimoji="0" lang="zh-CN" altLang="en-US" sz="2400" b="1" i="0" u="none" strike="noStrike" cap="none" normalizeH="0" baseline="0">
                          <a:ln>
                            <a:noFill/>
                          </a:ln>
                          <a:solidFill>
                            <a:schemeClr val="tx1"/>
                          </a:solidFill>
                          <a:effectLst/>
                          <a:latin typeface="Times New Roman" charset="0"/>
                          <a:ea typeface="宋体" charset="0"/>
                          <a:cs typeface="Times New Roman" charset="0"/>
                        </a:rPr>
                        <a:t>自然条件：地形</a:t>
                      </a:r>
                      <a:r>
                        <a:rPr kumimoji="0" lang="en-US" altLang="zh-CN" sz="2400" b="1" i="0" u="none" strike="noStrike" cap="none" normalizeH="0" baseline="0">
                          <a:ln>
                            <a:noFill/>
                          </a:ln>
                          <a:solidFill>
                            <a:schemeClr val="tx1"/>
                          </a:solidFill>
                          <a:effectLst/>
                          <a:latin typeface="Times New Roman" charset="0"/>
                          <a:ea typeface="宋体" charset="0"/>
                          <a:cs typeface="Times New Roman" charset="0"/>
                        </a:rPr>
                        <a:t>(</a:t>
                      </a:r>
                      <a:r>
                        <a:rPr kumimoji="0" lang="zh-CN" altLang="en-US" sz="2400" b="1" i="0" u="none" strike="noStrike" cap="none" normalizeH="0" baseline="0">
                          <a:ln>
                            <a:noFill/>
                          </a:ln>
                          <a:solidFill>
                            <a:schemeClr val="tx1"/>
                          </a:solidFill>
                          <a:effectLst/>
                          <a:latin typeface="Times New Roman" charset="0"/>
                          <a:ea typeface="宋体" charset="0"/>
                          <a:cs typeface="Times New Roman" charset="0"/>
                        </a:rPr>
                        <a:t>地势平坦、水流平缓、利于航行</a:t>
                      </a:r>
                      <a:r>
                        <a:rPr kumimoji="0" lang="en-US" altLang="zh-CN" sz="2400" b="1" i="0" u="none" strike="noStrike" cap="none" normalizeH="0" baseline="0">
                          <a:ln>
                            <a:noFill/>
                          </a:ln>
                          <a:solidFill>
                            <a:schemeClr val="tx1"/>
                          </a:solidFill>
                          <a:effectLst/>
                          <a:latin typeface="Times New Roman" charset="0"/>
                          <a:ea typeface="宋体" charset="0"/>
                          <a:cs typeface="Times New Roman" charset="0"/>
                        </a:rPr>
                        <a:t>)</a:t>
                      </a:r>
                      <a:r>
                        <a:rPr kumimoji="0" lang="zh-CN" altLang="en-US" sz="2400" b="1" i="0" u="none" strike="noStrike" cap="none" normalizeH="0" baseline="0">
                          <a:ln>
                            <a:noFill/>
                          </a:ln>
                          <a:solidFill>
                            <a:schemeClr val="tx1"/>
                          </a:solidFill>
                          <a:effectLst/>
                          <a:latin typeface="Times New Roman" charset="0"/>
                          <a:ea typeface="宋体" charset="0"/>
                          <a:cs typeface="Times New Roman" charset="0"/>
                        </a:rPr>
                        <a:t>；气候</a:t>
                      </a:r>
                      <a:r>
                        <a:rPr kumimoji="0" lang="en-US" altLang="zh-CN" sz="2400" b="1" i="0" u="none" strike="noStrike" cap="none" normalizeH="0" baseline="0">
                          <a:ln>
                            <a:noFill/>
                          </a:ln>
                          <a:solidFill>
                            <a:schemeClr val="tx1"/>
                          </a:solidFill>
                          <a:effectLst/>
                          <a:latin typeface="Times New Roman" charset="0"/>
                          <a:ea typeface="宋体" charset="0"/>
                          <a:cs typeface="Times New Roman" charset="0"/>
                        </a:rPr>
                        <a:t>(</a:t>
                      </a:r>
                      <a:r>
                        <a:rPr kumimoji="0" lang="zh-CN" altLang="en-US" sz="2400" b="1" i="0" u="none" strike="noStrike" cap="none" normalizeH="0" baseline="0">
                          <a:ln>
                            <a:noFill/>
                          </a:ln>
                          <a:solidFill>
                            <a:schemeClr val="tx1"/>
                          </a:solidFill>
                          <a:effectLst/>
                          <a:latin typeface="Times New Roman" charset="0"/>
                          <a:ea typeface="宋体" charset="0"/>
                          <a:cs typeface="Times New Roman" charset="0"/>
                        </a:rPr>
                        <a:t>降水季节分配均匀，水位变化较小，无结冰期，全年可通航</a:t>
                      </a:r>
                      <a:r>
                        <a:rPr kumimoji="0" lang="en-US" altLang="zh-CN" sz="2400" b="1" i="0" u="none" strike="noStrike" cap="none" normalizeH="0" baseline="0">
                          <a:ln>
                            <a:noFill/>
                          </a:ln>
                          <a:solidFill>
                            <a:schemeClr val="tx1"/>
                          </a:solidFill>
                          <a:effectLst/>
                          <a:latin typeface="Times New Roman" charset="0"/>
                          <a:ea typeface="宋体" charset="0"/>
                          <a:cs typeface="Times New Roman" charset="0"/>
                        </a:rPr>
                        <a:t>)</a:t>
                      </a:r>
                      <a:r>
                        <a:rPr kumimoji="0" lang="zh-CN" altLang="en-US" sz="2400" b="1" i="0" u="none" strike="noStrike" cap="none" normalizeH="0" baseline="0">
                          <a:ln>
                            <a:noFill/>
                          </a:ln>
                          <a:solidFill>
                            <a:schemeClr val="tx1"/>
                          </a:solidFill>
                          <a:effectLst/>
                          <a:latin typeface="Times New Roman" charset="0"/>
                          <a:ea typeface="宋体" charset="0"/>
                          <a:cs typeface="Times New Roman" charset="0"/>
                        </a:rPr>
                        <a:t>；水文</a:t>
                      </a:r>
                      <a:r>
                        <a:rPr kumimoji="0" lang="en-US" altLang="zh-CN" sz="2400" b="1" i="0" u="none" strike="noStrike" cap="none" normalizeH="0" baseline="0">
                          <a:ln>
                            <a:noFill/>
                          </a:ln>
                          <a:solidFill>
                            <a:schemeClr val="tx1"/>
                          </a:solidFill>
                          <a:effectLst/>
                          <a:latin typeface="Times New Roman" charset="0"/>
                          <a:ea typeface="宋体" charset="0"/>
                          <a:cs typeface="Times New Roman" charset="0"/>
                        </a:rPr>
                        <a:t>(</a:t>
                      </a:r>
                      <a:r>
                        <a:rPr kumimoji="0" lang="zh-CN" altLang="en-US" sz="2400" b="1" i="0" u="none" strike="noStrike" cap="none" normalizeH="0" baseline="0">
                          <a:ln>
                            <a:noFill/>
                          </a:ln>
                          <a:solidFill>
                            <a:schemeClr val="tx1"/>
                          </a:solidFill>
                          <a:effectLst/>
                          <a:latin typeface="Times New Roman" charset="0"/>
                          <a:ea typeface="宋体" charset="0"/>
                          <a:cs typeface="Times New Roman" charset="0"/>
                        </a:rPr>
                        <a:t>河网密布、运河众多，形成庞大的内河水运网；河流含沙量小，河道不淤积</a:t>
                      </a:r>
                      <a:r>
                        <a:rPr kumimoji="0" lang="en-US" altLang="zh-CN" sz="2400" b="1" i="0" u="none" strike="noStrike" cap="none" normalizeH="0" baseline="0">
                          <a:ln>
                            <a:noFill/>
                          </a:ln>
                          <a:solidFill>
                            <a:schemeClr val="tx1"/>
                          </a:solidFill>
                          <a:effectLst/>
                          <a:latin typeface="Times New Roman" charset="0"/>
                          <a:ea typeface="宋体" charset="0"/>
                          <a:cs typeface="Times New Roman" charset="0"/>
                        </a:rPr>
                        <a:t>)</a:t>
                      </a:r>
                      <a:r>
                        <a:rPr kumimoji="0" lang="zh-CN" altLang="en-US" sz="2400" b="1" i="0" u="none" strike="noStrike" cap="none" normalizeH="0" baseline="0">
                          <a:ln>
                            <a:noFill/>
                          </a:ln>
                          <a:solidFill>
                            <a:schemeClr val="tx1"/>
                          </a:solidFill>
                          <a:effectLst/>
                          <a:latin typeface="Times New Roman" charset="0"/>
                          <a:ea typeface="宋体" charset="0"/>
                          <a:cs typeface="Times New Roman" charset="0"/>
                        </a:rPr>
                        <a:t>。</a:t>
                      </a:r>
                      <a:r>
                        <a:rPr kumimoji="0" lang="zh-CN" altLang="en-US" sz="2400" b="1" i="0" u="none" strike="noStrike" cap="none" normalizeH="0" baseline="0">
                          <a:ln>
                            <a:noFill/>
                          </a:ln>
                          <a:solidFill>
                            <a:schemeClr val="tx1"/>
                          </a:solidFill>
                          <a:effectLst/>
                          <a:latin typeface="宋体" charset="0"/>
                          <a:ea typeface="宋体" charset="0"/>
                          <a:cs typeface="Times New Roman" charset="0"/>
                        </a:rPr>
                        <a:t>②</a:t>
                      </a:r>
                      <a:r>
                        <a:rPr kumimoji="0" lang="zh-CN" altLang="en-US" sz="2400" b="1" i="0" u="none" strike="noStrike" cap="none" normalizeH="0" baseline="0">
                          <a:ln>
                            <a:noFill/>
                          </a:ln>
                          <a:solidFill>
                            <a:schemeClr val="tx1"/>
                          </a:solidFill>
                          <a:effectLst/>
                          <a:latin typeface="Times New Roman" charset="0"/>
                          <a:ea typeface="宋体" charset="0"/>
                          <a:cs typeface="Times New Roman" charset="0"/>
                        </a:rPr>
                        <a:t>社会经济条件：人口、经济影响客货流状况</a:t>
                      </a:r>
                      <a:endParaRPr kumimoji="0" lang="zh-CN" altLang="en-US" sz="1800" b="0" i="0" u="none" strike="noStrike" cap="none" normalizeH="0" baseline="0">
                        <a:ln>
                          <a:noFill/>
                        </a:ln>
                        <a:solidFill>
                          <a:schemeClr val="tx1"/>
                        </a:solidFill>
                        <a:effectLst/>
                        <a:latin typeface="Arial" charset="0"/>
                        <a:ea typeface="宋体" charset="0"/>
                        <a:cs typeface="Times New Roman"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2617513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2306" name="Object 2"/>
          <p:cNvGraphicFramePr>
            <a:graphicFrameLocks noChangeAspect="1"/>
          </p:cNvGraphicFramePr>
          <p:nvPr/>
        </p:nvGraphicFramePr>
        <p:xfrm>
          <a:off x="431800" y="1057275"/>
          <a:ext cx="8280400" cy="4743450"/>
        </p:xfrm>
        <a:graphic>
          <a:graphicData uri="http://schemas.openxmlformats.org/presentationml/2006/ole">
            <mc:AlternateContent xmlns:mc="http://schemas.openxmlformats.org/markup-compatibility/2006">
              <mc:Choice xmlns:v="urn:schemas-microsoft-com:vml" Requires="v">
                <p:oleObj spid="_x0000_s192518" name="文档" r:id="rId3" imgW="8279837" imgH="4742876" progId="Word.Document.8">
                  <p:embed/>
                </p:oleObj>
              </mc:Choice>
              <mc:Fallback>
                <p:oleObj name="文档" r:id="rId3" imgW="8279837" imgH="4742876"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800" y="1057275"/>
                        <a:ext cx="8280400" cy="4743450"/>
                      </a:xfrm>
                      <a:prstGeom prst="rect">
                        <a:avLst/>
                      </a:prstGeom>
                      <a:noFill/>
                      <a:ln>
                        <a:noFill/>
                      </a:ln>
                      <a:effectLst/>
                      <a:extLst>
                        <a:ext uri="{909E8E84-426E-40dd-AFC4-6F175D3DCCD1}">
                          <a14:hiddenFill xmlns:a14="http://schemas.microsoft.com/office/drawing/2010/main" xmlns="">
                            <a:solidFill>
                              <a:srgbClr val="3FB564"/>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0513017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1282" name="Object 2"/>
          <p:cNvGraphicFramePr>
            <a:graphicFrameLocks noChangeAspect="1"/>
          </p:cNvGraphicFramePr>
          <p:nvPr/>
        </p:nvGraphicFramePr>
        <p:xfrm>
          <a:off x="431800" y="2243138"/>
          <a:ext cx="8280400" cy="2371725"/>
        </p:xfrm>
        <a:graphic>
          <a:graphicData uri="http://schemas.openxmlformats.org/presentationml/2006/ole">
            <mc:AlternateContent xmlns:mc="http://schemas.openxmlformats.org/markup-compatibility/2006">
              <mc:Choice xmlns:v="urn:schemas-microsoft-com:vml" Requires="v">
                <p:oleObj spid="_x0000_s193542" name="文档" r:id="rId3" imgW="8279837" imgH="2371258" progId="Word.Document.8">
                  <p:embed/>
                </p:oleObj>
              </mc:Choice>
              <mc:Fallback>
                <p:oleObj name="文档" r:id="rId3" imgW="8279837" imgH="2371258"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800" y="2243138"/>
                        <a:ext cx="8280400" cy="2371725"/>
                      </a:xfrm>
                      <a:prstGeom prst="rect">
                        <a:avLst/>
                      </a:prstGeom>
                      <a:noFill/>
                      <a:ln>
                        <a:noFill/>
                      </a:ln>
                      <a:effectLst/>
                      <a:extLst>
                        <a:ext uri="{909E8E84-426E-40dd-AFC4-6F175D3DCCD1}">
                          <a14:hiddenFill xmlns:a14="http://schemas.microsoft.com/office/drawing/2010/main" xmlns="">
                            <a:solidFill>
                              <a:srgbClr val="3FB564"/>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1669914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0258" name="Object 2"/>
          <p:cNvGraphicFramePr>
            <a:graphicFrameLocks noChangeAspect="1"/>
          </p:cNvGraphicFramePr>
          <p:nvPr/>
        </p:nvGraphicFramePr>
        <p:xfrm>
          <a:off x="431800" y="749300"/>
          <a:ext cx="8280400" cy="4408488"/>
        </p:xfrm>
        <a:graphic>
          <a:graphicData uri="http://schemas.openxmlformats.org/presentationml/2006/ole">
            <mc:AlternateContent xmlns:mc="http://schemas.openxmlformats.org/markup-compatibility/2006">
              <mc:Choice xmlns:v="urn:schemas-microsoft-com:vml" Requires="v">
                <p:oleObj spid="_x0000_s194566" name="文档" r:id="rId3" imgW="8279837" imgH="4408805" progId="Word.Document.8">
                  <p:embed/>
                </p:oleObj>
              </mc:Choice>
              <mc:Fallback>
                <p:oleObj name="文档" r:id="rId3" imgW="8279837" imgH="4408805"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800" y="749300"/>
                        <a:ext cx="8280400" cy="4408488"/>
                      </a:xfrm>
                      <a:prstGeom prst="rect">
                        <a:avLst/>
                      </a:prstGeom>
                      <a:noFill/>
                      <a:ln>
                        <a:noFill/>
                      </a:ln>
                      <a:effectLst/>
                      <a:extLst>
                        <a:ext uri="{909E8E84-426E-40dd-AFC4-6F175D3DCCD1}">
                          <a14:hiddenFill xmlns:a14="http://schemas.microsoft.com/office/drawing/2010/main" xmlns="">
                            <a:solidFill>
                              <a:srgbClr val="3FB564"/>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480259" name="Picture 3" descr="29ca"/>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266950" y="4354513"/>
            <a:ext cx="5203825" cy="217011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3280555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9234" name="Object 2"/>
          <p:cNvGraphicFramePr>
            <a:graphicFrameLocks noChangeAspect="1"/>
          </p:cNvGraphicFramePr>
          <p:nvPr/>
        </p:nvGraphicFramePr>
        <p:xfrm>
          <a:off x="431800" y="1344613"/>
          <a:ext cx="8280400" cy="2371725"/>
        </p:xfrm>
        <a:graphic>
          <a:graphicData uri="http://schemas.openxmlformats.org/presentationml/2006/ole">
            <mc:AlternateContent xmlns:mc="http://schemas.openxmlformats.org/markup-compatibility/2006">
              <mc:Choice xmlns:v="urn:schemas-microsoft-com:vml" Requires="v">
                <p:oleObj spid="_x0000_s195590" name="文档" r:id="rId3" imgW="8279837" imgH="2371258" progId="Word.Document.8">
                  <p:embed/>
                </p:oleObj>
              </mc:Choice>
              <mc:Fallback>
                <p:oleObj name="文档" r:id="rId3" imgW="8279837" imgH="2371258"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800" y="1344613"/>
                        <a:ext cx="8280400" cy="2371725"/>
                      </a:xfrm>
                      <a:prstGeom prst="rect">
                        <a:avLst/>
                      </a:prstGeom>
                      <a:noFill/>
                      <a:ln>
                        <a:noFill/>
                      </a:ln>
                      <a:effectLst/>
                      <a:extLst>
                        <a:ext uri="{909E8E84-426E-40dd-AFC4-6F175D3DCCD1}">
                          <a14:hiddenFill xmlns:a14="http://schemas.microsoft.com/office/drawing/2010/main" xmlns="">
                            <a:solidFill>
                              <a:srgbClr val="3FB564"/>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941059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8306" name="Group 1026"/>
          <p:cNvGraphicFramePr>
            <a:graphicFrameLocks noGrp="1"/>
          </p:cNvGraphicFramePr>
          <p:nvPr/>
        </p:nvGraphicFramePr>
        <p:xfrm>
          <a:off x="100013" y="1162050"/>
          <a:ext cx="8915400" cy="5572419"/>
        </p:xfrm>
        <a:graphic>
          <a:graphicData uri="http://schemas.openxmlformats.org/drawingml/2006/table">
            <a:tbl>
              <a:tblPr/>
              <a:tblGrid>
                <a:gridCol w="3352800"/>
                <a:gridCol w="927100"/>
                <a:gridCol w="927100"/>
                <a:gridCol w="927100"/>
                <a:gridCol w="927100"/>
                <a:gridCol w="927100"/>
                <a:gridCol w="927100"/>
              </a:tblGrid>
              <a:tr h="5524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黑体" charset="0"/>
                          <a:ea typeface="黑体" charset="0"/>
                          <a:cs typeface="黑体" charset="0"/>
                        </a:rPr>
                        <a:t>人或物的位移</a:t>
                      </a:r>
                      <a:endParaRPr kumimoji="1" lang="zh-CN" altLang="en-US" sz="2800" b="0" i="0" u="none" strike="noStrike" cap="none" normalizeH="0" baseline="0">
                        <a:ln>
                          <a:noFill/>
                        </a:ln>
                        <a:solidFill>
                          <a:schemeClr val="tx1"/>
                        </a:solidFill>
                        <a:effectLst/>
                        <a:latin typeface="黑体" charset="0"/>
                        <a:ea typeface="黑体" charset="0"/>
                        <a:cs typeface="黑体" charset="0"/>
                      </a:endParaRPr>
                    </a:p>
                  </a:txBody>
                  <a:tcPr marT="45716" marB="4571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800" b="0" i="0" u="none" strike="noStrike" cap="none" normalizeH="0" baseline="0">
                          <a:ln>
                            <a:noFill/>
                          </a:ln>
                          <a:solidFill>
                            <a:schemeClr val="tx1"/>
                          </a:solidFill>
                          <a:effectLst/>
                          <a:latin typeface="黑体" charset="0"/>
                          <a:ea typeface="黑体" charset="0"/>
                          <a:cs typeface="黑体" charset="0"/>
                        </a:rPr>
                        <a:t>铁路</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800" b="0" i="0" u="none" strike="noStrike" cap="none" normalizeH="0" baseline="0">
                          <a:ln>
                            <a:noFill/>
                          </a:ln>
                          <a:solidFill>
                            <a:schemeClr val="tx1"/>
                          </a:solidFill>
                          <a:effectLst/>
                          <a:latin typeface="黑体" charset="0"/>
                          <a:ea typeface="黑体" charset="0"/>
                          <a:cs typeface="黑体" charset="0"/>
                        </a:rPr>
                        <a:t>公路</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800" b="0" i="0" u="none" strike="noStrike" cap="none" normalizeH="0" baseline="0">
                          <a:ln>
                            <a:noFill/>
                          </a:ln>
                          <a:solidFill>
                            <a:schemeClr val="tx1"/>
                          </a:solidFill>
                          <a:effectLst/>
                          <a:latin typeface="黑体" charset="0"/>
                          <a:ea typeface="黑体" charset="0"/>
                          <a:cs typeface="黑体" charset="0"/>
                        </a:rPr>
                        <a:t>海运</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800" b="0" i="0" u="none" strike="noStrike" cap="none" normalizeH="0" baseline="0">
                          <a:ln>
                            <a:noFill/>
                          </a:ln>
                          <a:solidFill>
                            <a:schemeClr val="tx1"/>
                          </a:solidFill>
                          <a:effectLst/>
                          <a:latin typeface="黑体" charset="0"/>
                          <a:ea typeface="黑体" charset="0"/>
                          <a:cs typeface="黑体" charset="0"/>
                        </a:rPr>
                        <a:t>河运</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800" b="0" i="0" u="none" strike="noStrike" cap="none" normalizeH="0" baseline="0">
                          <a:ln>
                            <a:noFill/>
                          </a:ln>
                          <a:solidFill>
                            <a:schemeClr val="tx1"/>
                          </a:solidFill>
                          <a:effectLst/>
                          <a:latin typeface="黑体" charset="0"/>
                          <a:ea typeface="黑体" charset="0"/>
                          <a:cs typeface="黑体" charset="0"/>
                        </a:rPr>
                        <a:t>空运</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800" b="0" i="0" u="none" strike="noStrike" cap="none" normalizeH="0" baseline="0">
                          <a:ln>
                            <a:noFill/>
                          </a:ln>
                          <a:solidFill>
                            <a:schemeClr val="tx1"/>
                          </a:solidFill>
                          <a:effectLst/>
                          <a:latin typeface="黑体" charset="0"/>
                          <a:ea typeface="黑体" charset="0"/>
                          <a:cs typeface="黑体" charset="0"/>
                        </a:rPr>
                        <a:t>管道</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55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黑体" charset="0"/>
                          <a:ea typeface="黑体" charset="0"/>
                          <a:cs typeface="黑体" charset="0"/>
                        </a:rPr>
                        <a:t>从哈尔滨到广州参加次日的贸易洽谈会</a:t>
                      </a:r>
                    </a:p>
                  </a:txBody>
                  <a:tcPr marT="45716" marB="4571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a:ln>
                          <a:noFill/>
                        </a:ln>
                        <a:solidFill>
                          <a:schemeClr val="tx1"/>
                        </a:solidFill>
                        <a:effectLst/>
                        <a:latin typeface="黑体" charset="0"/>
                        <a:ea typeface="黑体" charset="0"/>
                        <a:cs typeface="黑体"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a:ln>
                          <a:noFill/>
                        </a:ln>
                        <a:solidFill>
                          <a:schemeClr val="tx1"/>
                        </a:solidFill>
                        <a:effectLst/>
                        <a:latin typeface="黑体" charset="0"/>
                        <a:ea typeface="黑体" charset="0"/>
                        <a:cs typeface="黑体"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a:ln>
                          <a:noFill/>
                        </a:ln>
                        <a:solidFill>
                          <a:schemeClr val="tx1"/>
                        </a:solidFill>
                        <a:effectLst/>
                        <a:latin typeface="黑体" charset="0"/>
                        <a:ea typeface="黑体" charset="0"/>
                        <a:cs typeface="黑体"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a:ln>
                          <a:noFill/>
                        </a:ln>
                        <a:solidFill>
                          <a:schemeClr val="tx1"/>
                        </a:solidFill>
                        <a:effectLst/>
                        <a:latin typeface="黑体" charset="0"/>
                        <a:ea typeface="黑体" charset="0"/>
                        <a:cs typeface="黑体"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a:ln>
                          <a:noFill/>
                        </a:ln>
                        <a:solidFill>
                          <a:schemeClr val="tx1"/>
                        </a:solidFill>
                        <a:effectLst/>
                        <a:latin typeface="黑体" charset="0"/>
                        <a:ea typeface="黑体" charset="0"/>
                        <a:cs typeface="黑体"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a:ln>
                          <a:noFill/>
                        </a:ln>
                        <a:solidFill>
                          <a:schemeClr val="tx1"/>
                        </a:solidFill>
                        <a:effectLst/>
                        <a:latin typeface="黑体" charset="0"/>
                        <a:ea typeface="黑体" charset="0"/>
                        <a:cs typeface="黑体" charset="0"/>
                      </a:endParaRP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70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黑体" charset="0"/>
                          <a:ea typeface="黑体" charset="0"/>
                          <a:cs typeface="黑体" charset="0"/>
                        </a:rPr>
                        <a:t>从重庆到武汉旅游观光</a:t>
                      </a:r>
                    </a:p>
                  </a:txBody>
                  <a:tcPr marT="45716" marB="4571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a:ln>
                          <a:noFill/>
                        </a:ln>
                        <a:solidFill>
                          <a:schemeClr val="tx1"/>
                        </a:solidFill>
                        <a:effectLst/>
                        <a:latin typeface="黑体" charset="0"/>
                        <a:ea typeface="黑体" charset="0"/>
                        <a:cs typeface="黑体"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a:ln>
                          <a:noFill/>
                        </a:ln>
                        <a:solidFill>
                          <a:schemeClr val="tx1"/>
                        </a:solidFill>
                        <a:effectLst/>
                        <a:latin typeface="黑体" charset="0"/>
                        <a:ea typeface="黑体" charset="0"/>
                        <a:cs typeface="黑体"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a:ln>
                          <a:noFill/>
                        </a:ln>
                        <a:solidFill>
                          <a:schemeClr val="tx1"/>
                        </a:solidFill>
                        <a:effectLst/>
                        <a:latin typeface="黑体" charset="0"/>
                        <a:ea typeface="黑体" charset="0"/>
                        <a:cs typeface="黑体"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a:ln>
                          <a:noFill/>
                        </a:ln>
                        <a:solidFill>
                          <a:schemeClr val="tx1"/>
                        </a:solidFill>
                        <a:effectLst/>
                        <a:latin typeface="黑体" charset="0"/>
                        <a:ea typeface="黑体" charset="0"/>
                        <a:cs typeface="黑体"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a:ln>
                          <a:noFill/>
                        </a:ln>
                        <a:solidFill>
                          <a:schemeClr val="tx1"/>
                        </a:solidFill>
                        <a:effectLst/>
                        <a:latin typeface="黑体" charset="0"/>
                        <a:ea typeface="黑体" charset="0"/>
                        <a:cs typeface="黑体"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a:ln>
                          <a:noFill/>
                        </a:ln>
                        <a:solidFill>
                          <a:schemeClr val="tx1"/>
                        </a:solidFill>
                        <a:effectLst/>
                        <a:latin typeface="黑体" charset="0"/>
                        <a:ea typeface="黑体" charset="0"/>
                        <a:cs typeface="黑体" charset="0"/>
                      </a:endParaRP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75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黑体" charset="0"/>
                          <a:ea typeface="黑体" charset="0"/>
                          <a:cs typeface="黑体" charset="0"/>
                        </a:rPr>
                        <a:t>从天津到上海运三万吨海盐</a:t>
                      </a:r>
                    </a:p>
                  </a:txBody>
                  <a:tcPr marT="45716" marB="4571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a:ln>
                          <a:noFill/>
                        </a:ln>
                        <a:solidFill>
                          <a:schemeClr val="tx1"/>
                        </a:solidFill>
                        <a:effectLst/>
                        <a:latin typeface="黑体" charset="0"/>
                        <a:ea typeface="黑体" charset="0"/>
                        <a:cs typeface="黑体"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a:ln>
                          <a:noFill/>
                        </a:ln>
                        <a:solidFill>
                          <a:schemeClr val="tx1"/>
                        </a:solidFill>
                        <a:effectLst/>
                        <a:latin typeface="黑体" charset="0"/>
                        <a:ea typeface="黑体" charset="0"/>
                        <a:cs typeface="黑体"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a:ln>
                          <a:noFill/>
                        </a:ln>
                        <a:solidFill>
                          <a:schemeClr val="tx1"/>
                        </a:solidFill>
                        <a:effectLst/>
                        <a:latin typeface="黑体" charset="0"/>
                        <a:ea typeface="黑体" charset="0"/>
                        <a:cs typeface="黑体"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a:ln>
                          <a:noFill/>
                        </a:ln>
                        <a:solidFill>
                          <a:schemeClr val="tx1"/>
                        </a:solidFill>
                        <a:effectLst/>
                        <a:latin typeface="黑体" charset="0"/>
                        <a:ea typeface="黑体" charset="0"/>
                        <a:cs typeface="黑体"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a:ln>
                          <a:noFill/>
                        </a:ln>
                        <a:solidFill>
                          <a:schemeClr val="tx1"/>
                        </a:solidFill>
                        <a:effectLst/>
                        <a:latin typeface="黑体" charset="0"/>
                        <a:ea typeface="黑体" charset="0"/>
                        <a:cs typeface="黑体"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a:ln>
                          <a:noFill/>
                        </a:ln>
                        <a:solidFill>
                          <a:schemeClr val="tx1"/>
                        </a:solidFill>
                        <a:effectLst/>
                        <a:latin typeface="黑体" charset="0"/>
                        <a:ea typeface="黑体" charset="0"/>
                        <a:cs typeface="黑体" charset="0"/>
                      </a:endParaRP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461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rgbClr val="000000"/>
                          </a:solidFill>
                          <a:effectLst/>
                          <a:latin typeface="黑体" charset="0"/>
                          <a:ea typeface="黑体" charset="0"/>
                          <a:cs typeface="黑体" charset="0"/>
                        </a:rPr>
                        <a:t>20万吨原油：大庆--沈阳</a:t>
                      </a:r>
                    </a:p>
                  </a:txBody>
                  <a:tcPr marT="45716" marB="4571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a:ln>
                          <a:noFill/>
                        </a:ln>
                        <a:solidFill>
                          <a:schemeClr val="tx1"/>
                        </a:solidFill>
                        <a:effectLst/>
                        <a:latin typeface="黑体" charset="0"/>
                        <a:ea typeface="黑体" charset="0"/>
                        <a:cs typeface="黑体"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a:ln>
                          <a:noFill/>
                        </a:ln>
                        <a:solidFill>
                          <a:schemeClr val="tx1"/>
                        </a:solidFill>
                        <a:effectLst/>
                        <a:latin typeface="黑体" charset="0"/>
                        <a:ea typeface="黑体" charset="0"/>
                        <a:cs typeface="黑体"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a:ln>
                          <a:noFill/>
                        </a:ln>
                        <a:solidFill>
                          <a:schemeClr val="tx1"/>
                        </a:solidFill>
                        <a:effectLst/>
                        <a:latin typeface="黑体" charset="0"/>
                        <a:ea typeface="黑体" charset="0"/>
                        <a:cs typeface="黑体"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a:ln>
                          <a:noFill/>
                        </a:ln>
                        <a:solidFill>
                          <a:schemeClr val="tx1"/>
                        </a:solidFill>
                        <a:effectLst/>
                        <a:latin typeface="黑体" charset="0"/>
                        <a:ea typeface="黑体" charset="0"/>
                        <a:cs typeface="黑体"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a:ln>
                          <a:noFill/>
                        </a:ln>
                        <a:solidFill>
                          <a:schemeClr val="tx1"/>
                        </a:solidFill>
                        <a:effectLst/>
                        <a:latin typeface="黑体" charset="0"/>
                        <a:ea typeface="黑体" charset="0"/>
                        <a:cs typeface="黑体"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a:ln>
                          <a:noFill/>
                        </a:ln>
                        <a:solidFill>
                          <a:schemeClr val="tx1"/>
                        </a:solidFill>
                        <a:effectLst/>
                        <a:latin typeface="黑体" charset="0"/>
                        <a:ea typeface="黑体" charset="0"/>
                        <a:cs typeface="黑体" charset="0"/>
                      </a:endParaRP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rgbClr val="000000"/>
                          </a:solidFill>
                          <a:effectLst/>
                          <a:latin typeface="黑体" charset="0"/>
                          <a:ea typeface="黑体" charset="0"/>
                          <a:cs typeface="黑体" charset="0"/>
                        </a:rPr>
                        <a:t>100吨钢材从武汉运往广州</a:t>
                      </a:r>
                    </a:p>
                  </a:txBody>
                  <a:tcPr marT="45716" marB="4571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a:ln>
                          <a:noFill/>
                        </a:ln>
                        <a:solidFill>
                          <a:schemeClr val="tx1"/>
                        </a:solidFill>
                        <a:effectLst/>
                        <a:latin typeface="黑体" charset="0"/>
                        <a:ea typeface="黑体" charset="0"/>
                        <a:cs typeface="黑体"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a:ln>
                          <a:noFill/>
                        </a:ln>
                        <a:solidFill>
                          <a:schemeClr val="tx1"/>
                        </a:solidFill>
                        <a:effectLst/>
                        <a:latin typeface="黑体" charset="0"/>
                        <a:ea typeface="黑体" charset="0"/>
                        <a:cs typeface="黑体"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a:ln>
                          <a:noFill/>
                        </a:ln>
                        <a:solidFill>
                          <a:schemeClr val="tx1"/>
                        </a:solidFill>
                        <a:effectLst/>
                        <a:latin typeface="黑体" charset="0"/>
                        <a:ea typeface="黑体" charset="0"/>
                        <a:cs typeface="黑体"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a:ln>
                          <a:noFill/>
                        </a:ln>
                        <a:solidFill>
                          <a:schemeClr val="tx1"/>
                        </a:solidFill>
                        <a:effectLst/>
                        <a:latin typeface="黑体" charset="0"/>
                        <a:ea typeface="黑体" charset="0"/>
                        <a:cs typeface="黑体"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a:ln>
                          <a:noFill/>
                        </a:ln>
                        <a:solidFill>
                          <a:schemeClr val="tx1"/>
                        </a:solidFill>
                        <a:effectLst/>
                        <a:latin typeface="黑体" charset="0"/>
                        <a:ea typeface="黑体" charset="0"/>
                        <a:cs typeface="黑体"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a:ln>
                          <a:noFill/>
                        </a:ln>
                        <a:solidFill>
                          <a:schemeClr val="tx1"/>
                        </a:solidFill>
                        <a:effectLst/>
                        <a:latin typeface="黑体" charset="0"/>
                        <a:ea typeface="黑体" charset="0"/>
                        <a:cs typeface="黑体" charset="0"/>
                      </a:endParaRP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75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rgbClr val="000000"/>
                          </a:solidFill>
                          <a:effectLst/>
                          <a:latin typeface="黑体" charset="0"/>
                          <a:ea typeface="黑体" charset="0"/>
                          <a:cs typeface="黑体" charset="0"/>
                        </a:rPr>
                        <a:t>10万吨原油：科威特</a:t>
                      </a:r>
                      <a:r>
                        <a:rPr kumimoji="1" lang="zh-CN" altLang="en-US" sz="2000" b="0" i="0" u="none" strike="noStrike" cap="none" normalizeH="0" baseline="0">
                          <a:ln>
                            <a:noFill/>
                          </a:ln>
                          <a:solidFill>
                            <a:srgbClr val="000000"/>
                          </a:solidFill>
                          <a:effectLst/>
                          <a:latin typeface="Courier New" charset="0"/>
                          <a:ea typeface="黑体" charset="0"/>
                          <a:cs typeface="黑体" charset="0"/>
                        </a:rPr>
                        <a:t>—</a:t>
                      </a:r>
                      <a:r>
                        <a:rPr kumimoji="1" lang="zh-CN" altLang="en-US" sz="2000" b="0" i="0" u="none" strike="noStrike" cap="none" normalizeH="0" baseline="0">
                          <a:ln>
                            <a:noFill/>
                          </a:ln>
                          <a:solidFill>
                            <a:srgbClr val="000000"/>
                          </a:solidFill>
                          <a:effectLst/>
                          <a:latin typeface="黑体" charset="0"/>
                          <a:ea typeface="黑体" charset="0"/>
                          <a:cs typeface="黑体" charset="0"/>
                        </a:rPr>
                        <a:t>日本</a:t>
                      </a:r>
                      <a:endParaRPr kumimoji="1" lang="zh-CN" altLang="en-US" sz="2000" b="0" i="0" u="none" strike="noStrike" cap="none" normalizeH="0" baseline="0">
                        <a:ln>
                          <a:noFill/>
                        </a:ln>
                        <a:solidFill>
                          <a:schemeClr val="tx1"/>
                        </a:solidFill>
                        <a:effectLst/>
                        <a:latin typeface="黑体" charset="0"/>
                        <a:ea typeface="黑体" charset="0"/>
                        <a:cs typeface="黑体" charset="0"/>
                      </a:endParaRPr>
                    </a:p>
                  </a:txBody>
                  <a:tcPr marT="45716" marB="4571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a:ln>
                          <a:noFill/>
                        </a:ln>
                        <a:solidFill>
                          <a:schemeClr val="tx1"/>
                        </a:solidFill>
                        <a:effectLst/>
                        <a:latin typeface="黑体" charset="0"/>
                        <a:ea typeface="黑体" charset="0"/>
                        <a:cs typeface="黑体"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a:ln>
                          <a:noFill/>
                        </a:ln>
                        <a:solidFill>
                          <a:schemeClr val="tx1"/>
                        </a:solidFill>
                        <a:effectLst/>
                        <a:latin typeface="黑体" charset="0"/>
                        <a:ea typeface="黑体" charset="0"/>
                        <a:cs typeface="黑体"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a:ln>
                          <a:noFill/>
                        </a:ln>
                        <a:solidFill>
                          <a:schemeClr val="tx1"/>
                        </a:solidFill>
                        <a:effectLst/>
                        <a:latin typeface="黑体" charset="0"/>
                        <a:ea typeface="黑体" charset="0"/>
                        <a:cs typeface="黑体"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a:ln>
                          <a:noFill/>
                        </a:ln>
                        <a:solidFill>
                          <a:schemeClr val="tx1"/>
                        </a:solidFill>
                        <a:effectLst/>
                        <a:latin typeface="黑体" charset="0"/>
                        <a:ea typeface="黑体" charset="0"/>
                        <a:cs typeface="黑体"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a:ln>
                          <a:noFill/>
                        </a:ln>
                        <a:solidFill>
                          <a:schemeClr val="tx1"/>
                        </a:solidFill>
                        <a:effectLst/>
                        <a:latin typeface="黑体" charset="0"/>
                        <a:ea typeface="黑体" charset="0"/>
                        <a:cs typeface="黑体"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a:ln>
                          <a:noFill/>
                        </a:ln>
                        <a:solidFill>
                          <a:schemeClr val="tx1"/>
                        </a:solidFill>
                        <a:effectLst/>
                        <a:latin typeface="黑体" charset="0"/>
                        <a:ea typeface="黑体" charset="0"/>
                        <a:cs typeface="黑体" charset="0"/>
                      </a:endParaRP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22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rgbClr val="000000"/>
                          </a:solidFill>
                          <a:effectLst/>
                          <a:latin typeface="黑体" charset="0"/>
                          <a:ea typeface="黑体" charset="0"/>
                          <a:cs typeface="黑体" charset="0"/>
                        </a:rPr>
                        <a:t>2吨活虾从郊区</a:t>
                      </a:r>
                      <a:r>
                        <a:rPr kumimoji="1" lang="zh-CN" altLang="en-US" sz="2000" b="0" i="0" u="none" strike="noStrike" cap="none" normalizeH="0" baseline="0">
                          <a:ln>
                            <a:noFill/>
                          </a:ln>
                          <a:solidFill>
                            <a:srgbClr val="000000"/>
                          </a:solidFill>
                          <a:effectLst/>
                          <a:latin typeface="Courier New" charset="0"/>
                          <a:ea typeface="黑体" charset="0"/>
                          <a:cs typeface="黑体" charset="0"/>
                        </a:rPr>
                        <a:t>—</a:t>
                      </a:r>
                      <a:r>
                        <a:rPr kumimoji="1" lang="zh-CN" altLang="en-US" sz="2000" b="0" i="0" u="none" strike="noStrike" cap="none" normalizeH="0" baseline="0">
                          <a:ln>
                            <a:noFill/>
                          </a:ln>
                          <a:solidFill>
                            <a:srgbClr val="000000"/>
                          </a:solidFill>
                          <a:effectLst/>
                          <a:latin typeface="黑体" charset="0"/>
                          <a:ea typeface="黑体" charset="0"/>
                          <a:cs typeface="黑体" charset="0"/>
                        </a:rPr>
                        <a:t>市区</a:t>
                      </a:r>
                    </a:p>
                  </a:txBody>
                  <a:tcPr marT="45716" marB="4571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a:ln>
                          <a:noFill/>
                        </a:ln>
                        <a:solidFill>
                          <a:schemeClr val="tx1"/>
                        </a:solidFill>
                        <a:effectLst/>
                        <a:latin typeface="黑体" charset="0"/>
                        <a:ea typeface="黑体" charset="0"/>
                        <a:cs typeface="黑体"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a:ln>
                          <a:noFill/>
                        </a:ln>
                        <a:solidFill>
                          <a:schemeClr val="tx1"/>
                        </a:solidFill>
                        <a:effectLst/>
                        <a:latin typeface="黑体" charset="0"/>
                        <a:ea typeface="黑体" charset="0"/>
                        <a:cs typeface="黑体"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a:ln>
                          <a:noFill/>
                        </a:ln>
                        <a:solidFill>
                          <a:schemeClr val="tx1"/>
                        </a:solidFill>
                        <a:effectLst/>
                        <a:latin typeface="黑体" charset="0"/>
                        <a:ea typeface="黑体" charset="0"/>
                        <a:cs typeface="黑体"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a:ln>
                          <a:noFill/>
                        </a:ln>
                        <a:solidFill>
                          <a:schemeClr val="tx1"/>
                        </a:solidFill>
                        <a:effectLst/>
                        <a:latin typeface="黑体" charset="0"/>
                        <a:ea typeface="黑体" charset="0"/>
                        <a:cs typeface="黑体"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a:ln>
                          <a:noFill/>
                        </a:ln>
                        <a:solidFill>
                          <a:schemeClr val="tx1"/>
                        </a:solidFill>
                        <a:effectLst/>
                        <a:latin typeface="黑体" charset="0"/>
                        <a:ea typeface="黑体" charset="0"/>
                        <a:cs typeface="黑体"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a:ln>
                          <a:noFill/>
                        </a:ln>
                        <a:solidFill>
                          <a:schemeClr val="tx1"/>
                        </a:solidFill>
                        <a:effectLst/>
                        <a:latin typeface="黑体" charset="0"/>
                        <a:ea typeface="黑体" charset="0"/>
                        <a:cs typeface="黑体" charset="0"/>
                      </a:endParaRP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22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rgbClr val="000000"/>
                          </a:solidFill>
                          <a:effectLst/>
                          <a:latin typeface="黑体" charset="0"/>
                          <a:ea typeface="黑体" charset="0"/>
                          <a:cs typeface="黑体" charset="0"/>
                        </a:rPr>
                        <a:t>2箱急救药品从北京</a:t>
                      </a:r>
                      <a:r>
                        <a:rPr kumimoji="1" lang="zh-CN" altLang="en-US" sz="2000" b="0" i="0" u="none" strike="noStrike" cap="none" normalizeH="0" baseline="0">
                          <a:ln>
                            <a:noFill/>
                          </a:ln>
                          <a:solidFill>
                            <a:srgbClr val="000000"/>
                          </a:solidFill>
                          <a:effectLst/>
                          <a:latin typeface="Courier New" charset="0"/>
                          <a:ea typeface="黑体" charset="0"/>
                          <a:cs typeface="黑体" charset="0"/>
                        </a:rPr>
                        <a:t>—</a:t>
                      </a:r>
                      <a:r>
                        <a:rPr kumimoji="1" lang="zh-CN" altLang="en-US" sz="2000" b="0" i="0" u="none" strike="noStrike" cap="none" normalizeH="0" baseline="0">
                          <a:ln>
                            <a:noFill/>
                          </a:ln>
                          <a:solidFill>
                            <a:srgbClr val="000000"/>
                          </a:solidFill>
                          <a:effectLst/>
                          <a:latin typeface="黑体" charset="0"/>
                          <a:ea typeface="黑体" charset="0"/>
                          <a:cs typeface="黑体" charset="0"/>
                        </a:rPr>
                        <a:t>西宁</a:t>
                      </a:r>
                    </a:p>
                  </a:txBody>
                  <a:tcPr marT="45716" marB="4571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a:ln>
                          <a:noFill/>
                        </a:ln>
                        <a:solidFill>
                          <a:schemeClr val="tx1"/>
                        </a:solidFill>
                        <a:effectLst/>
                        <a:latin typeface="黑体" charset="0"/>
                        <a:ea typeface="黑体" charset="0"/>
                        <a:cs typeface="黑体"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a:ln>
                          <a:noFill/>
                        </a:ln>
                        <a:solidFill>
                          <a:schemeClr val="tx1"/>
                        </a:solidFill>
                        <a:effectLst/>
                        <a:latin typeface="黑体" charset="0"/>
                        <a:ea typeface="黑体" charset="0"/>
                        <a:cs typeface="黑体"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a:ln>
                          <a:noFill/>
                        </a:ln>
                        <a:solidFill>
                          <a:schemeClr val="tx1"/>
                        </a:solidFill>
                        <a:effectLst/>
                        <a:latin typeface="黑体" charset="0"/>
                        <a:ea typeface="黑体" charset="0"/>
                        <a:cs typeface="黑体"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a:ln>
                          <a:noFill/>
                        </a:ln>
                        <a:solidFill>
                          <a:schemeClr val="tx1"/>
                        </a:solidFill>
                        <a:effectLst/>
                        <a:latin typeface="黑体" charset="0"/>
                        <a:ea typeface="黑体" charset="0"/>
                        <a:cs typeface="黑体"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a:ln>
                          <a:noFill/>
                        </a:ln>
                        <a:solidFill>
                          <a:schemeClr val="tx1"/>
                        </a:solidFill>
                        <a:effectLst/>
                        <a:latin typeface="黑体" charset="0"/>
                        <a:ea typeface="黑体" charset="0"/>
                        <a:cs typeface="黑体"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a:ln>
                          <a:noFill/>
                        </a:ln>
                        <a:solidFill>
                          <a:schemeClr val="tx1"/>
                        </a:solidFill>
                        <a:effectLst/>
                        <a:latin typeface="黑体" charset="0"/>
                        <a:ea typeface="黑体" charset="0"/>
                        <a:cs typeface="黑体" charset="0"/>
                      </a:endParaRP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22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rgbClr val="000000"/>
                          </a:solidFill>
                          <a:effectLst/>
                          <a:latin typeface="黑体" charset="0"/>
                          <a:ea typeface="黑体" charset="0"/>
                          <a:cs typeface="黑体" charset="0"/>
                        </a:rPr>
                        <a:t>2万吨煤炭从大同</a:t>
                      </a:r>
                      <a:r>
                        <a:rPr kumimoji="1" lang="zh-CN" altLang="en-US" sz="2000" b="0" i="0" u="none" strike="noStrike" cap="none" normalizeH="0" baseline="0">
                          <a:ln>
                            <a:noFill/>
                          </a:ln>
                          <a:solidFill>
                            <a:srgbClr val="000000"/>
                          </a:solidFill>
                          <a:effectLst/>
                          <a:latin typeface="Courier New" charset="0"/>
                          <a:ea typeface="黑体" charset="0"/>
                          <a:cs typeface="黑体" charset="0"/>
                        </a:rPr>
                        <a:t>—</a:t>
                      </a:r>
                      <a:r>
                        <a:rPr kumimoji="1" lang="zh-CN" altLang="en-US" sz="2000" b="0" i="0" u="none" strike="noStrike" cap="none" normalizeH="0" baseline="0">
                          <a:ln>
                            <a:noFill/>
                          </a:ln>
                          <a:solidFill>
                            <a:srgbClr val="000000"/>
                          </a:solidFill>
                          <a:effectLst/>
                          <a:latin typeface="黑体" charset="0"/>
                          <a:ea typeface="黑体" charset="0"/>
                          <a:cs typeface="黑体" charset="0"/>
                        </a:rPr>
                        <a:t>长沙</a:t>
                      </a:r>
                    </a:p>
                  </a:txBody>
                  <a:tcPr marT="45716" marB="4571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a:ln>
                          <a:noFill/>
                        </a:ln>
                        <a:solidFill>
                          <a:schemeClr val="tx1"/>
                        </a:solidFill>
                        <a:effectLst/>
                        <a:latin typeface="黑体" charset="0"/>
                        <a:ea typeface="黑体" charset="0"/>
                        <a:cs typeface="黑体"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a:ln>
                          <a:noFill/>
                        </a:ln>
                        <a:solidFill>
                          <a:schemeClr val="tx1"/>
                        </a:solidFill>
                        <a:effectLst/>
                        <a:latin typeface="黑体" charset="0"/>
                        <a:ea typeface="黑体" charset="0"/>
                        <a:cs typeface="黑体"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a:ln>
                          <a:noFill/>
                        </a:ln>
                        <a:solidFill>
                          <a:schemeClr val="tx1"/>
                        </a:solidFill>
                        <a:effectLst/>
                        <a:latin typeface="黑体" charset="0"/>
                        <a:ea typeface="黑体" charset="0"/>
                        <a:cs typeface="黑体"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a:ln>
                          <a:noFill/>
                        </a:ln>
                        <a:solidFill>
                          <a:schemeClr val="tx1"/>
                        </a:solidFill>
                        <a:effectLst/>
                        <a:latin typeface="黑体" charset="0"/>
                        <a:ea typeface="黑体" charset="0"/>
                        <a:cs typeface="黑体"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a:ln>
                          <a:noFill/>
                        </a:ln>
                        <a:solidFill>
                          <a:schemeClr val="tx1"/>
                        </a:solidFill>
                        <a:effectLst/>
                        <a:latin typeface="黑体" charset="0"/>
                        <a:ea typeface="黑体" charset="0"/>
                        <a:cs typeface="黑体"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a:ln>
                          <a:noFill/>
                        </a:ln>
                        <a:solidFill>
                          <a:schemeClr val="tx1"/>
                        </a:solidFill>
                        <a:effectLst/>
                        <a:latin typeface="黑体" charset="0"/>
                        <a:ea typeface="黑体" charset="0"/>
                        <a:cs typeface="黑体" charset="0"/>
                      </a:endParaRP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4428" name="Text Box 1116"/>
          <p:cNvSpPr txBox="1">
            <a:spLocks noChangeArrowheads="1"/>
          </p:cNvSpPr>
          <p:nvPr/>
        </p:nvSpPr>
        <p:spPr bwMode="auto">
          <a:xfrm>
            <a:off x="0" y="0"/>
            <a:ext cx="9144000" cy="946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solidFill>
                  <a:srgbClr val="FF0000"/>
                </a:solidFill>
                <a:latin typeface="黑体" charset="0"/>
                <a:ea typeface="黑体" charset="0"/>
                <a:cs typeface="黑体" charset="0"/>
              </a:rPr>
              <a:t>下面人或货物从起点运到终点，选择什么运输方式最合适，请在表中相应的空格内打</a:t>
            </a:r>
            <a:r>
              <a:rPr lang="zh-CN" altLang="en-US" sz="2800">
                <a:solidFill>
                  <a:srgbClr val="FF0000"/>
                </a:solidFill>
                <a:ea typeface="黑体" charset="0"/>
                <a:cs typeface="黑体" charset="0"/>
              </a:rPr>
              <a:t>“</a:t>
            </a:r>
            <a:r>
              <a:rPr lang="zh-CN" altLang="en-US" sz="2800">
                <a:solidFill>
                  <a:srgbClr val="FF0000"/>
                </a:solidFill>
                <a:latin typeface="黑体" charset="0"/>
                <a:ea typeface="黑体" charset="0"/>
                <a:cs typeface="黑体" charset="0"/>
              </a:rPr>
              <a:t>√</a:t>
            </a:r>
            <a:r>
              <a:rPr lang="zh-CN" altLang="en-US" sz="2800">
                <a:solidFill>
                  <a:srgbClr val="FF0000"/>
                </a:solidFill>
                <a:ea typeface="黑体" charset="0"/>
                <a:cs typeface="黑体" charset="0"/>
              </a:rPr>
              <a:t>”</a:t>
            </a:r>
            <a:r>
              <a:rPr lang="zh-CN" altLang="en-US" sz="2800">
                <a:solidFill>
                  <a:srgbClr val="FF0000"/>
                </a:solidFill>
                <a:latin typeface="黑体" charset="0"/>
                <a:ea typeface="黑体" charset="0"/>
                <a:cs typeface="黑体" charset="0"/>
              </a:rPr>
              <a:t>。 </a:t>
            </a:r>
          </a:p>
        </p:txBody>
      </p:sp>
      <p:sp>
        <p:nvSpPr>
          <p:cNvPr id="98397" name="Text Box 1117"/>
          <p:cNvSpPr txBox="1">
            <a:spLocks noChangeArrowheads="1"/>
          </p:cNvSpPr>
          <p:nvPr/>
        </p:nvSpPr>
        <p:spPr bwMode="auto">
          <a:xfrm>
            <a:off x="7239000" y="1752600"/>
            <a:ext cx="68580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4000">
                <a:solidFill>
                  <a:srgbClr val="FF0000"/>
                </a:solidFill>
                <a:ea typeface="黑体" charset="0"/>
                <a:cs typeface="黑体" charset="0"/>
              </a:rPr>
              <a:t>√</a:t>
            </a:r>
          </a:p>
        </p:txBody>
      </p:sp>
      <p:sp>
        <p:nvSpPr>
          <p:cNvPr id="98398" name="Text Box 1118"/>
          <p:cNvSpPr txBox="1">
            <a:spLocks noChangeArrowheads="1"/>
          </p:cNvSpPr>
          <p:nvPr/>
        </p:nvSpPr>
        <p:spPr bwMode="auto">
          <a:xfrm>
            <a:off x="6324600" y="2438400"/>
            <a:ext cx="68580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4000">
                <a:solidFill>
                  <a:srgbClr val="FF0000"/>
                </a:solidFill>
                <a:ea typeface="黑体" charset="0"/>
                <a:cs typeface="黑体" charset="0"/>
              </a:rPr>
              <a:t>√</a:t>
            </a:r>
          </a:p>
        </p:txBody>
      </p:sp>
      <p:sp>
        <p:nvSpPr>
          <p:cNvPr id="98399" name="Text Box 1119"/>
          <p:cNvSpPr txBox="1">
            <a:spLocks noChangeArrowheads="1"/>
          </p:cNvSpPr>
          <p:nvPr/>
        </p:nvSpPr>
        <p:spPr bwMode="auto">
          <a:xfrm>
            <a:off x="5410200" y="2971800"/>
            <a:ext cx="68580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4000">
                <a:solidFill>
                  <a:srgbClr val="FF0000"/>
                </a:solidFill>
                <a:ea typeface="黑体" charset="0"/>
                <a:cs typeface="黑体" charset="0"/>
              </a:rPr>
              <a:t>√</a:t>
            </a:r>
          </a:p>
        </p:txBody>
      </p:sp>
      <p:sp>
        <p:nvSpPr>
          <p:cNvPr id="98400" name="Text Box 1120"/>
          <p:cNvSpPr txBox="1">
            <a:spLocks noChangeArrowheads="1"/>
          </p:cNvSpPr>
          <p:nvPr/>
        </p:nvSpPr>
        <p:spPr bwMode="auto">
          <a:xfrm>
            <a:off x="8229600" y="3505200"/>
            <a:ext cx="68580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4000">
                <a:solidFill>
                  <a:srgbClr val="FF0000"/>
                </a:solidFill>
                <a:ea typeface="黑体" charset="0"/>
                <a:cs typeface="黑体" charset="0"/>
              </a:rPr>
              <a:t>√</a:t>
            </a:r>
          </a:p>
        </p:txBody>
      </p:sp>
      <p:sp>
        <p:nvSpPr>
          <p:cNvPr id="98401" name="Text Box 1121"/>
          <p:cNvSpPr txBox="1">
            <a:spLocks noChangeArrowheads="1"/>
          </p:cNvSpPr>
          <p:nvPr/>
        </p:nvSpPr>
        <p:spPr bwMode="auto">
          <a:xfrm>
            <a:off x="3581400" y="4038600"/>
            <a:ext cx="68580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4000">
                <a:solidFill>
                  <a:srgbClr val="FF0000"/>
                </a:solidFill>
                <a:ea typeface="黑体" charset="0"/>
                <a:cs typeface="黑体" charset="0"/>
              </a:rPr>
              <a:t>√</a:t>
            </a:r>
          </a:p>
        </p:txBody>
      </p:sp>
      <p:sp>
        <p:nvSpPr>
          <p:cNvPr id="98402" name="Text Box 1122"/>
          <p:cNvSpPr txBox="1">
            <a:spLocks noChangeArrowheads="1"/>
          </p:cNvSpPr>
          <p:nvPr/>
        </p:nvSpPr>
        <p:spPr bwMode="auto">
          <a:xfrm>
            <a:off x="5410200" y="4572000"/>
            <a:ext cx="68580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4000">
                <a:solidFill>
                  <a:srgbClr val="FF0000"/>
                </a:solidFill>
                <a:ea typeface="黑体" charset="0"/>
                <a:cs typeface="黑体" charset="0"/>
              </a:rPr>
              <a:t>√</a:t>
            </a:r>
          </a:p>
        </p:txBody>
      </p:sp>
      <p:sp>
        <p:nvSpPr>
          <p:cNvPr id="98403" name="Text Box 1123"/>
          <p:cNvSpPr txBox="1">
            <a:spLocks noChangeArrowheads="1"/>
          </p:cNvSpPr>
          <p:nvPr/>
        </p:nvSpPr>
        <p:spPr bwMode="auto">
          <a:xfrm>
            <a:off x="4495800" y="5105400"/>
            <a:ext cx="68580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4000">
                <a:solidFill>
                  <a:srgbClr val="FF0000"/>
                </a:solidFill>
                <a:ea typeface="黑体" charset="0"/>
                <a:cs typeface="黑体" charset="0"/>
              </a:rPr>
              <a:t>√</a:t>
            </a:r>
          </a:p>
        </p:txBody>
      </p:sp>
      <p:sp>
        <p:nvSpPr>
          <p:cNvPr id="98404" name="Text Box 1124"/>
          <p:cNvSpPr txBox="1">
            <a:spLocks noChangeArrowheads="1"/>
          </p:cNvSpPr>
          <p:nvPr/>
        </p:nvSpPr>
        <p:spPr bwMode="auto">
          <a:xfrm>
            <a:off x="7239000" y="5638800"/>
            <a:ext cx="68580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4000">
                <a:solidFill>
                  <a:srgbClr val="FF0000"/>
                </a:solidFill>
                <a:ea typeface="黑体" charset="0"/>
                <a:cs typeface="黑体" charset="0"/>
              </a:rPr>
              <a:t>√</a:t>
            </a:r>
          </a:p>
        </p:txBody>
      </p:sp>
      <p:sp>
        <p:nvSpPr>
          <p:cNvPr id="98405" name="Text Box 1125"/>
          <p:cNvSpPr txBox="1">
            <a:spLocks noChangeArrowheads="1"/>
          </p:cNvSpPr>
          <p:nvPr/>
        </p:nvSpPr>
        <p:spPr bwMode="auto">
          <a:xfrm>
            <a:off x="3552825" y="6084888"/>
            <a:ext cx="68580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4000">
                <a:solidFill>
                  <a:srgbClr val="FF0000"/>
                </a:solidFill>
                <a:ea typeface="黑体" charset="0"/>
                <a:cs typeface="黑体"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839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839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839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9840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9840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9840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9840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9840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984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97" grpId="0" autoUpdateAnimBg="0"/>
      <p:bldP spid="98398" grpId="0" autoUpdateAnimBg="0"/>
      <p:bldP spid="98399" grpId="0" autoUpdateAnimBg="0"/>
      <p:bldP spid="98400" grpId="0" autoUpdateAnimBg="0"/>
      <p:bldP spid="98401" grpId="0" autoUpdateAnimBg="0"/>
      <p:bldP spid="98402" grpId="0" autoUpdateAnimBg="0"/>
      <p:bldP spid="98403" grpId="0" autoUpdateAnimBg="0"/>
      <p:bldP spid="98404" grpId="0" autoUpdateAnimBg="0"/>
      <p:bldP spid="98405" grpId="0" autoUpdateAnimBg="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8210" name="Object 2"/>
          <p:cNvGraphicFramePr>
            <a:graphicFrameLocks noChangeAspect="1"/>
          </p:cNvGraphicFramePr>
          <p:nvPr/>
        </p:nvGraphicFramePr>
        <p:xfrm>
          <a:off x="431800" y="739775"/>
          <a:ext cx="8280400" cy="5929313"/>
        </p:xfrm>
        <a:graphic>
          <a:graphicData uri="http://schemas.openxmlformats.org/presentationml/2006/ole">
            <mc:AlternateContent xmlns:mc="http://schemas.openxmlformats.org/markup-compatibility/2006">
              <mc:Choice xmlns:v="urn:schemas-microsoft-com:vml" Requires="v">
                <p:oleObj spid="_x0000_s196614" name="文档" r:id="rId3" imgW="8279837" imgH="5928685" progId="Word.Document.8">
                  <p:embed/>
                </p:oleObj>
              </mc:Choice>
              <mc:Fallback>
                <p:oleObj name="文档" r:id="rId3" imgW="8279837" imgH="5928685"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800" y="739775"/>
                        <a:ext cx="8280400" cy="5929313"/>
                      </a:xfrm>
                      <a:prstGeom prst="rect">
                        <a:avLst/>
                      </a:prstGeom>
                      <a:noFill/>
                      <a:ln>
                        <a:noFill/>
                      </a:ln>
                      <a:effectLst/>
                      <a:extLst>
                        <a:ext uri="{909E8E84-426E-40dd-AFC4-6F175D3DCCD1}">
                          <a14:hiddenFill xmlns:a14="http://schemas.microsoft.com/office/drawing/2010/main" xmlns="">
                            <a:solidFill>
                              <a:srgbClr val="3FB564"/>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9482569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7186" name="Object 2"/>
          <p:cNvGraphicFramePr>
            <a:graphicFrameLocks noChangeAspect="1"/>
          </p:cNvGraphicFramePr>
          <p:nvPr/>
        </p:nvGraphicFramePr>
        <p:xfrm>
          <a:off x="431800" y="1354138"/>
          <a:ext cx="8280400" cy="4149725"/>
        </p:xfrm>
        <a:graphic>
          <a:graphicData uri="http://schemas.openxmlformats.org/presentationml/2006/ole">
            <mc:AlternateContent xmlns:mc="http://schemas.openxmlformats.org/markup-compatibility/2006">
              <mc:Choice xmlns:v="urn:schemas-microsoft-com:vml" Requires="v">
                <p:oleObj spid="_x0000_s197638" name="文档" r:id="rId3" imgW="8279837" imgH="4149971" progId="Word.Document.8">
                  <p:embed/>
                </p:oleObj>
              </mc:Choice>
              <mc:Fallback>
                <p:oleObj name="文档" r:id="rId3" imgW="8279837" imgH="4149971"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800" y="1354138"/>
                        <a:ext cx="8280400" cy="4149725"/>
                      </a:xfrm>
                      <a:prstGeom prst="rect">
                        <a:avLst/>
                      </a:prstGeom>
                      <a:noFill/>
                      <a:ln>
                        <a:noFill/>
                      </a:ln>
                      <a:effectLst/>
                      <a:extLst>
                        <a:ext uri="{909E8E84-426E-40dd-AFC4-6F175D3DCCD1}">
                          <a14:hiddenFill xmlns:a14="http://schemas.microsoft.com/office/drawing/2010/main" xmlns="">
                            <a:solidFill>
                              <a:srgbClr val="3FB564"/>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1249430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6162" name="Object 2"/>
          <p:cNvGraphicFramePr>
            <a:graphicFrameLocks noChangeAspect="1"/>
          </p:cNvGraphicFramePr>
          <p:nvPr/>
        </p:nvGraphicFramePr>
        <p:xfrm>
          <a:off x="431800" y="2243138"/>
          <a:ext cx="8280400" cy="2371725"/>
        </p:xfrm>
        <a:graphic>
          <a:graphicData uri="http://schemas.openxmlformats.org/presentationml/2006/ole">
            <mc:AlternateContent xmlns:mc="http://schemas.openxmlformats.org/markup-compatibility/2006">
              <mc:Choice xmlns:v="urn:schemas-microsoft-com:vml" Requires="v">
                <p:oleObj spid="_x0000_s198662" name="文档" r:id="rId3" imgW="8279837" imgH="2371258" progId="Word.Document.8">
                  <p:embed/>
                </p:oleObj>
              </mc:Choice>
              <mc:Fallback>
                <p:oleObj name="文档" r:id="rId3" imgW="8279837" imgH="2371258"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800" y="2243138"/>
                        <a:ext cx="8280400" cy="2371725"/>
                      </a:xfrm>
                      <a:prstGeom prst="rect">
                        <a:avLst/>
                      </a:prstGeom>
                      <a:noFill/>
                      <a:ln>
                        <a:noFill/>
                      </a:ln>
                      <a:effectLst/>
                      <a:extLst>
                        <a:ext uri="{909E8E84-426E-40dd-AFC4-6F175D3DCCD1}">
                          <a14:hiddenFill xmlns:a14="http://schemas.microsoft.com/office/drawing/2010/main" xmlns="">
                            <a:solidFill>
                              <a:srgbClr val="3FB564"/>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0315842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ChangeArrowheads="1"/>
          </p:cNvSpPr>
          <p:nvPr/>
        </p:nvSpPr>
        <p:spPr bwMode="auto">
          <a:xfrm>
            <a:off x="4054475" y="2549525"/>
            <a:ext cx="5233988" cy="1739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364" tIns="46182" rIns="92364" bIns="46182" anchor="ctr">
            <a:spAutoFit/>
          </a:bodyPr>
          <a:lstStyle/>
          <a:p>
            <a:pPr defTabSz="923925">
              <a:lnSpc>
                <a:spcPct val="150000"/>
              </a:lnSpc>
              <a:buFontTx/>
              <a:buNone/>
            </a:pPr>
            <a:r>
              <a:rPr lang="zh-CN" altLang="en-US" sz="3600" b="1">
                <a:latin typeface="黑体" charset="0"/>
                <a:ea typeface="黑体" charset="0"/>
                <a:cs typeface="黑体" charset="0"/>
              </a:rPr>
              <a:t>课后限时自</a:t>
            </a:r>
            <a:r>
              <a:rPr lang="zh-CN" sz="3600" b="1">
                <a:latin typeface="黑体" charset="0"/>
                <a:ea typeface="黑体" charset="0"/>
                <a:cs typeface="黑体" charset="0"/>
              </a:rPr>
              <a:t>测</a:t>
            </a:r>
            <a:r>
              <a:rPr lang="en-US" altLang="zh-CN" sz="3600" b="1">
                <a:latin typeface="黑体" charset="0"/>
                <a:ea typeface="黑体" charset="0"/>
                <a:cs typeface="黑体" charset="0"/>
              </a:rPr>
              <a:t>(</a:t>
            </a:r>
            <a:r>
              <a:rPr lang="zh-CN" sz="3600" b="1">
                <a:latin typeface="黑体" charset="0"/>
                <a:ea typeface="黑体" charset="0"/>
                <a:cs typeface="黑体" charset="0"/>
              </a:rPr>
              <a:t>二十三</a:t>
            </a:r>
            <a:r>
              <a:rPr lang="en-US" altLang="zh-CN" sz="3600" b="1">
                <a:latin typeface="黑体" charset="0"/>
                <a:ea typeface="黑体" charset="0"/>
                <a:cs typeface="黑体" charset="0"/>
              </a:rPr>
              <a:t>)  </a:t>
            </a:r>
          </a:p>
          <a:p>
            <a:pPr defTabSz="923925">
              <a:lnSpc>
                <a:spcPct val="150000"/>
              </a:lnSpc>
              <a:buFontTx/>
              <a:buNone/>
            </a:pPr>
            <a:r>
              <a:rPr lang="zh-CN" altLang="en-US" sz="3600" b="1">
                <a:latin typeface="黑体" charset="0"/>
                <a:ea typeface="黑体" charset="0"/>
                <a:cs typeface="黑体" charset="0"/>
              </a:rPr>
              <a:t>点击图标进入</a:t>
            </a:r>
            <a:r>
              <a:rPr lang="en-US" altLang="zh-CN" sz="3600" b="1">
                <a:latin typeface="Arial" charset="0"/>
                <a:ea typeface="黑体" charset="0"/>
                <a:cs typeface="黑体" charset="0"/>
              </a:rPr>
              <a:t>…</a:t>
            </a:r>
            <a:r>
              <a:rPr lang="en-US" altLang="zh-CN" sz="3600" b="1">
                <a:latin typeface="黑体" charset="0"/>
                <a:ea typeface="黑体" charset="0"/>
                <a:cs typeface="黑体" charset="0"/>
              </a:rPr>
              <a:t>  </a:t>
            </a:r>
          </a:p>
        </p:txBody>
      </p:sp>
      <p:pic>
        <p:nvPicPr>
          <p:cNvPr id="244739" name="Picture 3" descr="word (1)">
            <a:hlinkClick r:id="rId2" action="ppaction://hlinkfile"/>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84213" y="1909763"/>
            <a:ext cx="3290887" cy="324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9411855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5"/>
          <p:cNvSpPr>
            <a:spLocks noGrp="1" noRot="1" noChangeArrowheads="1"/>
          </p:cNvSpPr>
          <p:nvPr>
            <p:ph type="title" idx="4294967295"/>
          </p:nvPr>
        </p:nvSpPr>
        <p:spPr>
          <a:xfrm>
            <a:off x="0" y="5715000"/>
            <a:ext cx="8540750" cy="1143000"/>
          </a:xfrm>
        </p:spPr>
        <p:txBody>
          <a:bodyPr/>
          <a:lstStyle/>
          <a:p>
            <a:pPr eaLnBrk="1" hangingPunct="1"/>
            <a:r>
              <a:rPr lang="zh-CN" altLang="en-US" sz="3600">
                <a:latin typeface="Arial" charset="0"/>
                <a:ea typeface="隶书" charset="0"/>
                <a:cs typeface="隶书" charset="0"/>
              </a:rPr>
              <a:t>西安市的主要商业街</a:t>
            </a:r>
          </a:p>
        </p:txBody>
      </p:sp>
      <p:pic>
        <p:nvPicPr>
          <p:cNvPr id="21507" name="Picture 3" descr="西安市的主要商业街"/>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908050"/>
            <a:ext cx="8064500" cy="5041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1929486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4" descr="1195-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20938"/>
            <a:ext cx="3203575" cy="1995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531" name="Picture 5" descr="Nanjing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819150"/>
            <a:ext cx="5435600" cy="7535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176090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c:\users\ADMINI~1\appdata\roaming\360se6\USERDA~1\Temp\110705~1.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68313" y="333375"/>
            <a:ext cx="4478337" cy="6264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555" name="Picture 4" descr="c:\users\ADMINI~1\appdata\roaming\360se6\USERDA~1\Temp\3F671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333375"/>
            <a:ext cx="6191250" cy="6335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18" descr="3">
            <a:hlinkClick r:id="rId4" action="ppaction://hlinksldjump"/>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812088" y="5805488"/>
            <a:ext cx="755650" cy="566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 Box 6"/>
          <p:cNvSpPr txBox="1">
            <a:spLocks noChangeArrowheads="1"/>
          </p:cNvSpPr>
          <p:nvPr/>
        </p:nvSpPr>
        <p:spPr bwMode="auto">
          <a:xfrm>
            <a:off x="503238" y="3357563"/>
            <a:ext cx="8640762" cy="2062162"/>
          </a:xfrm>
          <a:prstGeom prst="rect">
            <a:avLst/>
          </a:prstGeom>
          <a:solidFill>
            <a:srgbClr val="FFF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just" eaLnBrk="1" hangingPunct="1">
              <a:spcBef>
                <a:spcPct val="50000"/>
              </a:spcBef>
            </a:pPr>
            <a:r>
              <a:rPr lang="zh-CN" altLang="en-US" sz="3200" b="1"/>
              <a:t>市场最优原则：城市中心人口稠密，不仅市场广大，而且辐射范围广，因此将商业点布局在城市的几何中心处。例如南京的新街口、上海南京路和北京的西单、王府井等。</a:t>
            </a:r>
          </a:p>
        </p:txBody>
      </p:sp>
    </p:spTree>
    <p:extLst>
      <p:ext uri="{BB962C8B-B14F-4D97-AF65-F5344CB8AC3E}">
        <p14:creationId xmlns:p14="http://schemas.microsoft.com/office/powerpoint/2010/main" val="27930771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0" presetClass="entr" presetSubtype="0" fill="hold" nodeType="clickEffect">
                                  <p:stCondLst>
                                    <p:cond delay="0"/>
                                  </p:stCondLst>
                                  <p:childTnLst>
                                    <p:set>
                                      <p:cBhvr>
                                        <p:cTn id="6" dur="1" fill="hold">
                                          <p:stCondLst>
                                            <p:cond delay="0"/>
                                          </p:stCondLst>
                                        </p:cTn>
                                        <p:tgtEl>
                                          <p:spTgt spid="23554"/>
                                        </p:tgtEl>
                                        <p:attrNameLst>
                                          <p:attrName>style.visibility</p:attrName>
                                        </p:attrNameLst>
                                      </p:cBhvr>
                                      <p:to>
                                        <p:strVal val="visible"/>
                                      </p:to>
                                    </p:set>
                                    <p:animEffect transition="in" filter="wedge">
                                      <p:cBhvr>
                                        <p:cTn id="7" dur="500"/>
                                        <p:tgtEl>
                                          <p:spTgt spid="235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3" presetClass="entr" presetSubtype="16" fill="hold" nodeType="clickEffect">
                                  <p:stCondLst>
                                    <p:cond delay="0"/>
                                  </p:stCondLst>
                                  <p:childTnLst>
                                    <p:set>
                                      <p:cBhvr>
                                        <p:cTn id="11" dur="1" fill="hold">
                                          <p:stCondLst>
                                            <p:cond delay="0"/>
                                          </p:stCondLst>
                                        </p:cTn>
                                        <p:tgtEl>
                                          <p:spTgt spid="23555"/>
                                        </p:tgtEl>
                                        <p:attrNameLst>
                                          <p:attrName>style.visibility</p:attrName>
                                        </p:attrNameLst>
                                      </p:cBhvr>
                                      <p:to>
                                        <p:strVal val="visible"/>
                                      </p:to>
                                    </p:set>
                                    <p:animEffect transition="in" filter="plus(in)">
                                      <p:cBhvr>
                                        <p:cTn id="12" dur="2000"/>
                                        <p:tgtEl>
                                          <p:spTgt spid="2355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childTnLst>
                                </p:cTn>
                              </p:par>
                            </p:childTnLst>
                          </p:cTn>
                        </p:par>
                        <p:par>
                          <p:cTn id="19" fill="hold" nodeType="afterGroup">
                            <p:stCondLst>
                              <p:cond delay="500"/>
                            </p:stCondLst>
                            <p:childTnLst>
                              <p:par>
                                <p:cTn id="20" presetID="22" presetClass="entr" presetSubtype="1"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沈大高速公路边上的服装市场"/>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 y="981075"/>
            <a:ext cx="9001125" cy="5391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579" name="Rectangle 5"/>
          <p:cNvSpPr>
            <a:spLocks noGrp="1" noRot="1" noChangeArrowheads="1"/>
          </p:cNvSpPr>
          <p:nvPr>
            <p:ph type="title" idx="4294967295"/>
          </p:nvPr>
        </p:nvSpPr>
        <p:spPr>
          <a:xfrm>
            <a:off x="395288" y="0"/>
            <a:ext cx="8540750" cy="1143000"/>
          </a:xfrm>
        </p:spPr>
        <p:txBody>
          <a:bodyPr/>
          <a:lstStyle/>
          <a:p>
            <a:pPr eaLnBrk="1" hangingPunct="1"/>
            <a:r>
              <a:rPr kumimoji="1" lang="zh-CN" altLang="en-US" sz="3600" b="1">
                <a:solidFill>
                  <a:schemeClr val="tx1"/>
                </a:solidFill>
                <a:latin typeface="Arial" charset="0"/>
                <a:ea typeface="隶书" charset="0"/>
                <a:cs typeface="隶书" charset="0"/>
              </a:rPr>
              <a:t>高速公路边的服装市场</a:t>
            </a:r>
          </a:p>
        </p:txBody>
      </p:sp>
      <p:sp>
        <p:nvSpPr>
          <p:cNvPr id="8" name="Text Box 3"/>
          <p:cNvSpPr txBox="1">
            <a:spLocks noChangeArrowheads="1"/>
          </p:cNvSpPr>
          <p:nvPr/>
        </p:nvSpPr>
        <p:spPr bwMode="auto">
          <a:xfrm>
            <a:off x="250825" y="4611688"/>
            <a:ext cx="8424863" cy="1554162"/>
          </a:xfrm>
          <a:prstGeom prst="rect">
            <a:avLst/>
          </a:prstGeom>
          <a:solidFill>
            <a:srgbClr val="FFF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just" eaLnBrk="1" hangingPunct="1">
              <a:spcBef>
                <a:spcPct val="50000"/>
              </a:spcBef>
            </a:pPr>
            <a:r>
              <a:rPr lang="zh-CN" altLang="en-US" sz="3200" b="1"/>
              <a:t>交通最优原则：市区环路边缘或高速公路沿线。这里交通便捷，地租较低，商品的竞争力强。例如沈大高速公路边上的西柳服装市场。</a:t>
            </a:r>
          </a:p>
        </p:txBody>
      </p:sp>
    </p:spTree>
    <p:extLst>
      <p:ext uri="{BB962C8B-B14F-4D97-AF65-F5344CB8AC3E}">
        <p14:creationId xmlns:p14="http://schemas.microsoft.com/office/powerpoint/2010/main" val="3950225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utoUpdateAnimBg="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3"/>
          <p:cNvSpPr txBox="1">
            <a:spLocks noChangeArrowheads="1"/>
          </p:cNvSpPr>
          <p:nvPr/>
        </p:nvSpPr>
        <p:spPr bwMode="auto">
          <a:xfrm>
            <a:off x="1476375" y="6021388"/>
            <a:ext cx="6059488" cy="579437"/>
          </a:xfrm>
          <a:prstGeom prst="rect">
            <a:avLst/>
          </a:prstGeom>
          <a:solidFill>
            <a:srgbClr val="FFF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zh-CN" altLang="en-US" sz="3200" b="1">
                <a:ea typeface="隶书" charset="0"/>
                <a:cs typeface="隶书" charset="0"/>
              </a:rPr>
              <a:t>辽宁省海城市西柳镇的服装市场</a:t>
            </a:r>
          </a:p>
        </p:txBody>
      </p:sp>
      <p:pic>
        <p:nvPicPr>
          <p:cNvPr id="3" name="Picture 5" descr="c2d9c8beede49c1318d81f6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922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18" descr="3">
            <a:hlinkClick r:id="rId3" action="ppaction://hlinksldjump"/>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992814" y="6102623"/>
            <a:ext cx="755650" cy="566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1807987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3" descr="pj0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547813" y="4076700"/>
            <a:ext cx="2808287" cy="2268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627" name="Picture 4" descr="sgcs_chaosh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175" y="1196975"/>
            <a:ext cx="2376488" cy="2106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628" name="Picture 6" descr="沃超市-01"/>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148263" y="3933825"/>
            <a:ext cx="2303462" cy="2459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629" name="Picture 7"/>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219700" y="981075"/>
            <a:ext cx="2232025" cy="2455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630" name="Text Box 10"/>
          <p:cNvSpPr txBox="1">
            <a:spLocks noChangeArrowheads="1"/>
          </p:cNvSpPr>
          <p:nvPr/>
        </p:nvSpPr>
        <p:spPr bwMode="auto">
          <a:xfrm>
            <a:off x="755650" y="1916113"/>
            <a:ext cx="1152525" cy="1920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spcBef>
                <a:spcPct val="50000"/>
              </a:spcBef>
            </a:pPr>
            <a:r>
              <a:rPr lang="zh-CN" altLang="en-US" sz="4000"/>
              <a:t>固定式</a:t>
            </a:r>
          </a:p>
        </p:txBody>
      </p:sp>
      <p:pic>
        <p:nvPicPr>
          <p:cNvPr id="11" name="Picture 5" descr="3">
            <a:hlinkClick r:id="rId6" action="ppaction://hlinksldjump"/>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7956550" y="5876925"/>
            <a:ext cx="914400" cy="498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1143133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200762171333451"/>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549275"/>
            <a:ext cx="3733800" cy="2663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363" name="Text Box 3"/>
          <p:cNvSpPr txBox="1">
            <a:spLocks noChangeArrowheads="1"/>
          </p:cNvSpPr>
          <p:nvPr/>
        </p:nvSpPr>
        <p:spPr bwMode="auto">
          <a:xfrm>
            <a:off x="0" y="0"/>
            <a:ext cx="91440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2800">
                <a:ea typeface="华文新魏" charset="0"/>
                <a:cs typeface="华文新魏" charset="0"/>
              </a:rPr>
              <a:t>交通运输正向高速化、大型化、专业化方向发展</a:t>
            </a:r>
          </a:p>
        </p:txBody>
      </p:sp>
      <p:sp>
        <p:nvSpPr>
          <p:cNvPr id="235524" name="Rectangle 4"/>
          <p:cNvSpPr>
            <a:spLocks noChangeArrowheads="1"/>
          </p:cNvSpPr>
          <p:nvPr/>
        </p:nvSpPr>
        <p:spPr bwMode="auto">
          <a:xfrm>
            <a:off x="2987675" y="0"/>
            <a:ext cx="706438" cy="43180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kumimoji="0" lang="en-US" altLang="zh-CN" sz="3600" u="sng">
                <a:solidFill>
                  <a:srgbClr val="FF0000"/>
                </a:solidFill>
                <a:latin typeface="Arial" charset="0"/>
              </a:rPr>
              <a:t>a</a:t>
            </a:r>
          </a:p>
        </p:txBody>
      </p:sp>
      <p:sp>
        <p:nvSpPr>
          <p:cNvPr id="235525" name="Rectangle 5"/>
          <p:cNvSpPr>
            <a:spLocks noChangeArrowheads="1"/>
          </p:cNvSpPr>
          <p:nvPr/>
        </p:nvSpPr>
        <p:spPr bwMode="auto">
          <a:xfrm>
            <a:off x="4427538" y="0"/>
            <a:ext cx="706437" cy="43180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kumimoji="0" lang="en-US" altLang="zh-CN" sz="3600" u="sng">
                <a:solidFill>
                  <a:srgbClr val="FF0000"/>
                </a:solidFill>
                <a:latin typeface="Arial" charset="0"/>
              </a:rPr>
              <a:t>b</a:t>
            </a:r>
          </a:p>
        </p:txBody>
      </p:sp>
      <p:sp>
        <p:nvSpPr>
          <p:cNvPr id="235526" name="Rectangle 6"/>
          <p:cNvSpPr>
            <a:spLocks noChangeArrowheads="1"/>
          </p:cNvSpPr>
          <p:nvPr/>
        </p:nvSpPr>
        <p:spPr bwMode="auto">
          <a:xfrm>
            <a:off x="5867400" y="0"/>
            <a:ext cx="706438" cy="43180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kumimoji="0" lang="en-US" altLang="zh-CN" sz="3600" u="sng">
                <a:solidFill>
                  <a:srgbClr val="FF0000"/>
                </a:solidFill>
                <a:latin typeface="Arial" charset="0"/>
              </a:rPr>
              <a:t>c</a:t>
            </a:r>
          </a:p>
        </p:txBody>
      </p:sp>
      <p:sp>
        <p:nvSpPr>
          <p:cNvPr id="15367" name="Text Box 7"/>
          <p:cNvSpPr txBox="1">
            <a:spLocks noChangeArrowheads="1"/>
          </p:cNvSpPr>
          <p:nvPr/>
        </p:nvSpPr>
        <p:spPr bwMode="auto">
          <a:xfrm>
            <a:off x="0" y="3284538"/>
            <a:ext cx="385127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1800" b="1">
                <a:latin typeface="楷体_GB2312" charset="0"/>
                <a:ea typeface="楷体_GB2312" charset="0"/>
                <a:cs typeface="楷体_GB2312" charset="0"/>
              </a:rPr>
              <a:t>上海磁悬浮列车最高时速可达</a:t>
            </a:r>
            <a:r>
              <a:rPr lang="en-US" altLang="zh-CN" sz="1800" b="1">
                <a:latin typeface="楷体_GB2312" charset="0"/>
                <a:ea typeface="楷体_GB2312" charset="0"/>
                <a:cs typeface="楷体_GB2312" charset="0"/>
              </a:rPr>
              <a:t>500km</a:t>
            </a:r>
          </a:p>
        </p:txBody>
      </p:sp>
      <p:pic>
        <p:nvPicPr>
          <p:cNvPr id="15368" name="Picture 8" descr="载重量为365吨的世界最大自卸车"/>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924300" y="620713"/>
            <a:ext cx="3635375" cy="2630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369" name="Text Box 9"/>
          <p:cNvSpPr txBox="1">
            <a:spLocks noChangeArrowheads="1"/>
          </p:cNvSpPr>
          <p:nvPr/>
        </p:nvSpPr>
        <p:spPr bwMode="auto">
          <a:xfrm>
            <a:off x="7524750" y="620713"/>
            <a:ext cx="1619250" cy="25638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1800" b="1">
                <a:latin typeface="Arial" charset="0"/>
              </a:rPr>
              <a:t>利勃海尔公司制造的</a:t>
            </a:r>
            <a:r>
              <a:rPr lang="en-US" altLang="zh-CN" sz="1800" b="1">
                <a:latin typeface="Arial" charset="0"/>
              </a:rPr>
              <a:t>T282B</a:t>
            </a:r>
            <a:r>
              <a:rPr lang="zh-CN" altLang="en-US" sz="1800" b="1">
                <a:latin typeface="Arial" charset="0"/>
              </a:rPr>
              <a:t>型采矿自卸汽车重量达</a:t>
            </a:r>
            <a:r>
              <a:rPr lang="en-US" altLang="zh-CN" sz="1800" b="1">
                <a:latin typeface="Arial" charset="0"/>
              </a:rPr>
              <a:t>203</a:t>
            </a:r>
            <a:r>
              <a:rPr lang="zh-CN" altLang="en-US" sz="1800" b="1">
                <a:latin typeface="Arial" charset="0"/>
              </a:rPr>
              <a:t>吨，高</a:t>
            </a:r>
            <a:r>
              <a:rPr lang="en-US" altLang="zh-CN" sz="1800" b="1">
                <a:latin typeface="Arial" charset="0"/>
              </a:rPr>
              <a:t>7.4</a:t>
            </a:r>
            <a:r>
              <a:rPr lang="zh-CN" altLang="en-US" sz="1800" b="1">
                <a:latin typeface="Arial" charset="0"/>
              </a:rPr>
              <a:t>米和长</a:t>
            </a:r>
            <a:r>
              <a:rPr lang="en-US" altLang="zh-CN" sz="1800" b="1">
                <a:latin typeface="Arial" charset="0"/>
              </a:rPr>
              <a:t>14.5</a:t>
            </a:r>
            <a:r>
              <a:rPr lang="zh-CN" altLang="en-US" sz="1800" b="1">
                <a:latin typeface="Arial" charset="0"/>
              </a:rPr>
              <a:t>米，轮子底座为</a:t>
            </a:r>
            <a:r>
              <a:rPr lang="en-US" altLang="zh-CN" sz="1800" b="1">
                <a:latin typeface="Arial" charset="0"/>
              </a:rPr>
              <a:t>6.6</a:t>
            </a:r>
            <a:r>
              <a:rPr lang="zh-CN" altLang="en-US" sz="1800" b="1">
                <a:latin typeface="Arial" charset="0"/>
              </a:rPr>
              <a:t>米，载重量为</a:t>
            </a:r>
            <a:r>
              <a:rPr lang="en-US" altLang="zh-CN" sz="1800" b="1">
                <a:latin typeface="Arial" charset="0"/>
              </a:rPr>
              <a:t>365</a:t>
            </a:r>
            <a:r>
              <a:rPr lang="zh-CN" altLang="en-US" sz="1800" b="1">
                <a:latin typeface="Arial" charset="0"/>
              </a:rPr>
              <a:t>吨。</a:t>
            </a:r>
          </a:p>
        </p:txBody>
      </p:sp>
      <p:pic>
        <p:nvPicPr>
          <p:cNvPr id="1537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860800"/>
            <a:ext cx="6443663" cy="2362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5371" name="Text Box 11"/>
          <p:cNvSpPr txBox="1">
            <a:spLocks noChangeArrowheads="1"/>
          </p:cNvSpPr>
          <p:nvPr/>
        </p:nvSpPr>
        <p:spPr bwMode="auto">
          <a:xfrm>
            <a:off x="0" y="6308725"/>
            <a:ext cx="644366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kumimoji="0" lang="zh-CN" altLang="en-US" sz="2000" b="1">
                <a:latin typeface="Arial" charset="0"/>
              </a:rPr>
              <a:t>深圳盐田港是中国第二大、全球第四大集装箱运输港</a:t>
            </a:r>
          </a:p>
        </p:txBody>
      </p:sp>
      <p:sp>
        <p:nvSpPr>
          <p:cNvPr id="15372" name="Oval 12"/>
          <p:cNvSpPr>
            <a:spLocks noChangeArrowheads="1"/>
          </p:cNvSpPr>
          <p:nvPr/>
        </p:nvSpPr>
        <p:spPr bwMode="auto">
          <a:xfrm>
            <a:off x="1619250" y="2852738"/>
            <a:ext cx="287338" cy="287337"/>
          </a:xfrm>
          <a:prstGeom prst="ellipse">
            <a:avLst/>
          </a:prstGeom>
          <a:noFill/>
          <a:ln w="9525">
            <a:solidFill>
              <a:schemeClr val="bg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kumimoji="0" lang="en-US" altLang="zh-CN" sz="1800">
                <a:latin typeface="Arial" charset="0"/>
              </a:rPr>
              <a:t>a</a:t>
            </a:r>
          </a:p>
        </p:txBody>
      </p:sp>
      <p:sp>
        <p:nvSpPr>
          <p:cNvPr id="15373" name="Oval 13"/>
          <p:cNvSpPr>
            <a:spLocks noChangeArrowheads="1"/>
          </p:cNvSpPr>
          <p:nvPr/>
        </p:nvSpPr>
        <p:spPr bwMode="auto">
          <a:xfrm>
            <a:off x="5651500" y="2924175"/>
            <a:ext cx="287338" cy="287338"/>
          </a:xfrm>
          <a:prstGeom prst="ellipse">
            <a:avLst/>
          </a:prstGeom>
          <a:noFill/>
          <a:ln w="9525">
            <a:solidFill>
              <a:schemeClr val="bg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kumimoji="0" lang="en-US" altLang="zh-CN" sz="1800">
                <a:latin typeface="Arial" charset="0"/>
              </a:rPr>
              <a:t>b</a:t>
            </a:r>
          </a:p>
        </p:txBody>
      </p:sp>
      <p:sp>
        <p:nvSpPr>
          <p:cNvPr id="15374" name="Oval 14"/>
          <p:cNvSpPr>
            <a:spLocks noChangeArrowheads="1"/>
          </p:cNvSpPr>
          <p:nvPr/>
        </p:nvSpPr>
        <p:spPr bwMode="auto">
          <a:xfrm>
            <a:off x="3059113" y="5876925"/>
            <a:ext cx="287337" cy="287338"/>
          </a:xfrm>
          <a:prstGeom prst="ellipse">
            <a:avLst/>
          </a:prstGeom>
          <a:noFill/>
          <a:ln w="9525">
            <a:solidFill>
              <a:schemeClr val="bg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kumimoji="0" lang="en-US" altLang="zh-CN" sz="1800">
                <a:latin typeface="Arial" charset="0"/>
              </a:rPr>
              <a:t>c</a:t>
            </a:r>
          </a:p>
        </p:txBody>
      </p:sp>
      <p:sp>
        <p:nvSpPr>
          <p:cNvPr id="235535" name="Text Box 15"/>
          <p:cNvSpPr txBox="1">
            <a:spLocks noChangeArrowheads="1"/>
          </p:cNvSpPr>
          <p:nvPr/>
        </p:nvSpPr>
        <p:spPr bwMode="auto">
          <a:xfrm>
            <a:off x="6516688" y="3284538"/>
            <a:ext cx="2627312" cy="3508375"/>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kumimoji="0" lang="zh-CN" altLang="en-US" sz="2800">
                <a:latin typeface="楷体" charset="0"/>
                <a:ea typeface="楷体" charset="0"/>
                <a:cs typeface="楷体" charset="0"/>
              </a:rPr>
              <a:t>  集装箱运输的优点是节省包装和仓库费用，便于实现装卸作业机械化，保证货物在运输过程中的安全。</a:t>
            </a:r>
          </a:p>
        </p:txBody>
      </p:sp>
      <p:sp>
        <p:nvSpPr>
          <p:cNvPr id="235536" name="Rectangle 16"/>
          <p:cNvSpPr>
            <a:spLocks noChangeArrowheads="1"/>
          </p:cNvSpPr>
          <p:nvPr/>
        </p:nvSpPr>
        <p:spPr bwMode="auto">
          <a:xfrm>
            <a:off x="6588125" y="4221163"/>
            <a:ext cx="719138" cy="39052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kumimoji="0" lang="zh-CN" altLang="en-US" u="sng">
                <a:solidFill>
                  <a:srgbClr val="FF0000"/>
                </a:solidFill>
                <a:latin typeface="Arial" charset="0"/>
              </a:rPr>
              <a:t>①</a:t>
            </a:r>
          </a:p>
        </p:txBody>
      </p:sp>
      <p:sp>
        <p:nvSpPr>
          <p:cNvPr id="235537" name="Rectangle 17"/>
          <p:cNvSpPr>
            <a:spLocks noChangeArrowheads="1"/>
          </p:cNvSpPr>
          <p:nvPr/>
        </p:nvSpPr>
        <p:spPr bwMode="auto">
          <a:xfrm>
            <a:off x="7667625" y="4221163"/>
            <a:ext cx="720725" cy="39052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kumimoji="0" lang="zh-CN" altLang="en-US" u="sng">
                <a:solidFill>
                  <a:srgbClr val="FF0000"/>
                </a:solidFill>
                <a:latin typeface="Arial" charset="0"/>
              </a:rPr>
              <a:t>②</a:t>
            </a:r>
          </a:p>
        </p:txBody>
      </p:sp>
      <p:sp>
        <p:nvSpPr>
          <p:cNvPr id="235538" name="Rectangle 18"/>
          <p:cNvSpPr>
            <a:spLocks noChangeArrowheads="1"/>
          </p:cNvSpPr>
          <p:nvPr/>
        </p:nvSpPr>
        <p:spPr bwMode="auto">
          <a:xfrm>
            <a:off x="8027988" y="5084763"/>
            <a:ext cx="792162" cy="39052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kumimoji="0" lang="zh-CN" altLang="en-US" u="sng">
                <a:solidFill>
                  <a:srgbClr val="FF0000"/>
                </a:solidFill>
                <a:latin typeface="Arial" charset="0"/>
              </a:rPr>
              <a:t>③</a:t>
            </a:r>
          </a:p>
        </p:txBody>
      </p:sp>
      <p:sp>
        <p:nvSpPr>
          <p:cNvPr id="235539" name="Rectangle 19"/>
          <p:cNvSpPr>
            <a:spLocks noChangeArrowheads="1"/>
          </p:cNvSpPr>
          <p:nvPr/>
        </p:nvSpPr>
        <p:spPr bwMode="auto">
          <a:xfrm>
            <a:off x="6948488" y="6381750"/>
            <a:ext cx="720725" cy="39052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kumimoji="0" lang="zh-CN" altLang="en-US" u="sng">
                <a:solidFill>
                  <a:srgbClr val="FF0000"/>
                </a:solidFill>
                <a:latin typeface="Arial" charset="0"/>
              </a:rPr>
              <a:t>④</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5535"/>
                                        </p:tgtEl>
                                        <p:attrNameLst>
                                          <p:attrName>style.visibility</p:attrName>
                                        </p:attrNameLst>
                                      </p:cBhvr>
                                      <p:to>
                                        <p:strVal val="visible"/>
                                      </p:to>
                                    </p:set>
                                    <p:animEffect transition="in" filter="dissolve">
                                      <p:cBhvr>
                                        <p:cTn id="7" dur="500"/>
                                        <p:tgtEl>
                                          <p:spTgt spid="235535"/>
                                        </p:tgtEl>
                                      </p:cBhvr>
                                    </p:animEffect>
                                  </p:childTnLst>
                                </p:cTn>
                              </p:par>
                              <p:par>
                                <p:cTn id="8" presetID="9" presetClass="entr" presetSubtype="0" fill="hold" grpId="1" nodeType="withEffect">
                                  <p:stCondLst>
                                    <p:cond delay="0"/>
                                  </p:stCondLst>
                                  <p:childTnLst>
                                    <p:set>
                                      <p:cBhvr>
                                        <p:cTn id="9" dur="1" fill="hold">
                                          <p:stCondLst>
                                            <p:cond delay="0"/>
                                          </p:stCondLst>
                                        </p:cTn>
                                        <p:tgtEl>
                                          <p:spTgt spid="235536"/>
                                        </p:tgtEl>
                                        <p:attrNameLst>
                                          <p:attrName>style.visibility</p:attrName>
                                        </p:attrNameLst>
                                      </p:cBhvr>
                                      <p:to>
                                        <p:strVal val="visible"/>
                                      </p:to>
                                    </p:set>
                                    <p:animEffect transition="in" filter="dissolve">
                                      <p:cBhvr>
                                        <p:cTn id="10" dur="500"/>
                                        <p:tgtEl>
                                          <p:spTgt spid="235536"/>
                                        </p:tgtEl>
                                      </p:cBhvr>
                                    </p:animEffect>
                                  </p:childTnLst>
                                </p:cTn>
                              </p:par>
                              <p:par>
                                <p:cTn id="11" presetID="9" presetClass="entr" presetSubtype="0" fill="hold" grpId="1" nodeType="withEffect">
                                  <p:stCondLst>
                                    <p:cond delay="0"/>
                                  </p:stCondLst>
                                  <p:childTnLst>
                                    <p:set>
                                      <p:cBhvr>
                                        <p:cTn id="12" dur="1" fill="hold">
                                          <p:stCondLst>
                                            <p:cond delay="0"/>
                                          </p:stCondLst>
                                        </p:cTn>
                                        <p:tgtEl>
                                          <p:spTgt spid="235537"/>
                                        </p:tgtEl>
                                        <p:attrNameLst>
                                          <p:attrName>style.visibility</p:attrName>
                                        </p:attrNameLst>
                                      </p:cBhvr>
                                      <p:to>
                                        <p:strVal val="visible"/>
                                      </p:to>
                                    </p:set>
                                    <p:animEffect transition="in" filter="dissolve">
                                      <p:cBhvr>
                                        <p:cTn id="13" dur="500"/>
                                        <p:tgtEl>
                                          <p:spTgt spid="235537"/>
                                        </p:tgtEl>
                                      </p:cBhvr>
                                    </p:animEffect>
                                  </p:childTnLst>
                                </p:cTn>
                              </p:par>
                              <p:par>
                                <p:cTn id="14" presetID="9" presetClass="entr" presetSubtype="0" fill="hold" grpId="1" nodeType="withEffect">
                                  <p:stCondLst>
                                    <p:cond delay="0"/>
                                  </p:stCondLst>
                                  <p:childTnLst>
                                    <p:set>
                                      <p:cBhvr>
                                        <p:cTn id="15" dur="1" fill="hold">
                                          <p:stCondLst>
                                            <p:cond delay="0"/>
                                          </p:stCondLst>
                                        </p:cTn>
                                        <p:tgtEl>
                                          <p:spTgt spid="235538"/>
                                        </p:tgtEl>
                                        <p:attrNameLst>
                                          <p:attrName>style.visibility</p:attrName>
                                        </p:attrNameLst>
                                      </p:cBhvr>
                                      <p:to>
                                        <p:strVal val="visible"/>
                                      </p:to>
                                    </p:set>
                                    <p:animEffect transition="in" filter="dissolve">
                                      <p:cBhvr>
                                        <p:cTn id="16" dur="500"/>
                                        <p:tgtEl>
                                          <p:spTgt spid="235538"/>
                                        </p:tgtEl>
                                      </p:cBhvr>
                                    </p:animEffect>
                                  </p:childTnLst>
                                </p:cTn>
                              </p:par>
                              <p:par>
                                <p:cTn id="17" presetID="9" presetClass="entr" presetSubtype="0" fill="hold" grpId="1" nodeType="withEffect">
                                  <p:stCondLst>
                                    <p:cond delay="0"/>
                                  </p:stCondLst>
                                  <p:childTnLst>
                                    <p:set>
                                      <p:cBhvr>
                                        <p:cTn id="18" dur="1" fill="hold">
                                          <p:stCondLst>
                                            <p:cond delay="0"/>
                                          </p:stCondLst>
                                        </p:cTn>
                                        <p:tgtEl>
                                          <p:spTgt spid="235539"/>
                                        </p:tgtEl>
                                        <p:attrNameLst>
                                          <p:attrName>style.visibility</p:attrName>
                                        </p:attrNameLst>
                                      </p:cBhvr>
                                      <p:to>
                                        <p:strVal val="visible"/>
                                      </p:to>
                                    </p:set>
                                    <p:animEffect transition="in" filter="dissolve">
                                      <p:cBhvr>
                                        <p:cTn id="19" dur="500"/>
                                        <p:tgtEl>
                                          <p:spTgt spid="23553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0" restart="whenNotActive" fill="hold" evtFilter="cancelBubble" nodeType="interactiveSeq">
                <p:stCondLst>
                  <p:cond evt="onClick" delay="0">
                    <p:tgtEl>
                      <p:spTgt spid="235524"/>
                    </p:tgtEl>
                  </p:cond>
                </p:stCondLst>
                <p:endSync evt="end" delay="0">
                  <p:rtn val="all"/>
                </p:endSync>
                <p:childTnLst>
                  <p:par>
                    <p:cTn id="21" fill="hold" nodeType="clickPar">
                      <p:stCondLst>
                        <p:cond delay="0"/>
                      </p:stCondLst>
                      <p:childTnLst>
                        <p:par>
                          <p:cTn id="22" fill="hold" nodeType="withGroup">
                            <p:stCondLst>
                              <p:cond delay="0"/>
                            </p:stCondLst>
                            <p:childTnLst>
                              <p:par>
                                <p:cTn id="23" presetID="9" presetClass="exit" presetSubtype="0" fill="hold" grpId="0" nodeType="clickEffect">
                                  <p:stCondLst>
                                    <p:cond delay="0"/>
                                  </p:stCondLst>
                                  <p:childTnLst>
                                    <p:animEffect transition="out" filter="dissolve">
                                      <p:cBhvr>
                                        <p:cTn id="24" dur="500"/>
                                        <p:tgtEl>
                                          <p:spTgt spid="235524"/>
                                        </p:tgtEl>
                                      </p:cBhvr>
                                    </p:animEffect>
                                    <p:set>
                                      <p:cBhvr>
                                        <p:cTn id="25" dur="1" fill="hold">
                                          <p:stCondLst>
                                            <p:cond delay="499"/>
                                          </p:stCondLst>
                                        </p:cTn>
                                        <p:tgtEl>
                                          <p:spTgt spid="235524"/>
                                        </p:tgtEl>
                                        <p:attrNameLst>
                                          <p:attrName>style.visibility</p:attrName>
                                        </p:attrNameLst>
                                      </p:cBhvr>
                                      <p:to>
                                        <p:strVal val="hidden"/>
                                      </p:to>
                                    </p:set>
                                  </p:childTnLst>
                                </p:cTn>
                              </p:par>
                            </p:childTnLst>
                          </p:cTn>
                        </p:par>
                      </p:childTnLst>
                    </p:cTn>
                  </p:par>
                </p:childTnLst>
              </p:cTn>
              <p:nextCondLst>
                <p:cond evt="onClick" delay="0">
                  <p:tgtEl>
                    <p:spTgt spid="235524"/>
                  </p:tgtEl>
                </p:cond>
              </p:nextCondLst>
            </p:seq>
            <p:seq concurrent="1" nextAc="seek">
              <p:cTn id="26" restart="whenNotActive" fill="hold" evtFilter="cancelBubble" nodeType="interactiveSeq">
                <p:stCondLst>
                  <p:cond evt="onClick" delay="0">
                    <p:tgtEl>
                      <p:spTgt spid="235525"/>
                    </p:tgtEl>
                  </p:cond>
                </p:stCondLst>
                <p:endSync evt="end" delay="0">
                  <p:rtn val="all"/>
                </p:endSync>
                <p:childTnLst>
                  <p:par>
                    <p:cTn id="27" fill="hold" nodeType="clickPar">
                      <p:stCondLst>
                        <p:cond delay="0"/>
                      </p:stCondLst>
                      <p:childTnLst>
                        <p:par>
                          <p:cTn id="28" fill="hold" nodeType="withGroup">
                            <p:stCondLst>
                              <p:cond delay="0"/>
                            </p:stCondLst>
                            <p:childTnLst>
                              <p:par>
                                <p:cTn id="29" presetID="9" presetClass="exit" presetSubtype="0" fill="hold" grpId="0" nodeType="clickEffect">
                                  <p:stCondLst>
                                    <p:cond delay="0"/>
                                  </p:stCondLst>
                                  <p:childTnLst>
                                    <p:animEffect transition="out" filter="dissolve">
                                      <p:cBhvr>
                                        <p:cTn id="30" dur="500"/>
                                        <p:tgtEl>
                                          <p:spTgt spid="235525"/>
                                        </p:tgtEl>
                                      </p:cBhvr>
                                    </p:animEffect>
                                    <p:set>
                                      <p:cBhvr>
                                        <p:cTn id="31" dur="1" fill="hold">
                                          <p:stCondLst>
                                            <p:cond delay="499"/>
                                          </p:stCondLst>
                                        </p:cTn>
                                        <p:tgtEl>
                                          <p:spTgt spid="235525"/>
                                        </p:tgtEl>
                                        <p:attrNameLst>
                                          <p:attrName>style.visibility</p:attrName>
                                        </p:attrNameLst>
                                      </p:cBhvr>
                                      <p:to>
                                        <p:strVal val="hidden"/>
                                      </p:to>
                                    </p:set>
                                  </p:childTnLst>
                                </p:cTn>
                              </p:par>
                            </p:childTnLst>
                          </p:cTn>
                        </p:par>
                      </p:childTnLst>
                    </p:cTn>
                  </p:par>
                </p:childTnLst>
              </p:cTn>
              <p:nextCondLst>
                <p:cond evt="onClick" delay="0">
                  <p:tgtEl>
                    <p:spTgt spid="235525"/>
                  </p:tgtEl>
                </p:cond>
              </p:nextCondLst>
            </p:seq>
            <p:seq concurrent="1" nextAc="seek">
              <p:cTn id="32" restart="whenNotActive" fill="hold" evtFilter="cancelBubble" nodeType="interactiveSeq">
                <p:stCondLst>
                  <p:cond evt="onClick" delay="0">
                    <p:tgtEl>
                      <p:spTgt spid="235526"/>
                    </p:tgtEl>
                  </p:cond>
                </p:stCondLst>
                <p:endSync evt="end" delay="0">
                  <p:rtn val="all"/>
                </p:endSync>
                <p:childTnLst>
                  <p:par>
                    <p:cTn id="33" fill="hold" nodeType="clickPar">
                      <p:stCondLst>
                        <p:cond delay="0"/>
                      </p:stCondLst>
                      <p:childTnLst>
                        <p:par>
                          <p:cTn id="34" fill="hold" nodeType="withGroup">
                            <p:stCondLst>
                              <p:cond delay="0"/>
                            </p:stCondLst>
                            <p:childTnLst>
                              <p:par>
                                <p:cTn id="35" presetID="9" presetClass="exit" presetSubtype="0" fill="hold" grpId="0" nodeType="clickEffect">
                                  <p:stCondLst>
                                    <p:cond delay="0"/>
                                  </p:stCondLst>
                                  <p:childTnLst>
                                    <p:animEffect transition="out" filter="dissolve">
                                      <p:cBhvr>
                                        <p:cTn id="36" dur="500"/>
                                        <p:tgtEl>
                                          <p:spTgt spid="235526"/>
                                        </p:tgtEl>
                                      </p:cBhvr>
                                    </p:animEffect>
                                    <p:set>
                                      <p:cBhvr>
                                        <p:cTn id="37" dur="1" fill="hold">
                                          <p:stCondLst>
                                            <p:cond delay="499"/>
                                          </p:stCondLst>
                                        </p:cTn>
                                        <p:tgtEl>
                                          <p:spTgt spid="235526"/>
                                        </p:tgtEl>
                                        <p:attrNameLst>
                                          <p:attrName>style.visibility</p:attrName>
                                        </p:attrNameLst>
                                      </p:cBhvr>
                                      <p:to>
                                        <p:strVal val="hidden"/>
                                      </p:to>
                                    </p:set>
                                  </p:childTnLst>
                                </p:cTn>
                              </p:par>
                            </p:childTnLst>
                          </p:cTn>
                        </p:par>
                      </p:childTnLst>
                    </p:cTn>
                  </p:par>
                </p:childTnLst>
              </p:cTn>
              <p:nextCondLst>
                <p:cond evt="onClick" delay="0">
                  <p:tgtEl>
                    <p:spTgt spid="235526"/>
                  </p:tgtEl>
                </p:cond>
              </p:nextCondLst>
            </p:seq>
            <p:seq concurrent="1" nextAc="seek">
              <p:cTn id="38" restart="whenNotActive" fill="hold" evtFilter="cancelBubble" nodeType="interactiveSeq">
                <p:stCondLst>
                  <p:cond evt="onClick" delay="0">
                    <p:tgtEl>
                      <p:spTgt spid="235536"/>
                    </p:tgtEl>
                  </p:cond>
                </p:stCondLst>
                <p:endSync evt="end" delay="0">
                  <p:rtn val="all"/>
                </p:endSync>
                <p:childTnLst>
                  <p:par>
                    <p:cTn id="39" fill="hold" nodeType="clickPar">
                      <p:stCondLst>
                        <p:cond delay="0"/>
                      </p:stCondLst>
                      <p:childTnLst>
                        <p:par>
                          <p:cTn id="40" fill="hold" nodeType="withGroup">
                            <p:stCondLst>
                              <p:cond delay="0"/>
                            </p:stCondLst>
                            <p:childTnLst>
                              <p:par>
                                <p:cTn id="41" presetID="9" presetClass="exit" presetSubtype="0" fill="hold" grpId="0" nodeType="clickEffect">
                                  <p:stCondLst>
                                    <p:cond delay="0"/>
                                  </p:stCondLst>
                                  <p:childTnLst>
                                    <p:animEffect transition="out" filter="dissolve">
                                      <p:cBhvr>
                                        <p:cTn id="42" dur="500"/>
                                        <p:tgtEl>
                                          <p:spTgt spid="235536"/>
                                        </p:tgtEl>
                                      </p:cBhvr>
                                    </p:animEffect>
                                    <p:set>
                                      <p:cBhvr>
                                        <p:cTn id="43" dur="1" fill="hold">
                                          <p:stCondLst>
                                            <p:cond delay="499"/>
                                          </p:stCondLst>
                                        </p:cTn>
                                        <p:tgtEl>
                                          <p:spTgt spid="235536"/>
                                        </p:tgtEl>
                                        <p:attrNameLst>
                                          <p:attrName>style.visibility</p:attrName>
                                        </p:attrNameLst>
                                      </p:cBhvr>
                                      <p:to>
                                        <p:strVal val="hidden"/>
                                      </p:to>
                                    </p:set>
                                  </p:childTnLst>
                                </p:cTn>
                              </p:par>
                            </p:childTnLst>
                          </p:cTn>
                        </p:par>
                      </p:childTnLst>
                    </p:cTn>
                  </p:par>
                </p:childTnLst>
              </p:cTn>
              <p:nextCondLst>
                <p:cond evt="onClick" delay="0">
                  <p:tgtEl>
                    <p:spTgt spid="235536"/>
                  </p:tgtEl>
                </p:cond>
              </p:nextCondLst>
            </p:seq>
            <p:seq concurrent="1" nextAc="seek">
              <p:cTn id="44" restart="whenNotActive" fill="hold" evtFilter="cancelBubble" nodeType="interactiveSeq">
                <p:stCondLst>
                  <p:cond evt="onClick" delay="0">
                    <p:tgtEl>
                      <p:spTgt spid="235537"/>
                    </p:tgtEl>
                  </p:cond>
                </p:stCondLst>
                <p:endSync evt="end" delay="0">
                  <p:rtn val="all"/>
                </p:endSync>
                <p:childTnLst>
                  <p:par>
                    <p:cTn id="45" fill="hold" nodeType="clickPar">
                      <p:stCondLst>
                        <p:cond delay="0"/>
                      </p:stCondLst>
                      <p:childTnLst>
                        <p:par>
                          <p:cTn id="46" fill="hold" nodeType="withGroup">
                            <p:stCondLst>
                              <p:cond delay="0"/>
                            </p:stCondLst>
                            <p:childTnLst>
                              <p:par>
                                <p:cTn id="47" presetID="9" presetClass="exit" presetSubtype="0" fill="hold" grpId="0" nodeType="clickEffect">
                                  <p:stCondLst>
                                    <p:cond delay="0"/>
                                  </p:stCondLst>
                                  <p:childTnLst>
                                    <p:animEffect transition="out" filter="dissolve">
                                      <p:cBhvr>
                                        <p:cTn id="48" dur="500"/>
                                        <p:tgtEl>
                                          <p:spTgt spid="235537"/>
                                        </p:tgtEl>
                                      </p:cBhvr>
                                    </p:animEffect>
                                    <p:set>
                                      <p:cBhvr>
                                        <p:cTn id="49" dur="1" fill="hold">
                                          <p:stCondLst>
                                            <p:cond delay="499"/>
                                          </p:stCondLst>
                                        </p:cTn>
                                        <p:tgtEl>
                                          <p:spTgt spid="235537"/>
                                        </p:tgtEl>
                                        <p:attrNameLst>
                                          <p:attrName>style.visibility</p:attrName>
                                        </p:attrNameLst>
                                      </p:cBhvr>
                                      <p:to>
                                        <p:strVal val="hidden"/>
                                      </p:to>
                                    </p:set>
                                  </p:childTnLst>
                                </p:cTn>
                              </p:par>
                            </p:childTnLst>
                          </p:cTn>
                        </p:par>
                      </p:childTnLst>
                    </p:cTn>
                  </p:par>
                </p:childTnLst>
              </p:cTn>
              <p:nextCondLst>
                <p:cond evt="onClick" delay="0">
                  <p:tgtEl>
                    <p:spTgt spid="235537"/>
                  </p:tgtEl>
                </p:cond>
              </p:nextCondLst>
            </p:seq>
            <p:seq concurrent="1" nextAc="seek">
              <p:cTn id="50" restart="whenNotActive" fill="hold" evtFilter="cancelBubble" nodeType="interactiveSeq">
                <p:stCondLst>
                  <p:cond evt="onClick" delay="0">
                    <p:tgtEl>
                      <p:spTgt spid="235538"/>
                    </p:tgtEl>
                  </p:cond>
                </p:stCondLst>
                <p:endSync evt="end" delay="0">
                  <p:rtn val="all"/>
                </p:endSync>
                <p:childTnLst>
                  <p:par>
                    <p:cTn id="51" fill="hold" nodeType="clickPar">
                      <p:stCondLst>
                        <p:cond delay="0"/>
                      </p:stCondLst>
                      <p:childTnLst>
                        <p:par>
                          <p:cTn id="52" fill="hold" nodeType="withGroup">
                            <p:stCondLst>
                              <p:cond delay="0"/>
                            </p:stCondLst>
                            <p:childTnLst>
                              <p:par>
                                <p:cTn id="53" presetID="9" presetClass="exit" presetSubtype="0" fill="hold" grpId="0" nodeType="clickEffect">
                                  <p:stCondLst>
                                    <p:cond delay="0"/>
                                  </p:stCondLst>
                                  <p:childTnLst>
                                    <p:animEffect transition="out" filter="dissolve">
                                      <p:cBhvr>
                                        <p:cTn id="54" dur="500"/>
                                        <p:tgtEl>
                                          <p:spTgt spid="235538"/>
                                        </p:tgtEl>
                                      </p:cBhvr>
                                    </p:animEffect>
                                    <p:set>
                                      <p:cBhvr>
                                        <p:cTn id="55" dur="1" fill="hold">
                                          <p:stCondLst>
                                            <p:cond delay="499"/>
                                          </p:stCondLst>
                                        </p:cTn>
                                        <p:tgtEl>
                                          <p:spTgt spid="235538"/>
                                        </p:tgtEl>
                                        <p:attrNameLst>
                                          <p:attrName>style.visibility</p:attrName>
                                        </p:attrNameLst>
                                      </p:cBhvr>
                                      <p:to>
                                        <p:strVal val="hidden"/>
                                      </p:to>
                                    </p:set>
                                  </p:childTnLst>
                                </p:cTn>
                              </p:par>
                            </p:childTnLst>
                          </p:cTn>
                        </p:par>
                      </p:childTnLst>
                    </p:cTn>
                  </p:par>
                </p:childTnLst>
              </p:cTn>
              <p:nextCondLst>
                <p:cond evt="onClick" delay="0">
                  <p:tgtEl>
                    <p:spTgt spid="235538"/>
                  </p:tgtEl>
                </p:cond>
              </p:nextCondLst>
            </p:seq>
            <p:seq concurrent="1" nextAc="seek">
              <p:cTn id="56" restart="whenNotActive" fill="hold" evtFilter="cancelBubble" nodeType="interactiveSeq">
                <p:stCondLst>
                  <p:cond evt="onClick" delay="0">
                    <p:tgtEl>
                      <p:spTgt spid="235539"/>
                    </p:tgtEl>
                  </p:cond>
                </p:stCondLst>
                <p:endSync evt="end" delay="0">
                  <p:rtn val="all"/>
                </p:endSync>
                <p:childTnLst>
                  <p:par>
                    <p:cTn id="57" fill="hold" nodeType="clickPar">
                      <p:stCondLst>
                        <p:cond delay="0"/>
                      </p:stCondLst>
                      <p:childTnLst>
                        <p:par>
                          <p:cTn id="58" fill="hold" nodeType="withGroup">
                            <p:stCondLst>
                              <p:cond delay="0"/>
                            </p:stCondLst>
                            <p:childTnLst>
                              <p:par>
                                <p:cTn id="59" presetID="9" presetClass="exit" presetSubtype="0" fill="hold" grpId="0" nodeType="clickEffect">
                                  <p:stCondLst>
                                    <p:cond delay="0"/>
                                  </p:stCondLst>
                                  <p:childTnLst>
                                    <p:animEffect transition="out" filter="dissolve">
                                      <p:cBhvr>
                                        <p:cTn id="60" dur="500"/>
                                        <p:tgtEl>
                                          <p:spTgt spid="235539"/>
                                        </p:tgtEl>
                                      </p:cBhvr>
                                    </p:animEffect>
                                    <p:set>
                                      <p:cBhvr>
                                        <p:cTn id="61" dur="1" fill="hold">
                                          <p:stCondLst>
                                            <p:cond delay="499"/>
                                          </p:stCondLst>
                                        </p:cTn>
                                        <p:tgtEl>
                                          <p:spTgt spid="235539"/>
                                        </p:tgtEl>
                                        <p:attrNameLst>
                                          <p:attrName>style.visibility</p:attrName>
                                        </p:attrNameLst>
                                      </p:cBhvr>
                                      <p:to>
                                        <p:strVal val="hidden"/>
                                      </p:to>
                                    </p:set>
                                  </p:childTnLst>
                                </p:cTn>
                              </p:par>
                            </p:childTnLst>
                          </p:cTn>
                        </p:par>
                      </p:childTnLst>
                    </p:cTn>
                  </p:par>
                </p:childTnLst>
              </p:cTn>
              <p:nextCondLst>
                <p:cond evt="onClick" delay="0">
                  <p:tgtEl>
                    <p:spTgt spid="235539"/>
                  </p:tgtEl>
                </p:cond>
              </p:nextCondLst>
            </p:seq>
          </p:childTnLst>
        </p:cTn>
      </p:par>
    </p:tnLst>
    <p:bldLst>
      <p:bldP spid="235524" grpId="0" animBg="1"/>
      <p:bldP spid="235525" grpId="0" animBg="1"/>
      <p:bldP spid="235526" grpId="0" animBg="1"/>
      <p:bldP spid="235535" grpId="0" animBg="1"/>
      <p:bldP spid="235536" grpId="0" animBg="1"/>
      <p:bldP spid="235536" grpId="1" animBg="1"/>
      <p:bldP spid="235537" grpId="0" animBg="1"/>
      <p:bldP spid="235537" grpId="1" animBg="1"/>
      <p:bldP spid="235538" grpId="0" animBg="1"/>
      <p:bldP spid="235538" grpId="1" animBg="1"/>
      <p:bldP spid="235539" grpId="0" animBg="1"/>
      <p:bldP spid="235539" grpId="1"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20059114581581379"/>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971600" y="1196752"/>
            <a:ext cx="7180474" cy="44765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51" name="Text Box 3"/>
          <p:cNvSpPr txBox="1">
            <a:spLocks noChangeArrowheads="1"/>
          </p:cNvSpPr>
          <p:nvPr/>
        </p:nvSpPr>
        <p:spPr bwMode="auto">
          <a:xfrm>
            <a:off x="0" y="260350"/>
            <a:ext cx="3097213"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dist" eaLnBrk="1" hangingPunct="1">
              <a:spcBef>
                <a:spcPct val="50000"/>
              </a:spcBef>
            </a:pPr>
            <a:r>
              <a:rPr lang="zh-CN" altLang="en-US" sz="5400">
                <a:ea typeface="华文彩云" charset="0"/>
                <a:cs typeface="华文彩云" charset="0"/>
              </a:rPr>
              <a:t>大篷车</a:t>
            </a:r>
          </a:p>
        </p:txBody>
      </p:sp>
      <p:sp>
        <p:nvSpPr>
          <p:cNvPr id="27652" name="Text Box 4"/>
          <p:cNvSpPr txBox="1">
            <a:spLocks noChangeArrowheads="1"/>
          </p:cNvSpPr>
          <p:nvPr/>
        </p:nvSpPr>
        <p:spPr bwMode="auto">
          <a:xfrm>
            <a:off x="3563938" y="5876925"/>
            <a:ext cx="2232025"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dist" eaLnBrk="1" hangingPunct="1">
              <a:spcBef>
                <a:spcPct val="50000"/>
              </a:spcBef>
            </a:pPr>
            <a:r>
              <a:rPr lang="zh-CN" altLang="en-US" sz="4000"/>
              <a:t>流动式</a:t>
            </a:r>
          </a:p>
        </p:txBody>
      </p:sp>
    </p:spTree>
    <p:extLst>
      <p:ext uri="{BB962C8B-B14F-4D97-AF65-F5344CB8AC3E}">
        <p14:creationId xmlns:p14="http://schemas.microsoft.com/office/powerpoint/2010/main" val="4092551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200562717355429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51520" y="116632"/>
            <a:ext cx="4643438" cy="3481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675" name="Picture 3" descr="流动服务"/>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51520" y="3645024"/>
            <a:ext cx="4643438" cy="3117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676" name="Picture 4" descr="货郎担"/>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4048" y="548680"/>
            <a:ext cx="3926178" cy="59764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8677" name="Text Box 5"/>
          <p:cNvSpPr txBox="1">
            <a:spLocks noChangeArrowheads="1"/>
          </p:cNvSpPr>
          <p:nvPr/>
        </p:nvSpPr>
        <p:spPr bwMode="auto">
          <a:xfrm>
            <a:off x="7559675" y="0"/>
            <a:ext cx="1584325" cy="579438"/>
          </a:xfrm>
          <a:prstGeom prst="rect">
            <a:avLst/>
          </a:prstGeom>
          <a:solidFill>
            <a:srgbClr val="FFFF00">
              <a:alpha val="43137"/>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spcBef>
                <a:spcPct val="50000"/>
              </a:spcBef>
            </a:pPr>
            <a:r>
              <a:rPr lang="zh-CN" altLang="en-US" sz="3200">
                <a:solidFill>
                  <a:srgbClr val="3403A1"/>
                </a:solidFill>
              </a:rPr>
              <a:t>货郎担</a:t>
            </a:r>
          </a:p>
        </p:txBody>
      </p:sp>
      <p:pic>
        <p:nvPicPr>
          <p:cNvPr id="7" name="Picture 5" descr="3">
            <a:hlinkClick r:id="rId5" action="ppaction://hlinksldjump"/>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8266112" y="6314901"/>
            <a:ext cx="914400" cy="498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4484208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
          <p:cNvGrpSpPr>
            <a:grpSpLocks/>
          </p:cNvGrpSpPr>
          <p:nvPr/>
        </p:nvGrpSpPr>
        <p:grpSpPr bwMode="auto">
          <a:xfrm>
            <a:off x="3708400" y="3259138"/>
            <a:ext cx="5435600" cy="3598862"/>
            <a:chOff x="2336" y="2053"/>
            <a:chExt cx="3424" cy="2267"/>
          </a:xfrm>
        </p:grpSpPr>
        <p:pic>
          <p:nvPicPr>
            <p:cNvPr id="29705" name="Picture 6" descr="按此在新窗口浏览图片"/>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336" y="2053"/>
              <a:ext cx="3424" cy="22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9706" name="Text Box 10"/>
            <p:cNvSpPr txBox="1">
              <a:spLocks noChangeArrowheads="1"/>
            </p:cNvSpPr>
            <p:nvPr/>
          </p:nvSpPr>
          <p:spPr bwMode="auto">
            <a:xfrm>
              <a:off x="4308" y="2069"/>
              <a:ext cx="1452" cy="365"/>
            </a:xfrm>
            <a:prstGeom prst="rect">
              <a:avLst/>
            </a:prstGeom>
            <a:solidFill>
              <a:srgbClr val="FF99CC">
                <a:alpha val="74117"/>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spcBef>
                  <a:spcPct val="50000"/>
                </a:spcBef>
              </a:pPr>
              <a:r>
                <a:rPr lang="zh-CN" altLang="en-US" sz="3200"/>
                <a:t>自动售货机</a:t>
              </a:r>
            </a:p>
          </p:txBody>
        </p:sp>
      </p:grpSp>
      <p:grpSp>
        <p:nvGrpSpPr>
          <p:cNvPr id="3" name="Group 17"/>
          <p:cNvGrpSpPr>
            <a:grpSpLocks/>
          </p:cNvGrpSpPr>
          <p:nvPr/>
        </p:nvGrpSpPr>
        <p:grpSpPr bwMode="auto">
          <a:xfrm>
            <a:off x="0" y="0"/>
            <a:ext cx="5076825" cy="3275013"/>
            <a:chOff x="0" y="0"/>
            <a:chExt cx="3198" cy="2063"/>
          </a:xfrm>
        </p:grpSpPr>
        <p:pic>
          <p:nvPicPr>
            <p:cNvPr id="29703" name="Picture 8" descr="xinsrc_420302300856921304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198" cy="2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9704" name="Text Box 11"/>
            <p:cNvSpPr txBox="1">
              <a:spLocks noChangeArrowheads="1"/>
            </p:cNvSpPr>
            <p:nvPr/>
          </p:nvSpPr>
          <p:spPr bwMode="auto">
            <a:xfrm>
              <a:off x="1927" y="0"/>
              <a:ext cx="1224" cy="365"/>
            </a:xfrm>
            <a:prstGeom prst="rect">
              <a:avLst/>
            </a:prstGeom>
            <a:solidFill>
              <a:srgbClr val="FF99CC">
                <a:alpha val="74117"/>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spcBef>
                  <a:spcPct val="50000"/>
                </a:spcBef>
              </a:pPr>
              <a:r>
                <a:rPr lang="zh-CN" altLang="en-US" sz="3200"/>
                <a:t>电视购物</a:t>
              </a:r>
            </a:p>
          </p:txBody>
        </p:sp>
      </p:grpSp>
      <p:sp>
        <p:nvSpPr>
          <p:cNvPr id="29700" name="Text Box 12"/>
          <p:cNvSpPr txBox="1">
            <a:spLocks noChangeArrowheads="1"/>
          </p:cNvSpPr>
          <p:nvPr/>
        </p:nvSpPr>
        <p:spPr bwMode="auto">
          <a:xfrm>
            <a:off x="5508625" y="0"/>
            <a:ext cx="2374900"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dist" eaLnBrk="1" hangingPunct="1">
              <a:spcBef>
                <a:spcPct val="50000"/>
              </a:spcBef>
            </a:pPr>
            <a:r>
              <a:rPr lang="zh-CN" altLang="en-US" sz="4000"/>
              <a:t>新形式</a:t>
            </a:r>
          </a:p>
        </p:txBody>
      </p:sp>
      <p:pic>
        <p:nvPicPr>
          <p:cNvPr id="13" name="Picture 5" descr="C:\Users\Administrator\AppData\Roaming\Tencent\Users\1326168197\QQ\WinTemp\RichOle\OTPBWTH4E%ZJ22MX6HLM2EX.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67544" y="836712"/>
            <a:ext cx="8424863" cy="548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5" descr="3">
            <a:hlinkClick r:id="rId5" action="ppaction://hlinksldjump"/>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79512" y="6237312"/>
            <a:ext cx="914400" cy="498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92652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ou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5"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strVal val="#ppt_w*0.70"/>
                                          </p:val>
                                        </p:tav>
                                        <p:tav tm="100000">
                                          <p:val>
                                            <p:strVal val="#ppt_w"/>
                                          </p:val>
                                        </p:tav>
                                      </p:tavLst>
                                    </p:anim>
                                    <p:anim calcmode="lin" valueType="num">
                                      <p:cBhvr>
                                        <p:cTn id="18" dur="1000" fill="hold"/>
                                        <p:tgtEl>
                                          <p:spTgt spid="13"/>
                                        </p:tgtEl>
                                        <p:attrNameLst>
                                          <p:attrName>ppt_h</p:attrName>
                                        </p:attrNameLst>
                                      </p:cBhvr>
                                      <p:tavLst>
                                        <p:tav tm="0">
                                          <p:val>
                                            <p:strVal val="#ppt_h"/>
                                          </p:val>
                                        </p:tav>
                                        <p:tav tm="100000">
                                          <p:val>
                                            <p:strVal val="#ppt_h"/>
                                          </p:val>
                                        </p:tav>
                                      </p:tavLst>
                                    </p:anim>
                                    <p:animEffect transition="in" filter="fade">
                                      <p:cBhvr>
                                        <p:cTn id="19" dur="1000"/>
                                        <p:tgtEl>
                                          <p:spTgt spid="13"/>
                                        </p:tgtEl>
                                      </p:cBhvr>
                                    </p:animEffec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up)">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0" y="76200"/>
            <a:ext cx="9144000" cy="1187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b="1">
                <a:latin typeface="仿宋_GB2312" charset="0"/>
                <a:ea typeface="仿宋_GB2312" charset="0"/>
                <a:cs typeface="仿宋_GB2312" charset="0"/>
              </a:rPr>
              <a:t>在特定的地域范围内，根据地区经济的发展和人们活动的需求，各种现代交通运输方式联合，各种交通运输线、点交织，形成了不同形式和层次的交通运输网。</a:t>
            </a:r>
          </a:p>
        </p:txBody>
      </p:sp>
      <p:sp>
        <p:nvSpPr>
          <p:cNvPr id="16387" name="Text Box 3"/>
          <p:cNvSpPr txBox="1">
            <a:spLocks noChangeArrowheads="1"/>
          </p:cNvSpPr>
          <p:nvPr/>
        </p:nvSpPr>
        <p:spPr bwMode="auto">
          <a:xfrm>
            <a:off x="304800" y="1676400"/>
            <a:ext cx="990600" cy="1503363"/>
          </a:xfrm>
          <a:prstGeom prst="rect">
            <a:avLst/>
          </a:prstGeom>
          <a:solidFill>
            <a:srgbClr val="FFFF99"/>
          </a:solidFill>
          <a:ln w="38100">
            <a:solidFill>
              <a:srgbClr val="FF66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1800" b="1"/>
              <a:t>两种以上运输方式组成的运输网</a:t>
            </a:r>
          </a:p>
        </p:txBody>
      </p:sp>
      <p:sp>
        <p:nvSpPr>
          <p:cNvPr id="16388" name="Text Box 4"/>
          <p:cNvSpPr txBox="1">
            <a:spLocks noChangeArrowheads="1"/>
          </p:cNvSpPr>
          <p:nvPr/>
        </p:nvSpPr>
        <p:spPr bwMode="auto">
          <a:xfrm>
            <a:off x="304800" y="3657600"/>
            <a:ext cx="914400" cy="817563"/>
          </a:xfrm>
          <a:prstGeom prst="rect">
            <a:avLst/>
          </a:prstGeom>
          <a:solidFill>
            <a:srgbClr val="FFFF99"/>
          </a:solidFill>
          <a:ln w="38100">
            <a:solidFill>
              <a:srgbClr val="FF66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en-US" altLang="zh-CN" sz="1800" b="1"/>
              <a:t>A</a:t>
            </a:r>
          </a:p>
          <a:p>
            <a:pPr eaLnBrk="1" hangingPunct="1">
              <a:spcBef>
                <a:spcPct val="50000"/>
              </a:spcBef>
            </a:pPr>
            <a:endParaRPr lang="en-US" altLang="zh-CN" sz="1800" b="1"/>
          </a:p>
        </p:txBody>
      </p:sp>
      <p:sp>
        <p:nvSpPr>
          <p:cNvPr id="16389" name="Text Box 5"/>
          <p:cNvSpPr txBox="1">
            <a:spLocks noChangeArrowheads="1"/>
          </p:cNvSpPr>
          <p:nvPr/>
        </p:nvSpPr>
        <p:spPr bwMode="auto">
          <a:xfrm>
            <a:off x="304800" y="4953000"/>
            <a:ext cx="914400" cy="1503363"/>
          </a:xfrm>
          <a:prstGeom prst="rect">
            <a:avLst/>
          </a:prstGeom>
          <a:solidFill>
            <a:srgbClr val="FFFF99"/>
          </a:solidFill>
          <a:ln w="38100">
            <a:solidFill>
              <a:srgbClr val="FF66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1800" b="1"/>
              <a:t>铁路—公路---内河水路运输网</a:t>
            </a:r>
          </a:p>
        </p:txBody>
      </p:sp>
      <p:sp>
        <p:nvSpPr>
          <p:cNvPr id="16390" name="Text Box 6"/>
          <p:cNvSpPr txBox="1">
            <a:spLocks noChangeArrowheads="1"/>
          </p:cNvSpPr>
          <p:nvPr/>
        </p:nvSpPr>
        <p:spPr bwMode="auto">
          <a:xfrm>
            <a:off x="1752600" y="2667000"/>
            <a:ext cx="1447800" cy="404813"/>
          </a:xfrm>
          <a:prstGeom prst="rect">
            <a:avLst/>
          </a:prstGeom>
          <a:solidFill>
            <a:srgbClr val="FFFF99"/>
          </a:solidFill>
          <a:ln w="38100">
            <a:solidFill>
              <a:srgbClr val="FF66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en-US" altLang="zh-CN" sz="1800" b="1"/>
              <a:t>B</a:t>
            </a:r>
          </a:p>
        </p:txBody>
      </p:sp>
      <p:sp>
        <p:nvSpPr>
          <p:cNvPr id="16391" name="Text Box 7"/>
          <p:cNvSpPr txBox="1">
            <a:spLocks noChangeArrowheads="1"/>
          </p:cNvSpPr>
          <p:nvPr/>
        </p:nvSpPr>
        <p:spPr bwMode="auto">
          <a:xfrm>
            <a:off x="1752600" y="3505200"/>
            <a:ext cx="1447800" cy="404813"/>
          </a:xfrm>
          <a:prstGeom prst="rect">
            <a:avLst/>
          </a:prstGeom>
          <a:solidFill>
            <a:srgbClr val="FFFF99"/>
          </a:solidFill>
          <a:ln w="38100">
            <a:solidFill>
              <a:srgbClr val="FF66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1800" b="1"/>
              <a:t>公路运输网</a:t>
            </a:r>
          </a:p>
        </p:txBody>
      </p:sp>
      <p:sp>
        <p:nvSpPr>
          <p:cNvPr id="16392" name="Text Box 8"/>
          <p:cNvSpPr txBox="1">
            <a:spLocks noChangeArrowheads="1"/>
          </p:cNvSpPr>
          <p:nvPr/>
        </p:nvSpPr>
        <p:spPr bwMode="auto">
          <a:xfrm>
            <a:off x="1752600" y="4343400"/>
            <a:ext cx="1143000" cy="817563"/>
          </a:xfrm>
          <a:prstGeom prst="rect">
            <a:avLst/>
          </a:prstGeom>
          <a:solidFill>
            <a:srgbClr val="FFFF99"/>
          </a:solidFill>
          <a:ln w="38100">
            <a:solidFill>
              <a:srgbClr val="FF66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en-US" altLang="zh-CN" sz="1800" b="1"/>
              <a:t>C</a:t>
            </a:r>
          </a:p>
          <a:p>
            <a:pPr eaLnBrk="1" hangingPunct="1">
              <a:spcBef>
                <a:spcPct val="50000"/>
              </a:spcBef>
            </a:pPr>
            <a:endParaRPr lang="en-US" altLang="zh-CN" sz="1800" b="1"/>
          </a:p>
        </p:txBody>
      </p:sp>
      <p:sp>
        <p:nvSpPr>
          <p:cNvPr id="16393" name="Text Box 9"/>
          <p:cNvSpPr txBox="1">
            <a:spLocks noChangeArrowheads="1"/>
          </p:cNvSpPr>
          <p:nvPr/>
        </p:nvSpPr>
        <p:spPr bwMode="auto">
          <a:xfrm>
            <a:off x="1752600" y="5334000"/>
            <a:ext cx="1447800" cy="404813"/>
          </a:xfrm>
          <a:prstGeom prst="rect">
            <a:avLst/>
          </a:prstGeom>
          <a:solidFill>
            <a:srgbClr val="FFFF99"/>
          </a:solidFill>
          <a:ln w="38100">
            <a:solidFill>
              <a:srgbClr val="FF66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1800" b="1"/>
              <a:t>航空运输网</a:t>
            </a:r>
          </a:p>
        </p:txBody>
      </p:sp>
      <p:sp>
        <p:nvSpPr>
          <p:cNvPr id="16394" name="Text Box 10"/>
          <p:cNvSpPr txBox="1">
            <a:spLocks noChangeArrowheads="1"/>
          </p:cNvSpPr>
          <p:nvPr/>
        </p:nvSpPr>
        <p:spPr bwMode="auto">
          <a:xfrm>
            <a:off x="1752600" y="6096000"/>
            <a:ext cx="1447800" cy="404813"/>
          </a:xfrm>
          <a:prstGeom prst="rect">
            <a:avLst/>
          </a:prstGeom>
          <a:solidFill>
            <a:srgbClr val="FFFF99"/>
          </a:solidFill>
          <a:ln w="38100">
            <a:solidFill>
              <a:srgbClr val="FF66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en-US" altLang="zh-CN" sz="1800" b="1"/>
              <a:t>D</a:t>
            </a:r>
          </a:p>
        </p:txBody>
      </p:sp>
      <p:sp>
        <p:nvSpPr>
          <p:cNvPr id="16395" name="Text Box 11"/>
          <p:cNvSpPr txBox="1">
            <a:spLocks noChangeArrowheads="1"/>
          </p:cNvSpPr>
          <p:nvPr/>
        </p:nvSpPr>
        <p:spPr bwMode="auto">
          <a:xfrm>
            <a:off x="1709738" y="1390650"/>
            <a:ext cx="1600200" cy="954088"/>
          </a:xfrm>
          <a:prstGeom prst="rect">
            <a:avLst/>
          </a:prstGeom>
          <a:solidFill>
            <a:srgbClr val="FFFF99"/>
          </a:solidFill>
          <a:ln w="38100">
            <a:solidFill>
              <a:srgbClr val="FF66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1800" b="1"/>
              <a:t>一种运输方式组成的运输网</a:t>
            </a:r>
          </a:p>
        </p:txBody>
      </p:sp>
      <p:sp>
        <p:nvSpPr>
          <p:cNvPr id="16396" name="Text Box 12"/>
          <p:cNvSpPr txBox="1">
            <a:spLocks noChangeArrowheads="1"/>
          </p:cNvSpPr>
          <p:nvPr/>
        </p:nvSpPr>
        <p:spPr bwMode="auto">
          <a:xfrm>
            <a:off x="3810000" y="1676400"/>
            <a:ext cx="685800" cy="679450"/>
          </a:xfrm>
          <a:prstGeom prst="rect">
            <a:avLst/>
          </a:prstGeom>
          <a:solidFill>
            <a:srgbClr val="FFFF99"/>
          </a:solidFill>
          <a:ln w="38100">
            <a:solidFill>
              <a:srgbClr val="FF66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1800" b="1"/>
              <a:t>运输方式</a:t>
            </a:r>
          </a:p>
        </p:txBody>
      </p:sp>
      <p:sp>
        <p:nvSpPr>
          <p:cNvPr id="16397" name="Text Box 13"/>
          <p:cNvSpPr txBox="1">
            <a:spLocks noChangeArrowheads="1"/>
          </p:cNvSpPr>
          <p:nvPr/>
        </p:nvSpPr>
        <p:spPr bwMode="auto">
          <a:xfrm>
            <a:off x="3810000" y="2667000"/>
            <a:ext cx="685800" cy="404813"/>
          </a:xfrm>
          <a:prstGeom prst="rect">
            <a:avLst/>
          </a:prstGeom>
          <a:solidFill>
            <a:srgbClr val="FFFF99"/>
          </a:solidFill>
          <a:ln w="38100">
            <a:solidFill>
              <a:srgbClr val="FF66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en-US" altLang="zh-CN" sz="1800" b="1"/>
              <a:t>E</a:t>
            </a:r>
          </a:p>
        </p:txBody>
      </p:sp>
      <p:sp>
        <p:nvSpPr>
          <p:cNvPr id="16398" name="Text Box 14"/>
          <p:cNvSpPr txBox="1">
            <a:spLocks noChangeArrowheads="1"/>
          </p:cNvSpPr>
          <p:nvPr/>
        </p:nvSpPr>
        <p:spPr bwMode="auto">
          <a:xfrm>
            <a:off x="3810000" y="3505200"/>
            <a:ext cx="685800" cy="404813"/>
          </a:xfrm>
          <a:prstGeom prst="rect">
            <a:avLst/>
          </a:prstGeom>
          <a:solidFill>
            <a:srgbClr val="FFFF99"/>
          </a:solidFill>
          <a:ln w="38100">
            <a:solidFill>
              <a:srgbClr val="FF66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en-US" altLang="zh-CN" sz="1800" b="1"/>
              <a:t>F</a:t>
            </a:r>
          </a:p>
        </p:txBody>
      </p:sp>
      <p:sp>
        <p:nvSpPr>
          <p:cNvPr id="16399" name="Text Box 15"/>
          <p:cNvSpPr txBox="1">
            <a:spLocks noChangeArrowheads="1"/>
          </p:cNvSpPr>
          <p:nvPr/>
        </p:nvSpPr>
        <p:spPr bwMode="auto">
          <a:xfrm>
            <a:off x="3810000" y="4343400"/>
            <a:ext cx="685800" cy="679450"/>
          </a:xfrm>
          <a:prstGeom prst="rect">
            <a:avLst/>
          </a:prstGeom>
          <a:solidFill>
            <a:srgbClr val="FFFF99"/>
          </a:solidFill>
          <a:ln w="38100">
            <a:solidFill>
              <a:srgbClr val="FF66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1800" b="1"/>
              <a:t>内河水运</a:t>
            </a:r>
          </a:p>
        </p:txBody>
      </p:sp>
      <p:sp>
        <p:nvSpPr>
          <p:cNvPr id="16400" name="Text Box 16"/>
          <p:cNvSpPr txBox="1">
            <a:spLocks noChangeArrowheads="1"/>
          </p:cNvSpPr>
          <p:nvPr/>
        </p:nvSpPr>
        <p:spPr bwMode="auto">
          <a:xfrm>
            <a:off x="3810000" y="5334000"/>
            <a:ext cx="685800" cy="404813"/>
          </a:xfrm>
          <a:prstGeom prst="rect">
            <a:avLst/>
          </a:prstGeom>
          <a:solidFill>
            <a:srgbClr val="FFFF99"/>
          </a:solidFill>
          <a:ln w="38100">
            <a:solidFill>
              <a:srgbClr val="FF66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en-US" altLang="zh-CN" sz="1800" b="1"/>
              <a:t>G</a:t>
            </a:r>
          </a:p>
        </p:txBody>
      </p:sp>
      <p:sp>
        <p:nvSpPr>
          <p:cNvPr id="16401" name="Text Box 17"/>
          <p:cNvSpPr txBox="1">
            <a:spLocks noChangeArrowheads="1"/>
          </p:cNvSpPr>
          <p:nvPr/>
        </p:nvSpPr>
        <p:spPr bwMode="auto">
          <a:xfrm>
            <a:off x="3810000" y="6096000"/>
            <a:ext cx="685800" cy="404813"/>
          </a:xfrm>
          <a:prstGeom prst="rect">
            <a:avLst/>
          </a:prstGeom>
          <a:solidFill>
            <a:srgbClr val="FFFF99"/>
          </a:solidFill>
          <a:ln w="38100">
            <a:solidFill>
              <a:srgbClr val="FF66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1800" b="1"/>
              <a:t>管道</a:t>
            </a:r>
          </a:p>
        </p:txBody>
      </p:sp>
      <p:sp>
        <p:nvSpPr>
          <p:cNvPr id="16402" name="Text Box 18"/>
          <p:cNvSpPr txBox="1">
            <a:spLocks noChangeArrowheads="1"/>
          </p:cNvSpPr>
          <p:nvPr/>
        </p:nvSpPr>
        <p:spPr bwMode="auto">
          <a:xfrm>
            <a:off x="5791200" y="1676400"/>
            <a:ext cx="1828800" cy="679450"/>
          </a:xfrm>
          <a:prstGeom prst="rect">
            <a:avLst/>
          </a:prstGeom>
          <a:solidFill>
            <a:srgbClr val="FFFF99"/>
          </a:solidFill>
          <a:ln w="38100">
            <a:solidFill>
              <a:srgbClr val="FF66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1800" b="1"/>
              <a:t>不同地域的综合运输网</a:t>
            </a:r>
          </a:p>
        </p:txBody>
      </p:sp>
      <p:sp>
        <p:nvSpPr>
          <p:cNvPr id="16403" name="Text Box 19"/>
          <p:cNvSpPr txBox="1">
            <a:spLocks noChangeArrowheads="1"/>
          </p:cNvSpPr>
          <p:nvPr/>
        </p:nvSpPr>
        <p:spPr bwMode="auto">
          <a:xfrm>
            <a:off x="4800600" y="3962400"/>
            <a:ext cx="1143000" cy="817563"/>
          </a:xfrm>
          <a:prstGeom prst="rect">
            <a:avLst/>
          </a:prstGeom>
          <a:solidFill>
            <a:srgbClr val="FFFF99"/>
          </a:solidFill>
          <a:ln w="38100">
            <a:solidFill>
              <a:srgbClr val="FF66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en-US" altLang="zh-CN" sz="1800" b="1"/>
              <a:t>H</a:t>
            </a:r>
          </a:p>
          <a:p>
            <a:pPr eaLnBrk="1" hangingPunct="1">
              <a:spcBef>
                <a:spcPct val="50000"/>
              </a:spcBef>
            </a:pPr>
            <a:endParaRPr lang="en-US" altLang="zh-CN" sz="1800" b="1"/>
          </a:p>
        </p:txBody>
      </p:sp>
      <p:sp>
        <p:nvSpPr>
          <p:cNvPr id="16404" name="Text Box 20"/>
          <p:cNvSpPr txBox="1">
            <a:spLocks noChangeArrowheads="1"/>
          </p:cNvSpPr>
          <p:nvPr/>
        </p:nvSpPr>
        <p:spPr bwMode="auto">
          <a:xfrm>
            <a:off x="6248400" y="3962400"/>
            <a:ext cx="1143000" cy="679450"/>
          </a:xfrm>
          <a:prstGeom prst="rect">
            <a:avLst/>
          </a:prstGeom>
          <a:solidFill>
            <a:srgbClr val="FFFF99"/>
          </a:solidFill>
          <a:ln w="38100">
            <a:solidFill>
              <a:srgbClr val="FF66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1800" b="1"/>
              <a:t>地区级综合运输网</a:t>
            </a:r>
          </a:p>
        </p:txBody>
      </p:sp>
      <p:sp>
        <p:nvSpPr>
          <p:cNvPr id="16405" name="Text Box 21"/>
          <p:cNvSpPr txBox="1">
            <a:spLocks noChangeArrowheads="1"/>
          </p:cNvSpPr>
          <p:nvPr/>
        </p:nvSpPr>
        <p:spPr bwMode="auto">
          <a:xfrm>
            <a:off x="7696200" y="3962400"/>
            <a:ext cx="1143000" cy="817563"/>
          </a:xfrm>
          <a:prstGeom prst="rect">
            <a:avLst/>
          </a:prstGeom>
          <a:solidFill>
            <a:srgbClr val="FFFF99"/>
          </a:solidFill>
          <a:ln w="38100">
            <a:solidFill>
              <a:srgbClr val="FF66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en-US" altLang="zh-CN" sz="1800" b="1"/>
              <a:t>G</a:t>
            </a:r>
          </a:p>
          <a:p>
            <a:pPr eaLnBrk="1" hangingPunct="1">
              <a:spcBef>
                <a:spcPct val="50000"/>
              </a:spcBef>
            </a:pPr>
            <a:endParaRPr lang="en-US" altLang="zh-CN" sz="1800" b="1"/>
          </a:p>
        </p:txBody>
      </p:sp>
      <p:sp>
        <p:nvSpPr>
          <p:cNvPr id="16406" name="Line 22"/>
          <p:cNvSpPr>
            <a:spLocks noChangeShapeType="1"/>
          </p:cNvSpPr>
          <p:nvPr/>
        </p:nvSpPr>
        <p:spPr bwMode="auto">
          <a:xfrm>
            <a:off x="1295400" y="1981200"/>
            <a:ext cx="457200" cy="0"/>
          </a:xfrm>
          <a:prstGeom prst="line">
            <a:avLst/>
          </a:prstGeom>
          <a:noFill/>
          <a:ln w="57150">
            <a:solidFill>
              <a:srgbClr val="0066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6407" name="Line 23"/>
          <p:cNvSpPr>
            <a:spLocks noChangeShapeType="1"/>
          </p:cNvSpPr>
          <p:nvPr/>
        </p:nvSpPr>
        <p:spPr bwMode="auto">
          <a:xfrm>
            <a:off x="1219200" y="3810000"/>
            <a:ext cx="533400" cy="0"/>
          </a:xfrm>
          <a:prstGeom prst="line">
            <a:avLst/>
          </a:prstGeom>
          <a:noFill/>
          <a:ln w="57150">
            <a:solidFill>
              <a:srgbClr val="0066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6408" name="Line 24"/>
          <p:cNvSpPr>
            <a:spLocks noChangeShapeType="1"/>
          </p:cNvSpPr>
          <p:nvPr/>
        </p:nvSpPr>
        <p:spPr bwMode="auto">
          <a:xfrm flipV="1">
            <a:off x="1219200" y="2895600"/>
            <a:ext cx="533400" cy="762000"/>
          </a:xfrm>
          <a:prstGeom prst="line">
            <a:avLst/>
          </a:prstGeom>
          <a:noFill/>
          <a:ln w="57150">
            <a:solidFill>
              <a:srgbClr val="0066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6409" name="Line 25"/>
          <p:cNvSpPr>
            <a:spLocks noChangeShapeType="1"/>
          </p:cNvSpPr>
          <p:nvPr/>
        </p:nvSpPr>
        <p:spPr bwMode="auto">
          <a:xfrm>
            <a:off x="1219200" y="4953000"/>
            <a:ext cx="533400" cy="0"/>
          </a:xfrm>
          <a:prstGeom prst="line">
            <a:avLst/>
          </a:prstGeom>
          <a:noFill/>
          <a:ln w="57150">
            <a:solidFill>
              <a:srgbClr val="0066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6410" name="Line 26"/>
          <p:cNvSpPr>
            <a:spLocks noChangeShapeType="1"/>
          </p:cNvSpPr>
          <p:nvPr/>
        </p:nvSpPr>
        <p:spPr bwMode="auto">
          <a:xfrm flipV="1">
            <a:off x="1219200" y="3886200"/>
            <a:ext cx="533400" cy="1066800"/>
          </a:xfrm>
          <a:prstGeom prst="line">
            <a:avLst/>
          </a:prstGeom>
          <a:noFill/>
          <a:ln w="57150">
            <a:solidFill>
              <a:srgbClr val="0066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6411" name="Line 27"/>
          <p:cNvSpPr>
            <a:spLocks noChangeShapeType="1"/>
          </p:cNvSpPr>
          <p:nvPr/>
        </p:nvSpPr>
        <p:spPr bwMode="auto">
          <a:xfrm>
            <a:off x="2438400" y="2362200"/>
            <a:ext cx="0" cy="304800"/>
          </a:xfrm>
          <a:prstGeom prst="line">
            <a:avLst/>
          </a:prstGeom>
          <a:noFill/>
          <a:ln w="57150">
            <a:solidFill>
              <a:srgbClr val="0066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6412" name="Line 28"/>
          <p:cNvSpPr>
            <a:spLocks noChangeShapeType="1"/>
          </p:cNvSpPr>
          <p:nvPr/>
        </p:nvSpPr>
        <p:spPr bwMode="auto">
          <a:xfrm>
            <a:off x="762000" y="3200400"/>
            <a:ext cx="0" cy="457200"/>
          </a:xfrm>
          <a:prstGeom prst="line">
            <a:avLst/>
          </a:prstGeom>
          <a:noFill/>
          <a:ln w="57150">
            <a:solidFill>
              <a:srgbClr val="0066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6413" name="Line 29"/>
          <p:cNvSpPr>
            <a:spLocks noChangeShapeType="1"/>
          </p:cNvSpPr>
          <p:nvPr/>
        </p:nvSpPr>
        <p:spPr bwMode="auto">
          <a:xfrm flipV="1">
            <a:off x="1219200" y="2971800"/>
            <a:ext cx="533400" cy="1981200"/>
          </a:xfrm>
          <a:prstGeom prst="line">
            <a:avLst/>
          </a:prstGeom>
          <a:noFill/>
          <a:ln w="57150">
            <a:solidFill>
              <a:srgbClr val="0066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6414" name="Line 30"/>
          <p:cNvSpPr>
            <a:spLocks noChangeShapeType="1"/>
          </p:cNvSpPr>
          <p:nvPr/>
        </p:nvSpPr>
        <p:spPr bwMode="auto">
          <a:xfrm>
            <a:off x="3352800" y="1981200"/>
            <a:ext cx="457200" cy="0"/>
          </a:xfrm>
          <a:prstGeom prst="line">
            <a:avLst/>
          </a:prstGeom>
          <a:noFill/>
          <a:ln w="57150">
            <a:solidFill>
              <a:srgbClr val="0066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6415" name="Line 31"/>
          <p:cNvSpPr>
            <a:spLocks noChangeShapeType="1"/>
          </p:cNvSpPr>
          <p:nvPr/>
        </p:nvSpPr>
        <p:spPr bwMode="auto">
          <a:xfrm>
            <a:off x="4495800" y="1981200"/>
            <a:ext cx="1295400" cy="0"/>
          </a:xfrm>
          <a:prstGeom prst="line">
            <a:avLst/>
          </a:prstGeom>
          <a:noFill/>
          <a:ln w="57150">
            <a:solidFill>
              <a:srgbClr val="0066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6416" name="Line 32"/>
          <p:cNvSpPr>
            <a:spLocks noChangeShapeType="1"/>
          </p:cNvSpPr>
          <p:nvPr/>
        </p:nvSpPr>
        <p:spPr bwMode="auto">
          <a:xfrm>
            <a:off x="7391400" y="4267200"/>
            <a:ext cx="304800" cy="0"/>
          </a:xfrm>
          <a:prstGeom prst="line">
            <a:avLst/>
          </a:prstGeom>
          <a:noFill/>
          <a:ln w="57150">
            <a:solidFill>
              <a:srgbClr val="0066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6417" name="Line 33"/>
          <p:cNvSpPr>
            <a:spLocks noChangeShapeType="1"/>
          </p:cNvSpPr>
          <p:nvPr/>
        </p:nvSpPr>
        <p:spPr bwMode="auto">
          <a:xfrm>
            <a:off x="5943600" y="4267200"/>
            <a:ext cx="304800" cy="0"/>
          </a:xfrm>
          <a:prstGeom prst="line">
            <a:avLst/>
          </a:prstGeom>
          <a:noFill/>
          <a:ln w="57150">
            <a:solidFill>
              <a:srgbClr val="0066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6418" name="Line 34"/>
          <p:cNvSpPr>
            <a:spLocks noChangeShapeType="1"/>
          </p:cNvSpPr>
          <p:nvPr/>
        </p:nvSpPr>
        <p:spPr bwMode="auto">
          <a:xfrm>
            <a:off x="3200400" y="2895600"/>
            <a:ext cx="609600" cy="0"/>
          </a:xfrm>
          <a:prstGeom prst="line">
            <a:avLst/>
          </a:prstGeom>
          <a:noFill/>
          <a:ln w="57150">
            <a:solidFill>
              <a:srgbClr val="0066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6419" name="Line 35"/>
          <p:cNvSpPr>
            <a:spLocks noChangeShapeType="1"/>
          </p:cNvSpPr>
          <p:nvPr/>
        </p:nvSpPr>
        <p:spPr bwMode="auto">
          <a:xfrm>
            <a:off x="3200400" y="3733800"/>
            <a:ext cx="609600" cy="0"/>
          </a:xfrm>
          <a:prstGeom prst="line">
            <a:avLst/>
          </a:prstGeom>
          <a:noFill/>
          <a:ln w="57150">
            <a:solidFill>
              <a:srgbClr val="0066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6420" name="Line 36"/>
          <p:cNvSpPr>
            <a:spLocks noChangeShapeType="1"/>
          </p:cNvSpPr>
          <p:nvPr/>
        </p:nvSpPr>
        <p:spPr bwMode="auto">
          <a:xfrm>
            <a:off x="4495800" y="3048000"/>
            <a:ext cx="304800" cy="914400"/>
          </a:xfrm>
          <a:prstGeom prst="line">
            <a:avLst/>
          </a:prstGeom>
          <a:noFill/>
          <a:ln w="57150">
            <a:solidFill>
              <a:srgbClr val="0066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6421" name="Line 37"/>
          <p:cNvSpPr>
            <a:spLocks noChangeShapeType="1"/>
          </p:cNvSpPr>
          <p:nvPr/>
        </p:nvSpPr>
        <p:spPr bwMode="auto">
          <a:xfrm>
            <a:off x="4495800" y="3886200"/>
            <a:ext cx="304800" cy="228600"/>
          </a:xfrm>
          <a:prstGeom prst="line">
            <a:avLst/>
          </a:prstGeom>
          <a:noFill/>
          <a:ln w="57150">
            <a:solidFill>
              <a:srgbClr val="0066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6422" name="Line 38"/>
          <p:cNvSpPr>
            <a:spLocks noChangeShapeType="1"/>
          </p:cNvSpPr>
          <p:nvPr/>
        </p:nvSpPr>
        <p:spPr bwMode="auto">
          <a:xfrm>
            <a:off x="3200400" y="6324600"/>
            <a:ext cx="609600" cy="0"/>
          </a:xfrm>
          <a:prstGeom prst="line">
            <a:avLst/>
          </a:prstGeom>
          <a:noFill/>
          <a:ln w="57150">
            <a:solidFill>
              <a:srgbClr val="0066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6423" name="Line 39"/>
          <p:cNvSpPr>
            <a:spLocks noChangeShapeType="1"/>
          </p:cNvSpPr>
          <p:nvPr/>
        </p:nvSpPr>
        <p:spPr bwMode="auto">
          <a:xfrm>
            <a:off x="3200400" y="5562600"/>
            <a:ext cx="609600" cy="0"/>
          </a:xfrm>
          <a:prstGeom prst="line">
            <a:avLst/>
          </a:prstGeom>
          <a:noFill/>
          <a:ln w="57150">
            <a:solidFill>
              <a:srgbClr val="0066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6424" name="Line 40"/>
          <p:cNvSpPr>
            <a:spLocks noChangeShapeType="1"/>
          </p:cNvSpPr>
          <p:nvPr/>
        </p:nvSpPr>
        <p:spPr bwMode="auto">
          <a:xfrm flipV="1">
            <a:off x="2895600" y="4648200"/>
            <a:ext cx="914400" cy="0"/>
          </a:xfrm>
          <a:prstGeom prst="line">
            <a:avLst/>
          </a:prstGeom>
          <a:noFill/>
          <a:ln w="57150">
            <a:solidFill>
              <a:srgbClr val="0066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6425" name="Line 41"/>
          <p:cNvSpPr>
            <a:spLocks noChangeShapeType="1"/>
          </p:cNvSpPr>
          <p:nvPr/>
        </p:nvSpPr>
        <p:spPr bwMode="auto">
          <a:xfrm>
            <a:off x="4114800" y="2362200"/>
            <a:ext cx="0" cy="304800"/>
          </a:xfrm>
          <a:prstGeom prst="line">
            <a:avLst/>
          </a:prstGeom>
          <a:noFill/>
          <a:ln w="57150">
            <a:solidFill>
              <a:srgbClr val="0066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6426" name="Line 42"/>
          <p:cNvSpPr>
            <a:spLocks noChangeShapeType="1"/>
          </p:cNvSpPr>
          <p:nvPr/>
        </p:nvSpPr>
        <p:spPr bwMode="auto">
          <a:xfrm flipV="1">
            <a:off x="4495800" y="4648200"/>
            <a:ext cx="304800" cy="1676400"/>
          </a:xfrm>
          <a:prstGeom prst="line">
            <a:avLst/>
          </a:prstGeom>
          <a:noFill/>
          <a:ln w="57150">
            <a:solidFill>
              <a:srgbClr val="0066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6427" name="Line 43"/>
          <p:cNvSpPr>
            <a:spLocks noChangeShapeType="1"/>
          </p:cNvSpPr>
          <p:nvPr/>
        </p:nvSpPr>
        <p:spPr bwMode="auto">
          <a:xfrm flipV="1">
            <a:off x="4495800" y="4343400"/>
            <a:ext cx="304800" cy="990600"/>
          </a:xfrm>
          <a:prstGeom prst="line">
            <a:avLst/>
          </a:prstGeom>
          <a:noFill/>
          <a:ln w="57150">
            <a:solidFill>
              <a:srgbClr val="0066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6428" name="Line 44"/>
          <p:cNvSpPr>
            <a:spLocks noChangeShapeType="1"/>
          </p:cNvSpPr>
          <p:nvPr/>
        </p:nvSpPr>
        <p:spPr bwMode="auto">
          <a:xfrm flipV="1">
            <a:off x="4495800" y="4267200"/>
            <a:ext cx="304800" cy="457200"/>
          </a:xfrm>
          <a:prstGeom prst="line">
            <a:avLst/>
          </a:prstGeom>
          <a:noFill/>
          <a:ln w="57150">
            <a:solidFill>
              <a:srgbClr val="0066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6429" name="Line 45"/>
          <p:cNvSpPr>
            <a:spLocks noChangeShapeType="1"/>
          </p:cNvSpPr>
          <p:nvPr/>
        </p:nvSpPr>
        <p:spPr bwMode="auto">
          <a:xfrm>
            <a:off x="6477000" y="2362200"/>
            <a:ext cx="0" cy="1600200"/>
          </a:xfrm>
          <a:prstGeom prst="line">
            <a:avLst/>
          </a:prstGeom>
          <a:noFill/>
          <a:ln w="57150">
            <a:solidFill>
              <a:srgbClr val="0066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6430" name="Rectangle 48"/>
          <p:cNvSpPr>
            <a:spLocks noChangeArrowheads="1"/>
          </p:cNvSpPr>
          <p:nvPr/>
        </p:nvSpPr>
        <p:spPr bwMode="auto">
          <a:xfrm>
            <a:off x="1600200" y="2514600"/>
            <a:ext cx="1752600" cy="4114800"/>
          </a:xfrm>
          <a:prstGeom prst="rect">
            <a:avLst/>
          </a:prstGeom>
          <a:noFill/>
          <a:ln w="28575">
            <a:solidFill>
              <a:srgbClr val="FF0000"/>
            </a:solidFill>
            <a:prstDash val="dash"/>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zh-CN" altLang="en-US"/>
          </a:p>
        </p:txBody>
      </p:sp>
      <p:sp>
        <p:nvSpPr>
          <p:cNvPr id="16431" name="Rectangle 49"/>
          <p:cNvSpPr>
            <a:spLocks noChangeArrowheads="1"/>
          </p:cNvSpPr>
          <p:nvPr/>
        </p:nvSpPr>
        <p:spPr bwMode="auto">
          <a:xfrm>
            <a:off x="152400" y="3505200"/>
            <a:ext cx="1219200" cy="3048000"/>
          </a:xfrm>
          <a:prstGeom prst="rect">
            <a:avLst/>
          </a:prstGeom>
          <a:noFill/>
          <a:ln w="28575">
            <a:solidFill>
              <a:schemeClr val="accent1"/>
            </a:solidFill>
            <a:prstDash val="dash"/>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zh-CN" altLang="en-US"/>
          </a:p>
        </p:txBody>
      </p:sp>
      <p:sp>
        <p:nvSpPr>
          <p:cNvPr id="16432" name="Rectangle 50"/>
          <p:cNvSpPr>
            <a:spLocks noChangeArrowheads="1"/>
          </p:cNvSpPr>
          <p:nvPr/>
        </p:nvSpPr>
        <p:spPr bwMode="auto">
          <a:xfrm>
            <a:off x="3657600" y="2514600"/>
            <a:ext cx="1066800" cy="4114800"/>
          </a:xfrm>
          <a:prstGeom prst="rect">
            <a:avLst/>
          </a:prstGeom>
          <a:noFill/>
          <a:ln w="28575">
            <a:solidFill>
              <a:srgbClr val="FF0000"/>
            </a:solidFill>
            <a:prstDash val="dash"/>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zh-CN" altLang="en-US"/>
          </a:p>
        </p:txBody>
      </p:sp>
      <p:sp>
        <p:nvSpPr>
          <p:cNvPr id="16433" name="Rectangle 51"/>
          <p:cNvSpPr>
            <a:spLocks noChangeArrowheads="1"/>
          </p:cNvSpPr>
          <p:nvPr/>
        </p:nvSpPr>
        <p:spPr bwMode="auto">
          <a:xfrm>
            <a:off x="4800600" y="3810000"/>
            <a:ext cx="4114800" cy="1066800"/>
          </a:xfrm>
          <a:prstGeom prst="rect">
            <a:avLst/>
          </a:prstGeom>
          <a:noFill/>
          <a:ln w="28575">
            <a:solidFill>
              <a:srgbClr val="FF0000"/>
            </a:solidFill>
            <a:prstDash val="dash"/>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zh-CN" altLang="en-US"/>
          </a:p>
        </p:txBody>
      </p:sp>
      <p:sp>
        <p:nvSpPr>
          <p:cNvPr id="16434" name="Rectangle 52"/>
          <p:cNvSpPr>
            <a:spLocks noChangeArrowheads="1"/>
          </p:cNvSpPr>
          <p:nvPr/>
        </p:nvSpPr>
        <p:spPr bwMode="auto">
          <a:xfrm>
            <a:off x="4895850" y="5943600"/>
            <a:ext cx="424815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r>
              <a:rPr lang="zh-CN" altLang="en-US" sz="4000">
                <a:solidFill>
                  <a:srgbClr val="FF0000"/>
                </a:solidFill>
                <a:latin typeface="华文新魏" charset="0"/>
                <a:ea typeface="华文新魏" charset="0"/>
                <a:cs typeface="华文新魏" charset="0"/>
              </a:rPr>
              <a:t>交通运输的网络化</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5" descr="亚欧铁路大陆桥示意图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457200"/>
            <a:ext cx="9144000" cy="3379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411" name="Rectangle 2"/>
          <p:cNvSpPr>
            <a:spLocks noChangeArrowheads="1"/>
          </p:cNvSpPr>
          <p:nvPr/>
        </p:nvSpPr>
        <p:spPr bwMode="auto">
          <a:xfrm>
            <a:off x="1933575" y="236220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1" hangingPunct="1"/>
            <a:endParaRPr lang="zh-CN" altLang="en-US"/>
          </a:p>
        </p:txBody>
      </p:sp>
      <p:sp>
        <p:nvSpPr>
          <p:cNvPr id="17412" name="Text Box 4"/>
          <p:cNvSpPr txBox="1">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endParaRPr lang="zh-CN" altLang="en-US" sz="2400"/>
          </a:p>
        </p:txBody>
      </p:sp>
      <p:sp>
        <p:nvSpPr>
          <p:cNvPr id="17413" name="Text Box 5"/>
          <p:cNvSpPr txBox="1">
            <a:spLocks noChangeArrowheads="1"/>
          </p:cNvSpPr>
          <p:nvPr/>
        </p:nvSpPr>
        <p:spPr bwMode="auto">
          <a:xfrm>
            <a:off x="0" y="0"/>
            <a:ext cx="88392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solidFill>
                  <a:srgbClr val="FF0000"/>
                </a:solidFill>
                <a:ea typeface="楷体_GB2312" charset="0"/>
                <a:cs typeface="楷体_GB2312" charset="0"/>
              </a:rPr>
              <a:t>读“亚欧大陆桥”示意图，完成下列要求</a:t>
            </a:r>
            <a:r>
              <a:rPr lang="zh-CN" altLang="en-US" sz="2400">
                <a:ea typeface="楷体_GB2312" charset="0"/>
                <a:cs typeface="楷体_GB2312" charset="0"/>
              </a:rPr>
              <a:t>：</a:t>
            </a:r>
            <a:r>
              <a:rPr lang="zh-CN" altLang="en-US" sz="2400"/>
              <a:t> </a:t>
            </a:r>
          </a:p>
        </p:txBody>
      </p:sp>
      <p:sp>
        <p:nvSpPr>
          <p:cNvPr id="17414" name="Text Box 6"/>
          <p:cNvSpPr txBox="1">
            <a:spLocks noChangeArrowheads="1"/>
          </p:cNvSpPr>
          <p:nvPr/>
        </p:nvSpPr>
        <p:spPr bwMode="auto">
          <a:xfrm>
            <a:off x="0" y="3886200"/>
            <a:ext cx="9144000" cy="28305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just" eaLnBrk="1" hangingPunct="1">
              <a:spcBef>
                <a:spcPct val="50000"/>
              </a:spcBef>
            </a:pPr>
            <a:r>
              <a:rPr lang="zh-CN" altLang="en-US" sz="2400" b="1">
                <a:ea typeface="仿宋_GB2312" charset="0"/>
                <a:cs typeface="仿宋_GB2312" charset="0"/>
              </a:rPr>
              <a:t>（1）填注“亚欧大陆桥”干线上的重要城市名称：                                                                                   </a:t>
            </a:r>
            <a:r>
              <a:rPr lang="en-US" altLang="zh-CN" sz="2400" b="1">
                <a:ea typeface="仿宋_GB2312" charset="0"/>
                <a:cs typeface="仿宋_GB2312" charset="0"/>
              </a:rPr>
              <a:t>A.</a:t>
            </a:r>
            <a:r>
              <a:rPr lang="en-US" altLang="zh-CN" sz="2400" b="1" u="sng">
                <a:ea typeface="仿宋_GB2312" charset="0"/>
                <a:cs typeface="仿宋_GB2312" charset="0"/>
              </a:rPr>
              <a:t>                       </a:t>
            </a:r>
            <a:r>
              <a:rPr lang="en-US" altLang="zh-CN" sz="2400" b="1">
                <a:ea typeface="仿宋_GB2312" charset="0"/>
                <a:cs typeface="仿宋_GB2312" charset="0"/>
              </a:rPr>
              <a:t>   B.</a:t>
            </a:r>
            <a:r>
              <a:rPr lang="en-US" altLang="zh-CN" sz="2400" b="1" u="sng">
                <a:ea typeface="仿宋_GB2312" charset="0"/>
                <a:cs typeface="仿宋_GB2312" charset="0"/>
              </a:rPr>
              <a:t>                     </a:t>
            </a:r>
            <a:r>
              <a:rPr lang="en-US" altLang="zh-CN" sz="2400" b="1">
                <a:ea typeface="仿宋_GB2312" charset="0"/>
                <a:cs typeface="仿宋_GB2312" charset="0"/>
              </a:rPr>
              <a:t>   C.</a:t>
            </a:r>
            <a:r>
              <a:rPr lang="en-US" altLang="zh-CN" sz="2400" b="1" u="sng">
                <a:ea typeface="仿宋_GB2312" charset="0"/>
                <a:cs typeface="仿宋_GB2312" charset="0"/>
              </a:rPr>
              <a:t>                    </a:t>
            </a:r>
            <a:r>
              <a:rPr lang="en-US" altLang="zh-CN" sz="2400" b="1">
                <a:ea typeface="仿宋_GB2312" charset="0"/>
                <a:cs typeface="仿宋_GB2312" charset="0"/>
              </a:rPr>
              <a:t>     D.</a:t>
            </a:r>
            <a:r>
              <a:rPr lang="en-US" altLang="zh-CN" sz="2400" b="1" u="sng">
                <a:ea typeface="仿宋_GB2312" charset="0"/>
                <a:cs typeface="仿宋_GB2312" charset="0"/>
              </a:rPr>
              <a:t>                  </a:t>
            </a:r>
            <a:r>
              <a:rPr lang="en-US" altLang="zh-CN" sz="2400" b="1">
                <a:ea typeface="仿宋_GB2312" charset="0"/>
                <a:cs typeface="仿宋_GB2312" charset="0"/>
              </a:rPr>
              <a:t>。         </a:t>
            </a:r>
            <a:endParaRPr lang="en-US" altLang="zh-CN" sz="2400" b="1"/>
          </a:p>
          <a:p>
            <a:pPr algn="just" eaLnBrk="1" hangingPunct="1">
              <a:spcBef>
                <a:spcPct val="50000"/>
              </a:spcBef>
            </a:pPr>
            <a:r>
              <a:rPr lang="en-US" altLang="zh-CN" sz="2400" b="1">
                <a:ea typeface="仿宋_GB2312" charset="0"/>
                <a:cs typeface="仿宋_GB2312" charset="0"/>
              </a:rPr>
              <a:t>（2）</a:t>
            </a:r>
            <a:r>
              <a:rPr lang="zh-CN" altLang="en-US" sz="2400" b="1">
                <a:ea typeface="仿宋_GB2312" charset="0"/>
                <a:cs typeface="仿宋_GB2312" charset="0"/>
              </a:rPr>
              <a:t>连接</a:t>
            </a:r>
            <a:r>
              <a:rPr lang="en-US" altLang="zh-CN" sz="2400" b="1">
                <a:ea typeface="仿宋_GB2312" charset="0"/>
                <a:cs typeface="仿宋_GB2312" charset="0"/>
              </a:rPr>
              <a:t>B、C</a:t>
            </a:r>
            <a:r>
              <a:rPr lang="zh-CN" altLang="en-US" sz="2400" b="1">
                <a:ea typeface="仿宋_GB2312" charset="0"/>
                <a:cs typeface="仿宋_GB2312" charset="0"/>
              </a:rPr>
              <a:t>之间的铁路名为</a:t>
            </a:r>
            <a:r>
              <a:rPr lang="zh-CN" altLang="en-US" sz="2400" b="1" u="sng">
                <a:ea typeface="仿宋_GB2312" charset="0"/>
                <a:cs typeface="仿宋_GB2312" charset="0"/>
              </a:rPr>
              <a:t>                             </a:t>
            </a:r>
            <a:r>
              <a:rPr lang="zh-CN" altLang="en-US" sz="2400" b="1">
                <a:ea typeface="仿宋_GB2312" charset="0"/>
                <a:cs typeface="仿宋_GB2312" charset="0"/>
              </a:rPr>
              <a:t>；连接</a:t>
            </a:r>
            <a:r>
              <a:rPr lang="en-US" altLang="zh-CN" sz="2400" b="1">
                <a:ea typeface="仿宋_GB2312" charset="0"/>
                <a:cs typeface="仿宋_GB2312" charset="0"/>
              </a:rPr>
              <a:t>A、D</a:t>
            </a:r>
            <a:r>
              <a:rPr lang="zh-CN" altLang="en-US" sz="2400" b="1">
                <a:ea typeface="仿宋_GB2312" charset="0"/>
                <a:cs typeface="仿宋_GB2312" charset="0"/>
              </a:rPr>
              <a:t>之间的铁路在我国境内自东向西分别由</a:t>
            </a:r>
            <a:r>
              <a:rPr lang="zh-CN" altLang="en-US" sz="2400" b="1" u="sng">
                <a:ea typeface="仿宋_GB2312" charset="0"/>
                <a:cs typeface="仿宋_GB2312" charset="0"/>
              </a:rPr>
              <a:t>            </a:t>
            </a:r>
            <a:r>
              <a:rPr lang="zh-CN" altLang="en-US" sz="2400" b="1">
                <a:ea typeface="仿宋_GB2312" charset="0"/>
                <a:cs typeface="仿宋_GB2312" charset="0"/>
              </a:rPr>
              <a:t>铁路、</a:t>
            </a:r>
            <a:r>
              <a:rPr lang="zh-CN" altLang="en-US" sz="2400" b="1" u="sng">
                <a:ea typeface="仿宋_GB2312" charset="0"/>
                <a:cs typeface="仿宋_GB2312" charset="0"/>
              </a:rPr>
              <a:t>              </a:t>
            </a:r>
            <a:r>
              <a:rPr lang="zh-CN" altLang="en-US" sz="2400" b="1">
                <a:ea typeface="仿宋_GB2312" charset="0"/>
                <a:cs typeface="仿宋_GB2312" charset="0"/>
              </a:rPr>
              <a:t>铁路以及乌鲁木齐至</a:t>
            </a:r>
            <a:r>
              <a:rPr lang="zh-CN" altLang="en-US" sz="2400" b="1" u="sng">
                <a:ea typeface="仿宋_GB2312" charset="0"/>
                <a:cs typeface="仿宋_GB2312" charset="0"/>
              </a:rPr>
              <a:t>    </a:t>
            </a:r>
            <a:r>
              <a:rPr lang="zh-CN" altLang="en-US" sz="2400" b="1">
                <a:ea typeface="仿宋_GB2312" charset="0"/>
                <a:cs typeface="仿宋_GB2312" charset="0"/>
              </a:rPr>
              <a:t>铁路所组成。                                                                              （3）与</a:t>
            </a:r>
            <a:r>
              <a:rPr lang="en-US" altLang="zh-CN" sz="2400" b="1">
                <a:ea typeface="仿宋_GB2312" charset="0"/>
                <a:cs typeface="仿宋_GB2312" charset="0"/>
              </a:rPr>
              <a:t>C</a:t>
            </a:r>
            <a:r>
              <a:rPr lang="zh-CN" altLang="en-US" sz="2400" b="1">
                <a:ea typeface="仿宋_GB2312" charset="0"/>
                <a:cs typeface="仿宋_GB2312" charset="0"/>
              </a:rPr>
              <a:t>港口相比，</a:t>
            </a:r>
            <a:r>
              <a:rPr lang="en-US" altLang="zh-CN" sz="2400" b="1">
                <a:ea typeface="仿宋_GB2312" charset="0"/>
                <a:cs typeface="仿宋_GB2312" charset="0"/>
              </a:rPr>
              <a:t>D</a:t>
            </a:r>
            <a:r>
              <a:rPr lang="zh-CN" altLang="en-US" sz="2400" b="1">
                <a:ea typeface="仿宋_GB2312" charset="0"/>
                <a:cs typeface="仿宋_GB2312" charset="0"/>
              </a:rPr>
              <a:t>港口的区位优势有①</a:t>
            </a:r>
            <a:r>
              <a:rPr lang="zh-CN" altLang="en-US" sz="2400" b="1" u="sng">
                <a:ea typeface="仿宋_GB2312" charset="0"/>
                <a:cs typeface="仿宋_GB2312" charset="0"/>
              </a:rPr>
              <a:t>                                                </a:t>
            </a:r>
            <a:r>
              <a:rPr lang="zh-CN" altLang="en-US" sz="2400" b="1">
                <a:ea typeface="仿宋_GB2312" charset="0"/>
                <a:cs typeface="仿宋_GB2312" charset="0"/>
              </a:rPr>
              <a:t>；②</a:t>
            </a:r>
            <a:r>
              <a:rPr lang="zh-CN" altLang="en-US" sz="2400" b="1" u="sng">
                <a:ea typeface="仿宋_GB2312" charset="0"/>
                <a:cs typeface="仿宋_GB2312" charset="0"/>
              </a:rPr>
              <a:t>                                                    </a:t>
            </a:r>
            <a:r>
              <a:rPr lang="zh-CN" altLang="en-US" sz="2400" b="1">
                <a:ea typeface="仿宋_GB2312" charset="0"/>
                <a:cs typeface="仿宋_GB2312" charset="0"/>
              </a:rPr>
              <a:t>。</a:t>
            </a:r>
            <a:r>
              <a:rPr lang="zh-CN" altLang="en-US" sz="2400" b="1"/>
              <a:t> </a:t>
            </a:r>
          </a:p>
        </p:txBody>
      </p:sp>
      <p:sp>
        <p:nvSpPr>
          <p:cNvPr id="17415" name="Text Box 7"/>
          <p:cNvSpPr txBox="1">
            <a:spLocks noChangeArrowheads="1"/>
          </p:cNvSpPr>
          <p:nvPr/>
        </p:nvSpPr>
        <p:spPr bwMode="auto">
          <a:xfrm>
            <a:off x="533400" y="4191000"/>
            <a:ext cx="1524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solidFill>
                  <a:srgbClr val="FF0000"/>
                </a:solidFill>
              </a:rPr>
              <a:t>鹿特丹</a:t>
            </a:r>
          </a:p>
        </p:txBody>
      </p:sp>
      <p:sp>
        <p:nvSpPr>
          <p:cNvPr id="17416" name="Text Box 8"/>
          <p:cNvSpPr txBox="1">
            <a:spLocks noChangeArrowheads="1"/>
          </p:cNvSpPr>
          <p:nvPr/>
        </p:nvSpPr>
        <p:spPr bwMode="auto">
          <a:xfrm>
            <a:off x="2819400" y="4191000"/>
            <a:ext cx="12954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solidFill>
                  <a:srgbClr val="FF0000"/>
                </a:solidFill>
              </a:rPr>
              <a:t>莫斯科</a:t>
            </a:r>
          </a:p>
        </p:txBody>
      </p:sp>
      <p:sp>
        <p:nvSpPr>
          <p:cNvPr id="17417" name="Text Box 9"/>
          <p:cNvSpPr txBox="1">
            <a:spLocks noChangeArrowheads="1"/>
          </p:cNvSpPr>
          <p:nvPr/>
        </p:nvSpPr>
        <p:spPr bwMode="auto">
          <a:xfrm>
            <a:off x="4800600" y="4191000"/>
            <a:ext cx="12954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solidFill>
                  <a:srgbClr val="FF0000"/>
                </a:solidFill>
              </a:rPr>
              <a:t>海参崴</a:t>
            </a:r>
          </a:p>
        </p:txBody>
      </p:sp>
      <p:sp>
        <p:nvSpPr>
          <p:cNvPr id="17418" name="Text Box 10"/>
          <p:cNvSpPr txBox="1">
            <a:spLocks noChangeArrowheads="1"/>
          </p:cNvSpPr>
          <p:nvPr/>
        </p:nvSpPr>
        <p:spPr bwMode="auto">
          <a:xfrm>
            <a:off x="7086600" y="4191000"/>
            <a:ext cx="12192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solidFill>
                  <a:srgbClr val="FF0000"/>
                </a:solidFill>
              </a:rPr>
              <a:t>连云港</a:t>
            </a:r>
          </a:p>
        </p:txBody>
      </p:sp>
      <p:sp>
        <p:nvSpPr>
          <p:cNvPr id="17419" name="Text Box 11"/>
          <p:cNvSpPr txBox="1">
            <a:spLocks noChangeArrowheads="1"/>
          </p:cNvSpPr>
          <p:nvPr/>
        </p:nvSpPr>
        <p:spPr bwMode="auto">
          <a:xfrm>
            <a:off x="4343400" y="4724400"/>
            <a:ext cx="24384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solidFill>
                  <a:srgbClr val="FF0000"/>
                </a:solidFill>
              </a:rPr>
              <a:t>西伯利亚大铁路</a:t>
            </a:r>
          </a:p>
        </p:txBody>
      </p:sp>
      <p:sp>
        <p:nvSpPr>
          <p:cNvPr id="17420" name="Text Box 13"/>
          <p:cNvSpPr txBox="1">
            <a:spLocks noChangeArrowheads="1"/>
          </p:cNvSpPr>
          <p:nvPr/>
        </p:nvSpPr>
        <p:spPr bwMode="auto">
          <a:xfrm>
            <a:off x="6838950" y="5105400"/>
            <a:ext cx="8572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solidFill>
                  <a:srgbClr val="FF0000"/>
                </a:solidFill>
              </a:rPr>
              <a:t>兰新</a:t>
            </a:r>
          </a:p>
        </p:txBody>
      </p:sp>
      <p:sp>
        <p:nvSpPr>
          <p:cNvPr id="17421" name="Text Box 14"/>
          <p:cNvSpPr txBox="1">
            <a:spLocks noChangeArrowheads="1"/>
          </p:cNvSpPr>
          <p:nvPr/>
        </p:nvSpPr>
        <p:spPr bwMode="auto">
          <a:xfrm>
            <a:off x="3581400" y="5486400"/>
            <a:ext cx="1752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solidFill>
                  <a:srgbClr val="FF0000"/>
                </a:solidFill>
              </a:rPr>
              <a:t>阿拉山口</a:t>
            </a:r>
          </a:p>
        </p:txBody>
      </p:sp>
      <p:sp>
        <p:nvSpPr>
          <p:cNvPr id="17422" name="Text Box 15"/>
          <p:cNvSpPr txBox="1">
            <a:spLocks noChangeArrowheads="1"/>
          </p:cNvSpPr>
          <p:nvPr/>
        </p:nvSpPr>
        <p:spPr bwMode="auto">
          <a:xfrm>
            <a:off x="533400" y="6172200"/>
            <a:ext cx="3657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2400">
                <a:solidFill>
                  <a:srgbClr val="FF0000"/>
                </a:solidFill>
              </a:rPr>
              <a:t>港区终年不冻</a:t>
            </a:r>
          </a:p>
        </p:txBody>
      </p:sp>
      <p:sp>
        <p:nvSpPr>
          <p:cNvPr id="17423" name="Text Box 16"/>
          <p:cNvSpPr txBox="1">
            <a:spLocks noChangeArrowheads="1"/>
          </p:cNvSpPr>
          <p:nvPr/>
        </p:nvSpPr>
        <p:spPr bwMode="auto">
          <a:xfrm>
            <a:off x="4859338" y="6165850"/>
            <a:ext cx="4038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solidFill>
                  <a:srgbClr val="FF0000"/>
                </a:solidFill>
              </a:rPr>
              <a:t>腹地人口稠密，经济较发达</a:t>
            </a:r>
          </a:p>
        </p:txBody>
      </p:sp>
      <p:sp>
        <p:nvSpPr>
          <p:cNvPr id="17424" name="Text Box 24"/>
          <p:cNvSpPr txBox="1">
            <a:spLocks noChangeArrowheads="1"/>
          </p:cNvSpPr>
          <p:nvPr/>
        </p:nvSpPr>
        <p:spPr bwMode="auto">
          <a:xfrm>
            <a:off x="4876800" y="5105400"/>
            <a:ext cx="8382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solidFill>
                  <a:srgbClr val="FF0000"/>
                </a:solidFill>
              </a:rPr>
              <a:t>陇海</a:t>
            </a:r>
          </a:p>
        </p:txBody>
      </p:sp>
      <p:sp>
        <p:nvSpPr>
          <p:cNvPr id="17425" name="Rectangle 26"/>
          <p:cNvSpPr>
            <a:spLocks noChangeArrowheads="1"/>
          </p:cNvSpPr>
          <p:nvPr/>
        </p:nvSpPr>
        <p:spPr bwMode="auto">
          <a:xfrm>
            <a:off x="762000" y="1857375"/>
            <a:ext cx="381000" cy="200025"/>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lang="en-US" altLang="zh-CN">
                <a:solidFill>
                  <a:srgbClr val="FF0000"/>
                </a:solidFill>
              </a:rPr>
              <a:t>A</a:t>
            </a:r>
          </a:p>
        </p:txBody>
      </p:sp>
      <p:sp>
        <p:nvSpPr>
          <p:cNvPr id="17426" name="Rectangle 27"/>
          <p:cNvSpPr>
            <a:spLocks noChangeArrowheads="1"/>
          </p:cNvSpPr>
          <p:nvPr/>
        </p:nvSpPr>
        <p:spPr bwMode="auto">
          <a:xfrm>
            <a:off x="2057400" y="1357313"/>
            <a:ext cx="409575" cy="242887"/>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lang="en-US" altLang="zh-CN">
                <a:solidFill>
                  <a:srgbClr val="FF0000"/>
                </a:solidFill>
              </a:rPr>
              <a:t>B</a:t>
            </a:r>
          </a:p>
        </p:txBody>
      </p:sp>
      <p:sp>
        <p:nvSpPr>
          <p:cNvPr id="17427" name="Rectangle 28"/>
          <p:cNvSpPr>
            <a:spLocks noChangeArrowheads="1"/>
          </p:cNvSpPr>
          <p:nvPr/>
        </p:nvSpPr>
        <p:spPr bwMode="auto">
          <a:xfrm>
            <a:off x="7467600" y="2486025"/>
            <a:ext cx="914400" cy="2286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r>
              <a:rPr lang="en-US" altLang="zh-CN">
                <a:solidFill>
                  <a:srgbClr val="FF0000"/>
                </a:solidFill>
              </a:rPr>
              <a:t>C</a:t>
            </a:r>
          </a:p>
        </p:txBody>
      </p:sp>
      <p:sp>
        <p:nvSpPr>
          <p:cNvPr id="17428" name="Rectangle 29"/>
          <p:cNvSpPr>
            <a:spLocks noChangeArrowheads="1"/>
          </p:cNvSpPr>
          <p:nvPr/>
        </p:nvSpPr>
        <p:spPr bwMode="auto">
          <a:xfrm>
            <a:off x="7010400" y="2895600"/>
            <a:ext cx="304800" cy="2286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lang="en-US" altLang="zh-CN">
                <a:solidFill>
                  <a:srgbClr val="FF0000"/>
                </a:solidFill>
              </a:rPr>
              <a:t>D</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1" descr="世界主要航海线和主要海港"/>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404813"/>
            <a:ext cx="9144000" cy="4322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435" name="Rectangle 2"/>
          <p:cNvSpPr>
            <a:spLocks noChangeArrowheads="1"/>
          </p:cNvSpPr>
          <p:nvPr/>
        </p:nvSpPr>
        <p:spPr bwMode="auto">
          <a:xfrm>
            <a:off x="2114550" y="2238375"/>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1" hangingPunct="1"/>
            <a:endParaRPr lang="zh-CN" altLang="en-US"/>
          </a:p>
        </p:txBody>
      </p:sp>
      <p:sp>
        <p:nvSpPr>
          <p:cNvPr id="18436" name="Text Box 4"/>
          <p:cNvSpPr txBox="1">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ea typeface="楷体_GB2312" charset="0"/>
                <a:cs typeface="楷体_GB2312" charset="0"/>
              </a:rPr>
              <a:t>读“世界主要航海线和主要海港”示意图，完成下列要求：</a:t>
            </a:r>
            <a:r>
              <a:rPr lang="zh-CN" altLang="en-US" sz="2400"/>
              <a:t> </a:t>
            </a:r>
          </a:p>
        </p:txBody>
      </p:sp>
      <p:sp>
        <p:nvSpPr>
          <p:cNvPr id="18437" name="Text Box 5"/>
          <p:cNvSpPr txBox="1">
            <a:spLocks noChangeArrowheads="1"/>
          </p:cNvSpPr>
          <p:nvPr/>
        </p:nvSpPr>
        <p:spPr bwMode="auto">
          <a:xfrm>
            <a:off x="0" y="4699000"/>
            <a:ext cx="9144000" cy="21859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just" eaLnBrk="1" hangingPunct="1">
              <a:spcBef>
                <a:spcPct val="30000"/>
              </a:spcBef>
            </a:pPr>
            <a:r>
              <a:rPr lang="zh-CN" altLang="en-US" sz="2800" b="1">
                <a:ea typeface="仿宋_GB2312" charset="0"/>
                <a:cs typeface="仿宋_GB2312" charset="0"/>
              </a:rPr>
              <a:t>⑴将下列世界主要航海线名称的字母填在图中相应的位置</a:t>
            </a:r>
            <a:endParaRPr lang="zh-CN" altLang="en-US" sz="2800" b="1"/>
          </a:p>
          <a:p>
            <a:pPr algn="just" eaLnBrk="1" hangingPunct="1">
              <a:spcBef>
                <a:spcPct val="30000"/>
              </a:spcBef>
            </a:pPr>
            <a:r>
              <a:rPr lang="en-US" altLang="zh-CN" sz="2800" b="1">
                <a:ea typeface="仿宋_GB2312" charset="0"/>
                <a:cs typeface="仿宋_GB2312" charset="0"/>
              </a:rPr>
              <a:t>A.</a:t>
            </a:r>
            <a:r>
              <a:rPr lang="zh-CN" altLang="en-US" sz="2800" b="1">
                <a:ea typeface="仿宋_GB2312" charset="0"/>
                <a:cs typeface="仿宋_GB2312" charset="0"/>
              </a:rPr>
              <a:t>北大西洋航线   　　　　</a:t>
            </a:r>
            <a:r>
              <a:rPr lang="en-US" altLang="zh-CN" sz="2800" b="1">
                <a:ea typeface="仿宋_GB2312" charset="0"/>
                <a:cs typeface="仿宋_GB2312" charset="0"/>
              </a:rPr>
              <a:t>B.</a:t>
            </a:r>
            <a:r>
              <a:rPr lang="zh-CN" altLang="en-US" sz="2800" b="1">
                <a:ea typeface="仿宋_GB2312" charset="0"/>
                <a:cs typeface="仿宋_GB2312" charset="0"/>
              </a:rPr>
              <a:t>北太平洋航线  　　　　　 </a:t>
            </a:r>
          </a:p>
          <a:p>
            <a:pPr algn="just" eaLnBrk="1" hangingPunct="1">
              <a:spcBef>
                <a:spcPct val="30000"/>
              </a:spcBef>
            </a:pPr>
            <a:r>
              <a:rPr lang="en-US" altLang="zh-CN" sz="2800" b="1">
                <a:ea typeface="仿宋_GB2312" charset="0"/>
                <a:cs typeface="仿宋_GB2312" charset="0"/>
              </a:rPr>
              <a:t>C.</a:t>
            </a:r>
            <a:r>
              <a:rPr lang="zh-CN" altLang="en-US" sz="2800" b="1">
                <a:ea typeface="仿宋_GB2312" charset="0"/>
                <a:cs typeface="仿宋_GB2312" charset="0"/>
              </a:rPr>
              <a:t>地中海</a:t>
            </a:r>
            <a:r>
              <a:rPr lang="en-US" altLang="zh-CN" sz="2800" b="1">
                <a:ea typeface="仿宋_GB2312" charset="0"/>
                <a:cs typeface="仿宋_GB2312" charset="0"/>
              </a:rPr>
              <a:t>——</a:t>
            </a:r>
            <a:r>
              <a:rPr lang="zh-CN" altLang="en-US" sz="2800" b="1">
                <a:ea typeface="仿宋_GB2312" charset="0"/>
                <a:cs typeface="仿宋_GB2312" charset="0"/>
              </a:rPr>
              <a:t>苏伊士运河航线</a:t>
            </a:r>
          </a:p>
          <a:p>
            <a:pPr algn="just" eaLnBrk="1" hangingPunct="1">
              <a:spcBef>
                <a:spcPct val="30000"/>
              </a:spcBef>
            </a:pPr>
            <a:r>
              <a:rPr lang="en-US" altLang="zh-CN" sz="2800" b="1">
                <a:ea typeface="仿宋_GB2312" charset="0"/>
                <a:cs typeface="仿宋_GB2312" charset="0"/>
              </a:rPr>
              <a:t>D.</a:t>
            </a:r>
            <a:r>
              <a:rPr lang="zh-CN" altLang="en-US" sz="2800" b="1">
                <a:ea typeface="仿宋_GB2312" charset="0"/>
                <a:cs typeface="仿宋_GB2312" charset="0"/>
              </a:rPr>
              <a:t>北美东岸</a:t>
            </a:r>
            <a:r>
              <a:rPr lang="en-US" altLang="zh-CN" sz="2800" b="1">
                <a:ea typeface="仿宋_GB2312" charset="0"/>
                <a:cs typeface="仿宋_GB2312" charset="0"/>
              </a:rPr>
              <a:t>—</a:t>
            </a:r>
            <a:r>
              <a:rPr lang="zh-CN" altLang="en-US" sz="2800" b="1">
                <a:ea typeface="仿宋_GB2312" charset="0"/>
                <a:cs typeface="仿宋_GB2312" charset="0"/>
              </a:rPr>
              <a:t>巴拿马</a:t>
            </a:r>
            <a:r>
              <a:rPr lang="en-US" altLang="zh-CN" sz="2800" b="1">
                <a:ea typeface="仿宋_GB2312" charset="0"/>
                <a:cs typeface="仿宋_GB2312" charset="0"/>
              </a:rPr>
              <a:t>—</a:t>
            </a:r>
            <a:r>
              <a:rPr lang="zh-CN" altLang="en-US" sz="2800" b="1">
                <a:ea typeface="仿宋_GB2312" charset="0"/>
                <a:cs typeface="仿宋_GB2312" charset="0"/>
              </a:rPr>
              <a:t>北美西岸航线</a:t>
            </a:r>
            <a:endParaRPr lang="zh-CN" altLang="en-US" sz="2800" b="1"/>
          </a:p>
        </p:txBody>
      </p:sp>
      <p:sp>
        <p:nvSpPr>
          <p:cNvPr id="47110" name="Rectangle 6"/>
          <p:cNvSpPr>
            <a:spLocks noChangeArrowheads="1"/>
          </p:cNvSpPr>
          <p:nvPr/>
        </p:nvSpPr>
        <p:spPr bwMode="auto">
          <a:xfrm>
            <a:off x="152400" y="1828800"/>
            <a:ext cx="4048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altLang="zh-CN">
                <a:solidFill>
                  <a:srgbClr val="FF0000"/>
                </a:solidFill>
              </a:rPr>
              <a:t>A</a:t>
            </a:r>
          </a:p>
        </p:txBody>
      </p:sp>
      <p:sp>
        <p:nvSpPr>
          <p:cNvPr id="47111" name="Rectangle 7"/>
          <p:cNvSpPr>
            <a:spLocks noChangeArrowheads="1"/>
          </p:cNvSpPr>
          <p:nvPr/>
        </p:nvSpPr>
        <p:spPr bwMode="auto">
          <a:xfrm>
            <a:off x="5105400" y="1905000"/>
            <a:ext cx="3873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altLang="zh-CN">
                <a:solidFill>
                  <a:srgbClr val="FF0000"/>
                </a:solidFill>
              </a:rPr>
              <a:t>B</a:t>
            </a:r>
          </a:p>
        </p:txBody>
      </p:sp>
      <p:sp>
        <p:nvSpPr>
          <p:cNvPr id="47112" name="Rectangle 8"/>
          <p:cNvSpPr>
            <a:spLocks noChangeArrowheads="1"/>
          </p:cNvSpPr>
          <p:nvPr/>
        </p:nvSpPr>
        <p:spPr bwMode="auto">
          <a:xfrm>
            <a:off x="1524000" y="2362200"/>
            <a:ext cx="3873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altLang="zh-CN">
                <a:solidFill>
                  <a:srgbClr val="FF0000"/>
                </a:solidFill>
              </a:rPr>
              <a:t>C</a:t>
            </a:r>
          </a:p>
        </p:txBody>
      </p:sp>
      <p:sp>
        <p:nvSpPr>
          <p:cNvPr id="47113" name="Rectangle 9"/>
          <p:cNvSpPr>
            <a:spLocks noChangeArrowheads="1"/>
          </p:cNvSpPr>
          <p:nvPr/>
        </p:nvSpPr>
        <p:spPr bwMode="auto">
          <a:xfrm>
            <a:off x="7162800" y="2743200"/>
            <a:ext cx="4048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altLang="zh-CN">
                <a:solidFill>
                  <a:srgbClr val="FF0000"/>
                </a:solidFill>
              </a:rPr>
              <a:t>D</a:t>
            </a:r>
          </a:p>
        </p:txBody>
      </p:sp>
      <p:sp>
        <p:nvSpPr>
          <p:cNvPr id="47116" name="Rectangle 12"/>
          <p:cNvSpPr>
            <a:spLocks noChangeArrowheads="1"/>
          </p:cNvSpPr>
          <p:nvPr/>
        </p:nvSpPr>
        <p:spPr bwMode="auto">
          <a:xfrm>
            <a:off x="8305800" y="1828800"/>
            <a:ext cx="4048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altLang="zh-CN">
                <a:solidFill>
                  <a:srgbClr val="FF0000"/>
                </a:solidFill>
              </a:rPr>
              <a:t>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47110"/>
                                        </p:tgtEl>
                                        <p:attrNameLst>
                                          <p:attrName>style.visibility</p:attrName>
                                        </p:attrNameLst>
                                      </p:cBhvr>
                                      <p:to>
                                        <p:strVal val="visible"/>
                                      </p:to>
                                    </p:set>
                                    <p:animEffect transition="in" filter="diamond(in)">
                                      <p:cBhvr>
                                        <p:cTn id="7" dur="2000"/>
                                        <p:tgtEl>
                                          <p:spTgt spid="47110"/>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47116"/>
                                        </p:tgtEl>
                                        <p:attrNameLst>
                                          <p:attrName>style.visibility</p:attrName>
                                        </p:attrNameLst>
                                      </p:cBhvr>
                                      <p:to>
                                        <p:strVal val="visible"/>
                                      </p:to>
                                    </p:set>
                                    <p:animEffect transition="in" filter="diamond(in)">
                                      <p:cBhvr>
                                        <p:cTn id="10" dur="2000"/>
                                        <p:tgtEl>
                                          <p:spTgt spid="4711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47111"/>
                                        </p:tgtEl>
                                        <p:attrNameLst>
                                          <p:attrName>style.visibility</p:attrName>
                                        </p:attrNameLst>
                                      </p:cBhvr>
                                      <p:to>
                                        <p:strVal val="visible"/>
                                      </p:to>
                                    </p:set>
                                    <p:animEffect transition="in" filter="box(in)">
                                      <p:cBhvr>
                                        <p:cTn id="15" dur="500"/>
                                        <p:tgtEl>
                                          <p:spTgt spid="4711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8" presetClass="entr" presetSubtype="16" fill="hold" grpId="0" nodeType="clickEffect">
                                  <p:stCondLst>
                                    <p:cond delay="0"/>
                                  </p:stCondLst>
                                  <p:childTnLst>
                                    <p:set>
                                      <p:cBhvr>
                                        <p:cTn id="19" dur="1" fill="hold">
                                          <p:stCondLst>
                                            <p:cond delay="0"/>
                                          </p:stCondLst>
                                        </p:cTn>
                                        <p:tgtEl>
                                          <p:spTgt spid="47112"/>
                                        </p:tgtEl>
                                        <p:attrNameLst>
                                          <p:attrName>style.visibility</p:attrName>
                                        </p:attrNameLst>
                                      </p:cBhvr>
                                      <p:to>
                                        <p:strVal val="visible"/>
                                      </p:to>
                                    </p:set>
                                    <p:animEffect transition="in" filter="diamond(in)">
                                      <p:cBhvr>
                                        <p:cTn id="20" dur="2000"/>
                                        <p:tgtEl>
                                          <p:spTgt spid="4711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8" presetClass="entr" presetSubtype="16" fill="hold" grpId="0" nodeType="clickEffect">
                                  <p:stCondLst>
                                    <p:cond delay="0"/>
                                  </p:stCondLst>
                                  <p:childTnLst>
                                    <p:set>
                                      <p:cBhvr>
                                        <p:cTn id="24" dur="1" fill="hold">
                                          <p:stCondLst>
                                            <p:cond delay="0"/>
                                          </p:stCondLst>
                                        </p:cTn>
                                        <p:tgtEl>
                                          <p:spTgt spid="47113"/>
                                        </p:tgtEl>
                                        <p:attrNameLst>
                                          <p:attrName>style.visibility</p:attrName>
                                        </p:attrNameLst>
                                      </p:cBhvr>
                                      <p:to>
                                        <p:strVal val="visible"/>
                                      </p:to>
                                    </p:set>
                                    <p:animEffect transition="in" filter="diamond(in)">
                                      <p:cBhvr>
                                        <p:cTn id="25" dur="2000"/>
                                        <p:tgtEl>
                                          <p:spTgt spid="47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10" grpId="0"/>
      <p:bldP spid="47111" grpId="0"/>
      <p:bldP spid="47112" grpId="0"/>
      <p:bldP spid="47113" grpId="0"/>
      <p:bldP spid="471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0" y="4416425"/>
            <a:ext cx="9144000" cy="2441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b="1">
                <a:ea typeface="仿宋_GB2312" charset="0"/>
                <a:cs typeface="仿宋_GB2312" charset="0"/>
              </a:rPr>
              <a:t>⑵图中数字标注的港口：①是</a:t>
            </a:r>
            <a:r>
              <a:rPr lang="zh-CN" altLang="en-US" sz="2800" b="1" u="sng">
                <a:ea typeface="仿宋_GB2312" charset="0"/>
                <a:cs typeface="仿宋_GB2312" charset="0"/>
              </a:rPr>
              <a:t>    　　            </a:t>
            </a:r>
            <a:r>
              <a:rPr lang="zh-CN" altLang="en-US" sz="2800" b="1">
                <a:ea typeface="仿宋_GB2312" charset="0"/>
                <a:cs typeface="仿宋_GB2312" charset="0"/>
              </a:rPr>
              <a:t>，该港由于受</a:t>
            </a:r>
          </a:p>
          <a:p>
            <a:pPr eaLnBrk="1" hangingPunct="1">
              <a:spcBef>
                <a:spcPct val="50000"/>
              </a:spcBef>
            </a:pPr>
            <a:r>
              <a:rPr lang="zh-CN" altLang="en-US" sz="2800" b="1" u="sng">
                <a:ea typeface="仿宋_GB2312" charset="0"/>
                <a:cs typeface="仿宋_GB2312" charset="0"/>
              </a:rPr>
              <a:t>    　　　　　　　 </a:t>
            </a:r>
            <a:r>
              <a:rPr lang="zh-CN" altLang="en-US" sz="2800" b="1">
                <a:ea typeface="仿宋_GB2312" charset="0"/>
                <a:cs typeface="仿宋_GB2312" charset="0"/>
              </a:rPr>
              <a:t>影响，成为北极圈内的终年不冻港；②是</a:t>
            </a:r>
            <a:r>
              <a:rPr lang="zh-CN" altLang="en-US" sz="2800" b="1" u="sng">
                <a:ea typeface="仿宋_GB2312" charset="0"/>
                <a:cs typeface="仿宋_GB2312" charset="0"/>
              </a:rPr>
              <a:t>            </a:t>
            </a:r>
            <a:r>
              <a:rPr lang="zh-CN" altLang="en-US" sz="2800" b="1">
                <a:ea typeface="仿宋_GB2312" charset="0"/>
                <a:cs typeface="仿宋_GB2312" charset="0"/>
              </a:rPr>
              <a:t>，通过该地的航海线运输量最大的货物是</a:t>
            </a:r>
            <a:r>
              <a:rPr lang="zh-CN" altLang="en-US" sz="2800" b="1" u="sng">
                <a:ea typeface="仿宋_GB2312" charset="0"/>
                <a:cs typeface="仿宋_GB2312" charset="0"/>
              </a:rPr>
              <a:t>         </a:t>
            </a:r>
            <a:r>
              <a:rPr lang="zh-CN" altLang="en-US" sz="2800" b="1">
                <a:ea typeface="仿宋_GB2312" charset="0"/>
                <a:cs typeface="仿宋_GB2312" charset="0"/>
              </a:rPr>
              <a:t>；③是</a:t>
            </a:r>
            <a:r>
              <a:rPr lang="zh-CN" altLang="en-US" sz="2800" b="1" u="sng">
                <a:ea typeface="仿宋_GB2312" charset="0"/>
                <a:cs typeface="仿宋_GB2312" charset="0"/>
              </a:rPr>
              <a:t>            </a:t>
            </a:r>
            <a:r>
              <a:rPr lang="zh-CN" altLang="en-US" sz="2800" b="1">
                <a:ea typeface="仿宋_GB2312" charset="0"/>
                <a:cs typeface="仿宋_GB2312" charset="0"/>
              </a:rPr>
              <a:t>，该港位于的</a:t>
            </a:r>
            <a:r>
              <a:rPr lang="zh-CN" altLang="en-US" sz="2800" b="1" u="sng">
                <a:ea typeface="仿宋_GB2312" charset="0"/>
                <a:cs typeface="仿宋_GB2312" charset="0"/>
              </a:rPr>
              <a:t>             </a:t>
            </a:r>
            <a:r>
              <a:rPr lang="zh-CN" altLang="en-US" sz="2800" b="1">
                <a:ea typeface="仿宋_GB2312" charset="0"/>
                <a:cs typeface="仿宋_GB2312" charset="0"/>
              </a:rPr>
              <a:t>海峡东口，是位于“东方十字路口”的重要港口。</a:t>
            </a:r>
          </a:p>
        </p:txBody>
      </p:sp>
      <p:sp>
        <p:nvSpPr>
          <p:cNvPr id="48132" name="Text Box 4"/>
          <p:cNvSpPr txBox="1">
            <a:spLocks noChangeArrowheads="1"/>
          </p:cNvSpPr>
          <p:nvPr/>
        </p:nvSpPr>
        <p:spPr bwMode="auto">
          <a:xfrm>
            <a:off x="4724400" y="4343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solidFill>
                  <a:srgbClr val="FF0000"/>
                </a:solidFill>
                <a:ea typeface="黑体" charset="0"/>
                <a:cs typeface="黑体" charset="0"/>
              </a:rPr>
              <a:t>摩尔曼斯克</a:t>
            </a:r>
          </a:p>
        </p:txBody>
      </p:sp>
      <p:sp>
        <p:nvSpPr>
          <p:cNvPr id="48133" name="Text Box 5"/>
          <p:cNvSpPr txBox="1">
            <a:spLocks noChangeArrowheads="1"/>
          </p:cNvSpPr>
          <p:nvPr/>
        </p:nvSpPr>
        <p:spPr bwMode="auto">
          <a:xfrm>
            <a:off x="395288" y="4941888"/>
            <a:ext cx="23622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solidFill>
                  <a:srgbClr val="FF0000"/>
                </a:solidFill>
                <a:ea typeface="黑体" charset="0"/>
                <a:cs typeface="黑体" charset="0"/>
              </a:rPr>
              <a:t>北大西洋暖流</a:t>
            </a:r>
          </a:p>
        </p:txBody>
      </p:sp>
      <p:sp>
        <p:nvSpPr>
          <p:cNvPr id="48134" name="Text Box 6"/>
          <p:cNvSpPr txBox="1">
            <a:spLocks noChangeArrowheads="1"/>
          </p:cNvSpPr>
          <p:nvPr/>
        </p:nvSpPr>
        <p:spPr bwMode="auto">
          <a:xfrm>
            <a:off x="827088" y="5445125"/>
            <a:ext cx="12954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solidFill>
                  <a:srgbClr val="FF0000"/>
                </a:solidFill>
                <a:ea typeface="黑体" charset="0"/>
                <a:cs typeface="黑体" charset="0"/>
              </a:rPr>
              <a:t>开普敦</a:t>
            </a:r>
          </a:p>
        </p:txBody>
      </p:sp>
      <p:sp>
        <p:nvSpPr>
          <p:cNvPr id="19462" name="Text Box 7"/>
          <p:cNvSpPr txBox="1">
            <a:spLocks noChangeArrowheads="1"/>
          </p:cNvSpPr>
          <p:nvPr/>
        </p:nvSpPr>
        <p:spPr bwMode="auto">
          <a:xfrm>
            <a:off x="381000" y="5867400"/>
            <a:ext cx="8382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solidFill>
                  <a:srgbClr val="FF0000"/>
                </a:solidFill>
                <a:ea typeface="黑体" charset="0"/>
                <a:cs typeface="黑体" charset="0"/>
              </a:rPr>
              <a:t>石油</a:t>
            </a:r>
          </a:p>
        </p:txBody>
      </p:sp>
      <p:sp>
        <p:nvSpPr>
          <p:cNvPr id="19463" name="Text Box 8"/>
          <p:cNvSpPr txBox="1">
            <a:spLocks noChangeArrowheads="1"/>
          </p:cNvSpPr>
          <p:nvPr/>
        </p:nvSpPr>
        <p:spPr bwMode="auto">
          <a:xfrm>
            <a:off x="2286000" y="5867400"/>
            <a:ext cx="12954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solidFill>
                  <a:srgbClr val="FF0000"/>
                </a:solidFill>
                <a:ea typeface="黑体" charset="0"/>
                <a:cs typeface="黑体" charset="0"/>
              </a:rPr>
              <a:t>新加坡</a:t>
            </a:r>
          </a:p>
        </p:txBody>
      </p:sp>
      <p:sp>
        <p:nvSpPr>
          <p:cNvPr id="19464" name="Text Box 9"/>
          <p:cNvSpPr txBox="1">
            <a:spLocks noChangeArrowheads="1"/>
          </p:cNvSpPr>
          <p:nvPr/>
        </p:nvSpPr>
        <p:spPr bwMode="auto">
          <a:xfrm>
            <a:off x="5562600" y="5867400"/>
            <a:ext cx="12192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solidFill>
                  <a:srgbClr val="FF0000"/>
                </a:solidFill>
                <a:ea typeface="黑体" charset="0"/>
                <a:cs typeface="黑体" charset="0"/>
              </a:rPr>
              <a:t>马六甲</a:t>
            </a:r>
          </a:p>
        </p:txBody>
      </p:sp>
      <p:pic>
        <p:nvPicPr>
          <p:cNvPr id="19465" name="Picture 10" descr="世界主要航海线和主要海港"/>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9144000" cy="4322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66" name="Rectangle 11"/>
          <p:cNvSpPr>
            <a:spLocks noChangeArrowheads="1"/>
          </p:cNvSpPr>
          <p:nvPr/>
        </p:nvSpPr>
        <p:spPr bwMode="auto">
          <a:xfrm>
            <a:off x="1676400" y="685800"/>
            <a:ext cx="914400" cy="2286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a:solidFill>
                  <a:srgbClr val="FF0000"/>
                </a:solidFill>
              </a:rPr>
              <a:t>①</a:t>
            </a:r>
          </a:p>
        </p:txBody>
      </p:sp>
      <p:sp>
        <p:nvSpPr>
          <p:cNvPr id="19467" name="Rectangle 12"/>
          <p:cNvSpPr>
            <a:spLocks noChangeArrowheads="1"/>
          </p:cNvSpPr>
          <p:nvPr/>
        </p:nvSpPr>
        <p:spPr bwMode="auto">
          <a:xfrm>
            <a:off x="1066800" y="3657600"/>
            <a:ext cx="533400" cy="3048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a:solidFill>
                  <a:srgbClr val="FF0000"/>
                </a:solidFill>
              </a:rPr>
              <a:t>②</a:t>
            </a:r>
          </a:p>
        </p:txBody>
      </p:sp>
      <p:sp>
        <p:nvSpPr>
          <p:cNvPr id="19468" name="Rectangle 13"/>
          <p:cNvSpPr>
            <a:spLocks noChangeArrowheads="1"/>
          </p:cNvSpPr>
          <p:nvPr/>
        </p:nvSpPr>
        <p:spPr bwMode="auto">
          <a:xfrm>
            <a:off x="3276600" y="2590800"/>
            <a:ext cx="609600" cy="2286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a:solidFill>
                  <a:srgbClr val="FF0000"/>
                </a:solidFill>
              </a:rPr>
              <a:t>③</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1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813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8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2" grpId="0" autoUpdateAnimBg="0"/>
      <p:bldP spid="48133" grpId="0" autoUpdateAnimBg="0"/>
      <p:bldP spid="48134"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0" y="0"/>
            <a:ext cx="9144000" cy="1006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6000">
                <a:solidFill>
                  <a:srgbClr val="FF0000"/>
                </a:solidFill>
                <a:latin typeface="华文新魏" charset="0"/>
                <a:ea typeface="华文新魏" charset="0"/>
                <a:cs typeface="华文新魏" charset="0"/>
              </a:rPr>
              <a:t>交通运输网中的线</a:t>
            </a:r>
          </a:p>
        </p:txBody>
      </p:sp>
      <p:sp>
        <p:nvSpPr>
          <p:cNvPr id="126979" name="Text Box 3"/>
          <p:cNvSpPr txBox="1">
            <a:spLocks noChangeArrowheads="1"/>
          </p:cNvSpPr>
          <p:nvPr/>
        </p:nvSpPr>
        <p:spPr bwMode="auto">
          <a:xfrm>
            <a:off x="0" y="4495800"/>
            <a:ext cx="9144000" cy="1992313"/>
          </a:xfrm>
          <a:prstGeom prst="rect">
            <a:avLst/>
          </a:prstGeom>
          <a:noFill/>
          <a:ln>
            <a:noFill/>
          </a:ln>
          <a:effectLst/>
          <a:extLst>
            <a:ext uri="{909E8E84-426E-40dd-AFC4-6F175D3DCCD1}">
              <a14:hiddenFill xmlns:a14="http://schemas.microsoft.com/office/drawing/2010/main" xmlns="">
                <a:solidFill>
                  <a:srgbClr val="E1F0FF"/>
                </a:solidFill>
              </a14:hiddenFill>
            </a:ext>
            <a:ext uri="{91240B29-F687-4f45-9708-019B960494DF}">
              <a14:hiddenLine xmlns:a14="http://schemas.microsoft.com/office/drawing/2010/main" xmlns="" w="9525">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lnSpc>
                <a:spcPct val="130000"/>
              </a:lnSpc>
              <a:spcBef>
                <a:spcPct val="50000"/>
              </a:spcBef>
            </a:pPr>
            <a:r>
              <a:rPr lang="zh-CN" altLang="en-US">
                <a:latin typeface="黑体" charset="0"/>
                <a:ea typeface="黑体" charset="0"/>
                <a:cs typeface="黑体" charset="0"/>
              </a:rPr>
              <a:t>    交通运输网中的线，如铁路、公路、航道，是交通运输发生的最基本因素。它们的建设都要受到</a:t>
            </a:r>
            <a:r>
              <a:rPr lang="zh-CN" altLang="en-US">
                <a:solidFill>
                  <a:srgbClr val="FF0000"/>
                </a:solidFill>
                <a:latin typeface="黑体" charset="0"/>
                <a:ea typeface="黑体" charset="0"/>
                <a:cs typeface="黑体" charset="0"/>
              </a:rPr>
              <a:t>经济、社会、技术和自然等因素</a:t>
            </a:r>
            <a:r>
              <a:rPr lang="zh-CN" altLang="en-US">
                <a:latin typeface="黑体" charset="0"/>
                <a:ea typeface="黑体" charset="0"/>
                <a:cs typeface="黑体" charset="0"/>
              </a:rPr>
              <a:t>的影响和制约。 </a:t>
            </a:r>
          </a:p>
        </p:txBody>
      </p:sp>
      <p:grpSp>
        <p:nvGrpSpPr>
          <p:cNvPr id="126980" name="Group 4"/>
          <p:cNvGrpSpPr>
            <a:grpSpLocks/>
          </p:cNvGrpSpPr>
          <p:nvPr/>
        </p:nvGrpSpPr>
        <p:grpSpPr bwMode="auto">
          <a:xfrm>
            <a:off x="381000" y="914400"/>
            <a:ext cx="2590800" cy="3581400"/>
            <a:chOff x="336" y="1344"/>
            <a:chExt cx="1632" cy="2256"/>
          </a:xfrm>
        </p:grpSpPr>
        <p:pic>
          <p:nvPicPr>
            <p:cNvPr id="20491" name="Picture 5"/>
            <p:cNvPicPr>
              <a:picLocks noChangeAspect="1" noChangeArrowheads="1"/>
            </p:cNvPicPr>
            <p:nvPr/>
          </p:nvPicPr>
          <p:blipFill>
            <a:blip r:embed="rId2" cstate="email">
              <a:lum bright="24000"/>
              <a:extLst>
                <a:ext uri="{28A0092B-C50C-407E-A947-70E740481C1C}">
                  <a14:useLocalDpi xmlns:a14="http://schemas.microsoft.com/office/drawing/2010/main" val="0"/>
                </a:ext>
              </a:extLst>
            </a:blip>
            <a:srcRect/>
            <a:stretch>
              <a:fillRect/>
            </a:stretch>
          </p:blipFill>
          <p:spPr bwMode="auto">
            <a:xfrm>
              <a:off x="336" y="1344"/>
              <a:ext cx="1632" cy="1950"/>
            </a:xfrm>
            <a:prstGeom prst="rect">
              <a:avLst/>
            </a:prstGeom>
            <a:noFill/>
            <a:ln w="9525">
              <a:solidFill>
                <a:srgbClr val="FF33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0492" name="Text Box 6"/>
            <p:cNvSpPr txBox="1">
              <a:spLocks noChangeArrowheads="1"/>
            </p:cNvSpPr>
            <p:nvPr/>
          </p:nvSpPr>
          <p:spPr bwMode="auto">
            <a:xfrm>
              <a:off x="678" y="3312"/>
              <a:ext cx="948"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2400">
                  <a:solidFill>
                    <a:srgbClr val="FF0000"/>
                  </a:solidFill>
                  <a:latin typeface="Tahoma" charset="0"/>
                  <a:ea typeface="华文新魏" charset="0"/>
                  <a:cs typeface="华文新魏" charset="0"/>
                </a:rPr>
                <a:t>铁     路</a:t>
              </a:r>
            </a:p>
          </p:txBody>
        </p:sp>
      </p:grpSp>
      <p:grpSp>
        <p:nvGrpSpPr>
          <p:cNvPr id="126983" name="Group 7"/>
          <p:cNvGrpSpPr>
            <a:grpSpLocks/>
          </p:cNvGrpSpPr>
          <p:nvPr/>
        </p:nvGrpSpPr>
        <p:grpSpPr bwMode="auto">
          <a:xfrm>
            <a:off x="3276600" y="914400"/>
            <a:ext cx="2743200" cy="3581400"/>
            <a:chOff x="2160" y="1344"/>
            <a:chExt cx="1728" cy="2256"/>
          </a:xfrm>
        </p:grpSpPr>
        <p:sp>
          <p:nvSpPr>
            <p:cNvPr id="20489" name="Text Box 8"/>
            <p:cNvSpPr txBox="1">
              <a:spLocks noChangeArrowheads="1"/>
            </p:cNvSpPr>
            <p:nvPr/>
          </p:nvSpPr>
          <p:spPr bwMode="auto">
            <a:xfrm>
              <a:off x="2496" y="3312"/>
              <a:ext cx="1200"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2400">
                  <a:solidFill>
                    <a:srgbClr val="FF0000"/>
                  </a:solidFill>
                  <a:latin typeface="Tahoma" charset="0"/>
                  <a:ea typeface="华文新魏" charset="0"/>
                  <a:cs typeface="华文新魏" charset="0"/>
                </a:rPr>
                <a:t>公     路</a:t>
              </a:r>
            </a:p>
          </p:txBody>
        </p:sp>
        <p:pic>
          <p:nvPicPr>
            <p:cNvPr id="20490" name="Picture 9"/>
            <p:cNvPicPr>
              <a:picLocks noChangeAspect="1" noChangeArrowheads="1"/>
            </p:cNvPicPr>
            <p:nvPr/>
          </p:nvPicPr>
          <p:blipFill>
            <a:blip r:embed="rId3">
              <a:lum bright="12000"/>
              <a:extLst>
                <a:ext uri="{28A0092B-C50C-407E-A947-70E740481C1C}">
                  <a14:useLocalDpi xmlns:a14="http://schemas.microsoft.com/office/drawing/2010/main" val="0"/>
                </a:ext>
              </a:extLst>
            </a:blip>
            <a:srcRect/>
            <a:stretch>
              <a:fillRect/>
            </a:stretch>
          </p:blipFill>
          <p:spPr bwMode="auto">
            <a:xfrm>
              <a:off x="2160" y="1344"/>
              <a:ext cx="1728" cy="1920"/>
            </a:xfrm>
            <a:prstGeom prst="rect">
              <a:avLst/>
            </a:prstGeom>
            <a:noFill/>
            <a:ln w="9525">
              <a:solidFill>
                <a:srgbClr val="FF33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grpSp>
        <p:nvGrpSpPr>
          <p:cNvPr id="126986" name="Group 10"/>
          <p:cNvGrpSpPr>
            <a:grpSpLocks/>
          </p:cNvGrpSpPr>
          <p:nvPr/>
        </p:nvGrpSpPr>
        <p:grpSpPr bwMode="auto">
          <a:xfrm>
            <a:off x="6172200" y="914400"/>
            <a:ext cx="2590800" cy="3581400"/>
            <a:chOff x="3984" y="1344"/>
            <a:chExt cx="1632" cy="2256"/>
          </a:xfrm>
        </p:grpSpPr>
        <p:sp>
          <p:nvSpPr>
            <p:cNvPr id="20487" name="Text Box 11"/>
            <p:cNvSpPr txBox="1">
              <a:spLocks noChangeArrowheads="1"/>
            </p:cNvSpPr>
            <p:nvPr/>
          </p:nvSpPr>
          <p:spPr bwMode="auto">
            <a:xfrm>
              <a:off x="4176" y="3312"/>
              <a:ext cx="1200"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2400">
                  <a:solidFill>
                    <a:srgbClr val="FF0000"/>
                  </a:solidFill>
                  <a:latin typeface="Tahoma" charset="0"/>
                  <a:ea typeface="华文新魏" charset="0"/>
                  <a:cs typeface="华文新魏" charset="0"/>
                </a:rPr>
                <a:t> 航   道</a:t>
              </a:r>
            </a:p>
          </p:txBody>
        </p:sp>
        <p:pic>
          <p:nvPicPr>
            <p:cNvPr id="20488" name="Picture 12"/>
            <p:cNvPicPr>
              <a:picLocks noChangeAspect="1" noChangeArrowheads="1"/>
            </p:cNvPicPr>
            <p:nvPr/>
          </p:nvPicPr>
          <p:blipFill>
            <a:blip r:embed="rId4">
              <a:lum bright="24000"/>
              <a:extLst>
                <a:ext uri="{28A0092B-C50C-407E-A947-70E740481C1C}">
                  <a14:useLocalDpi xmlns:a14="http://schemas.microsoft.com/office/drawing/2010/main" val="0"/>
                </a:ext>
              </a:extLst>
            </a:blip>
            <a:srcRect/>
            <a:stretch>
              <a:fillRect/>
            </a:stretch>
          </p:blipFill>
          <p:spPr bwMode="auto">
            <a:xfrm>
              <a:off x="3984" y="1344"/>
              <a:ext cx="1632" cy="1920"/>
            </a:xfrm>
            <a:prstGeom prst="rect">
              <a:avLst/>
            </a:prstGeom>
            <a:noFill/>
            <a:ln w="9525">
              <a:solidFill>
                <a:srgbClr val="FF33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26980"/>
                                        </p:tgtEl>
                                        <p:attrNameLst>
                                          <p:attrName>style.visibility</p:attrName>
                                        </p:attrNameLst>
                                      </p:cBhvr>
                                      <p:to>
                                        <p:strVal val="visible"/>
                                      </p:to>
                                    </p:set>
                                    <p:animEffect transition="in" filter="wipe(up)">
                                      <p:cBhvr>
                                        <p:cTn id="7" dur="500"/>
                                        <p:tgtEl>
                                          <p:spTgt spid="12698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126983"/>
                                        </p:tgtEl>
                                        <p:attrNameLst>
                                          <p:attrName>style.visibility</p:attrName>
                                        </p:attrNameLst>
                                      </p:cBhvr>
                                      <p:to>
                                        <p:strVal val="visible"/>
                                      </p:to>
                                    </p:set>
                                    <p:animEffect transition="in" filter="wipe(up)">
                                      <p:cBhvr>
                                        <p:cTn id="12" dur="500"/>
                                        <p:tgtEl>
                                          <p:spTgt spid="12698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126986"/>
                                        </p:tgtEl>
                                        <p:attrNameLst>
                                          <p:attrName>style.visibility</p:attrName>
                                        </p:attrNameLst>
                                      </p:cBhvr>
                                      <p:to>
                                        <p:strVal val="visible"/>
                                      </p:to>
                                    </p:set>
                                    <p:animEffect transition="in" filter="wipe(up)">
                                      <p:cBhvr>
                                        <p:cTn id="17" dur="500"/>
                                        <p:tgtEl>
                                          <p:spTgt spid="126986"/>
                                        </p:tgtEl>
                                      </p:cBhvr>
                                    </p:animEffect>
                                  </p:childTnLst>
                                </p:cTn>
                              </p:par>
                            </p:childTnLst>
                          </p:cTn>
                        </p:par>
                        <p:par>
                          <p:cTn id="18" fill="hold" nodeType="afterGroup">
                            <p:stCondLst>
                              <p:cond delay="500"/>
                            </p:stCondLst>
                            <p:childTnLst>
                              <p:par>
                                <p:cTn id="19" presetID="22" presetClass="entr" presetSubtype="1" fill="hold" grpId="0" nodeType="afterEffect">
                                  <p:stCondLst>
                                    <p:cond delay="0"/>
                                  </p:stCondLst>
                                  <p:childTnLst>
                                    <p:set>
                                      <p:cBhvr>
                                        <p:cTn id="20" dur="1" fill="hold">
                                          <p:stCondLst>
                                            <p:cond delay="0"/>
                                          </p:stCondLst>
                                        </p:cTn>
                                        <p:tgtEl>
                                          <p:spTgt spid="126979"/>
                                        </p:tgtEl>
                                        <p:attrNameLst>
                                          <p:attrName>style.visibility</p:attrName>
                                        </p:attrNameLst>
                                      </p:cBhvr>
                                      <p:to>
                                        <p:strVal val="visible"/>
                                      </p:to>
                                    </p:set>
                                    <p:animEffect transition="in" filter="wipe(up)">
                                      <p:cBhvr>
                                        <p:cTn id="21" dur="500"/>
                                        <p:tgtEl>
                                          <p:spTgt spid="1269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9"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2"/>
          <p:cNvSpPr txBox="1">
            <a:spLocks noChangeArrowheads="1"/>
          </p:cNvSpPr>
          <p:nvPr/>
        </p:nvSpPr>
        <p:spPr bwMode="auto">
          <a:xfrm>
            <a:off x="0" y="0"/>
            <a:ext cx="9144000" cy="1006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6000">
                <a:solidFill>
                  <a:srgbClr val="FF0000"/>
                </a:solidFill>
                <a:ea typeface="华文新魏" charset="0"/>
                <a:cs typeface="华文新魏" charset="0"/>
              </a:rPr>
              <a:t>人类活动的地域联系</a:t>
            </a:r>
          </a:p>
        </p:txBody>
      </p:sp>
      <p:sp>
        <p:nvSpPr>
          <p:cNvPr id="44035" name="Rectangle 3"/>
          <p:cNvSpPr>
            <a:spLocks noChangeArrowheads="1"/>
          </p:cNvSpPr>
          <p:nvPr/>
        </p:nvSpPr>
        <p:spPr bwMode="auto">
          <a:xfrm>
            <a:off x="0" y="2057400"/>
            <a:ext cx="9144000" cy="37988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just" eaLnBrk="1" hangingPunct="1">
              <a:lnSpc>
                <a:spcPct val="135000"/>
              </a:lnSpc>
            </a:pPr>
            <a:r>
              <a:rPr lang="zh-CN" altLang="en-US" sz="3600">
                <a:latin typeface="黑体" charset="0"/>
                <a:ea typeface="黑体" charset="0"/>
                <a:cs typeface="黑体" charset="0"/>
              </a:rPr>
              <a:t>自然资源分布和区域社会经济发展的不平衡，使</a:t>
            </a:r>
            <a:r>
              <a:rPr lang="zh-CN" altLang="en-US" sz="3600">
                <a:solidFill>
                  <a:srgbClr val="FF0000"/>
                </a:solidFill>
                <a:latin typeface="黑体" charset="0"/>
                <a:ea typeface="黑体" charset="0"/>
                <a:cs typeface="黑体" charset="0"/>
              </a:rPr>
              <a:t>不同地域之间的物质和信息，要通过交通运输、通信、商业和贸易等方式</a:t>
            </a:r>
            <a:r>
              <a:rPr lang="zh-CN" altLang="en-US" sz="3600">
                <a:latin typeface="黑体" charset="0"/>
                <a:ea typeface="黑体" charset="0"/>
                <a:cs typeface="黑体" charset="0"/>
              </a:rPr>
              <a:t>进行交流，实现互补，这样社会才能形成一个运转自如的整体。</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iterate type="lt">
                                    <p:tmAbs val="75"/>
                                  </p:iterate>
                                  <p:childTnLst>
                                    <p:set>
                                      <p:cBhvr>
                                        <p:cTn id="6" dur="1" fill="hold">
                                          <p:stCondLst>
                                            <p:cond delay="74"/>
                                          </p:stCondLst>
                                        </p:cTn>
                                        <p:tgtEl>
                                          <p:spTgt spid="440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ext Box 2"/>
          <p:cNvSpPr txBox="1">
            <a:spLocks noChangeArrowheads="1"/>
          </p:cNvSpPr>
          <p:nvPr/>
        </p:nvSpPr>
        <p:spPr bwMode="auto">
          <a:xfrm>
            <a:off x="6215063" y="2462213"/>
            <a:ext cx="2667000" cy="2428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lnSpc>
                <a:spcPct val="120000"/>
              </a:lnSpc>
            </a:pPr>
            <a:r>
              <a:rPr lang="zh-CN" altLang="en-US">
                <a:latin typeface="黑体" charset="0"/>
                <a:ea typeface="黑体" charset="0"/>
                <a:cs typeface="黑体" charset="0"/>
              </a:rPr>
              <a:t>4. 促进文化和科技交流、保证国家的政治统一和安全</a:t>
            </a:r>
          </a:p>
        </p:txBody>
      </p:sp>
      <p:sp>
        <p:nvSpPr>
          <p:cNvPr id="120835" name="Rectangle 3"/>
          <p:cNvSpPr>
            <a:spLocks noChangeArrowheads="1"/>
          </p:cNvSpPr>
          <p:nvPr/>
        </p:nvSpPr>
        <p:spPr bwMode="auto">
          <a:xfrm>
            <a:off x="1719263" y="481013"/>
            <a:ext cx="5672137" cy="1260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1" hangingPunct="1">
              <a:lnSpc>
                <a:spcPct val="120000"/>
              </a:lnSpc>
            </a:pPr>
            <a:r>
              <a:rPr lang="zh-CN" altLang="en-US" sz="3200">
                <a:latin typeface="黑体" charset="0"/>
                <a:ea typeface="黑体" charset="0"/>
                <a:cs typeface="黑体" charset="0"/>
              </a:rPr>
              <a:t>1. 促进生产规模、原材料供应范围和产品销售市场的扩大；</a:t>
            </a:r>
          </a:p>
        </p:txBody>
      </p:sp>
      <p:sp>
        <p:nvSpPr>
          <p:cNvPr id="120836" name="Rectangle 4"/>
          <p:cNvSpPr>
            <a:spLocks noChangeArrowheads="1"/>
          </p:cNvSpPr>
          <p:nvPr/>
        </p:nvSpPr>
        <p:spPr bwMode="auto">
          <a:xfrm>
            <a:off x="152400" y="2438400"/>
            <a:ext cx="2133600" cy="25288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1" hangingPunct="1"/>
            <a:r>
              <a:rPr lang="zh-CN" altLang="en-US" sz="3200">
                <a:latin typeface="黑体" charset="0"/>
                <a:ea typeface="黑体" charset="0"/>
                <a:cs typeface="黑体" charset="0"/>
              </a:rPr>
              <a:t>2. 加速区域开发、使资源得到更充分的利用；</a:t>
            </a:r>
          </a:p>
        </p:txBody>
      </p:sp>
      <p:sp>
        <p:nvSpPr>
          <p:cNvPr id="120837" name="Rectangle 5"/>
          <p:cNvSpPr>
            <a:spLocks noChangeArrowheads="1"/>
          </p:cNvSpPr>
          <p:nvPr/>
        </p:nvSpPr>
        <p:spPr bwMode="auto">
          <a:xfrm>
            <a:off x="2590800" y="5562600"/>
            <a:ext cx="4114800" cy="1066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1" hangingPunct="1"/>
            <a:r>
              <a:rPr lang="zh-CN" altLang="en-US" sz="3200">
                <a:latin typeface="黑体" charset="0"/>
                <a:ea typeface="黑体" charset="0"/>
                <a:cs typeface="黑体" charset="0"/>
              </a:rPr>
              <a:t>3. 加强工业和农业、城市和乡村的联系；</a:t>
            </a:r>
          </a:p>
        </p:txBody>
      </p:sp>
      <p:sp>
        <p:nvSpPr>
          <p:cNvPr id="21510" name="AutoShape 6"/>
          <p:cNvSpPr>
            <a:spLocks noChangeArrowheads="1"/>
          </p:cNvSpPr>
          <p:nvPr/>
        </p:nvSpPr>
        <p:spPr bwMode="auto">
          <a:xfrm>
            <a:off x="2100263" y="1700213"/>
            <a:ext cx="4114800" cy="3733800"/>
          </a:xfrm>
          <a:custGeom>
            <a:avLst/>
            <a:gdLst>
              <a:gd name="T0" fmla="*/ 2147483646 w 21600"/>
              <a:gd name="T1" fmla="*/ 2147483646 h 21600"/>
              <a:gd name="T2" fmla="*/ 2147483646 w 21600"/>
              <a:gd name="T3" fmla="*/ 2147483646 h 21600"/>
              <a:gd name="T4" fmla="*/ 0 w 21600"/>
              <a:gd name="T5" fmla="*/ 2147483646 h 21600"/>
              <a:gd name="T6" fmla="*/ 2147483646 w 21600"/>
              <a:gd name="T7" fmla="*/ 0 h 21600"/>
              <a:gd name="T8" fmla="*/ 0 60000 65536"/>
              <a:gd name="T9" fmla="*/ 5898240 60000 65536"/>
              <a:gd name="T10" fmla="*/ 11796480 60000 65536"/>
              <a:gd name="T11" fmla="*/ 17694720 60000 65536"/>
              <a:gd name="T12" fmla="*/ 5400 w 21600"/>
              <a:gd name="T13" fmla="*/ 5400 h 21600"/>
              <a:gd name="T14" fmla="*/ 16200 w 21600"/>
              <a:gd name="T15" fmla="*/ 16200 h 21600"/>
            </a:gdLst>
            <a:ahLst/>
            <a:cxnLst>
              <a:cxn ang="T8">
                <a:pos x="T0" y="T1"/>
              </a:cxn>
              <a:cxn ang="T9">
                <a:pos x="T2" y="T3"/>
              </a:cxn>
              <a:cxn ang="T10">
                <a:pos x="T4" y="T5"/>
              </a:cxn>
              <a:cxn ang="T11">
                <a:pos x="T6" y="T7"/>
              </a:cxn>
            </a:cxnLst>
            <a:rect l="T12" t="T13" r="T14" b="T15"/>
            <a:pathLst>
              <a:path w="21600" h="21600">
                <a:moveTo>
                  <a:pt x="5400" y="5400"/>
                </a:moveTo>
                <a:lnTo>
                  <a:pt x="9450" y="5400"/>
                </a:lnTo>
                <a:lnTo>
                  <a:pt x="9450" y="2700"/>
                </a:lnTo>
                <a:lnTo>
                  <a:pt x="8100" y="2700"/>
                </a:lnTo>
                <a:lnTo>
                  <a:pt x="10800" y="0"/>
                </a:lnTo>
                <a:lnTo>
                  <a:pt x="13500" y="2700"/>
                </a:lnTo>
                <a:lnTo>
                  <a:pt x="12150" y="2700"/>
                </a:lnTo>
                <a:lnTo>
                  <a:pt x="12150" y="5400"/>
                </a:lnTo>
                <a:lnTo>
                  <a:pt x="16200" y="5400"/>
                </a:lnTo>
                <a:lnTo>
                  <a:pt x="16200" y="9450"/>
                </a:lnTo>
                <a:lnTo>
                  <a:pt x="18900" y="9450"/>
                </a:lnTo>
                <a:lnTo>
                  <a:pt x="18900" y="8100"/>
                </a:lnTo>
                <a:lnTo>
                  <a:pt x="21600" y="10800"/>
                </a:lnTo>
                <a:lnTo>
                  <a:pt x="18900" y="13500"/>
                </a:lnTo>
                <a:lnTo>
                  <a:pt x="18900" y="12150"/>
                </a:lnTo>
                <a:lnTo>
                  <a:pt x="16200" y="12150"/>
                </a:lnTo>
                <a:lnTo>
                  <a:pt x="16200" y="16200"/>
                </a:lnTo>
                <a:lnTo>
                  <a:pt x="12150" y="16200"/>
                </a:lnTo>
                <a:lnTo>
                  <a:pt x="12150" y="18900"/>
                </a:lnTo>
                <a:lnTo>
                  <a:pt x="13500" y="18900"/>
                </a:lnTo>
                <a:lnTo>
                  <a:pt x="10800" y="21600"/>
                </a:lnTo>
                <a:lnTo>
                  <a:pt x="8100" y="18900"/>
                </a:lnTo>
                <a:lnTo>
                  <a:pt x="9450" y="18900"/>
                </a:lnTo>
                <a:lnTo>
                  <a:pt x="9450" y="16200"/>
                </a:lnTo>
                <a:lnTo>
                  <a:pt x="5400" y="16200"/>
                </a:lnTo>
                <a:lnTo>
                  <a:pt x="5400" y="12150"/>
                </a:lnTo>
                <a:lnTo>
                  <a:pt x="2700" y="12150"/>
                </a:lnTo>
                <a:lnTo>
                  <a:pt x="2700" y="13500"/>
                </a:lnTo>
                <a:lnTo>
                  <a:pt x="0" y="10800"/>
                </a:lnTo>
                <a:lnTo>
                  <a:pt x="2700" y="8100"/>
                </a:lnTo>
                <a:lnTo>
                  <a:pt x="2700" y="9450"/>
                </a:lnTo>
                <a:lnTo>
                  <a:pt x="5400" y="9450"/>
                </a:lnTo>
                <a:lnTo>
                  <a:pt x="5400" y="5400"/>
                </a:lnTo>
                <a:close/>
              </a:path>
            </a:pathLst>
          </a:custGeom>
          <a:solidFill>
            <a:schemeClr val="bg1"/>
          </a:solidFill>
          <a:ln w="9525">
            <a:solidFill>
              <a:srgbClr val="FF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lang="zh-CN" altLang="en-US" sz="3200">
                <a:ea typeface="黑体" charset="0"/>
                <a:cs typeface="黑体" charset="0"/>
              </a:rPr>
              <a:t>铁路运输</a:t>
            </a:r>
          </a:p>
          <a:p>
            <a:pPr algn="ctr" eaLnBrk="1" hangingPunct="1"/>
            <a:r>
              <a:rPr lang="zh-CN" altLang="en-US" sz="3200">
                <a:ea typeface="黑体" charset="0"/>
                <a:cs typeface="黑体" charset="0"/>
              </a:rPr>
              <a:t>的重要性</a:t>
            </a:r>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20835"/>
                                        </p:tgtEl>
                                        <p:attrNameLst>
                                          <p:attrName>style.visibility</p:attrName>
                                        </p:attrNameLst>
                                      </p:cBhvr>
                                      <p:to>
                                        <p:strVal val="visible"/>
                                      </p:to>
                                    </p:set>
                                    <p:animEffect transition="in" filter="barn(outVertical)">
                                      <p:cBhvr>
                                        <p:cTn id="7" dur="500"/>
                                        <p:tgtEl>
                                          <p:spTgt spid="12083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120836"/>
                                        </p:tgtEl>
                                        <p:attrNameLst>
                                          <p:attrName>style.visibility</p:attrName>
                                        </p:attrNameLst>
                                      </p:cBhvr>
                                      <p:to>
                                        <p:strVal val="visible"/>
                                      </p:to>
                                    </p:set>
                                    <p:animEffect transition="in" filter="barn(outVertical)">
                                      <p:cBhvr>
                                        <p:cTn id="12" dur="500"/>
                                        <p:tgtEl>
                                          <p:spTgt spid="12083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120837"/>
                                        </p:tgtEl>
                                        <p:attrNameLst>
                                          <p:attrName>style.visibility</p:attrName>
                                        </p:attrNameLst>
                                      </p:cBhvr>
                                      <p:to>
                                        <p:strVal val="visible"/>
                                      </p:to>
                                    </p:set>
                                    <p:animEffect transition="in" filter="barn(outVertical)">
                                      <p:cBhvr>
                                        <p:cTn id="17" dur="500"/>
                                        <p:tgtEl>
                                          <p:spTgt spid="12083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120834"/>
                                        </p:tgtEl>
                                        <p:attrNameLst>
                                          <p:attrName>style.visibility</p:attrName>
                                        </p:attrNameLst>
                                      </p:cBhvr>
                                      <p:to>
                                        <p:strVal val="visible"/>
                                      </p:to>
                                    </p:set>
                                    <p:animEffect transition="in" filter="barn(outVertical)">
                                      <p:cBhvr>
                                        <p:cTn id="22" dur="500"/>
                                        <p:tgtEl>
                                          <p:spTgt spid="1208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4" grpId="0" autoUpdateAnimBg="0"/>
      <p:bldP spid="120835" grpId="0" autoUpdateAnimBg="0"/>
      <p:bldP spid="120836" grpId="0" autoUpdateAnimBg="0"/>
      <p:bldP spid="120837"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708400" y="-101600"/>
            <a:ext cx="5410200" cy="7029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latin typeface="黑体" charset="0"/>
                <a:ea typeface="黑体" charset="0"/>
                <a:cs typeface="黑体" charset="0"/>
              </a:rPr>
              <a:t>读下图，完成下列要求：</a:t>
            </a:r>
          </a:p>
          <a:p>
            <a:pPr eaLnBrk="1" hangingPunct="1">
              <a:spcBef>
                <a:spcPct val="50000"/>
              </a:spcBef>
            </a:pPr>
            <a:r>
              <a:rPr lang="zh-CN" altLang="en-US" sz="2400">
                <a:latin typeface="黑体" charset="0"/>
                <a:ea typeface="黑体" charset="0"/>
                <a:cs typeface="黑体" charset="0"/>
              </a:rPr>
              <a:t>（1）图中铁路线的名称是</a:t>
            </a:r>
            <a:r>
              <a:rPr lang="zh-CN" altLang="en-US" sz="2400" u="sng">
                <a:latin typeface="黑体" charset="0"/>
                <a:ea typeface="黑体" charset="0"/>
                <a:cs typeface="黑体" charset="0"/>
              </a:rPr>
              <a:t>     </a:t>
            </a:r>
            <a:r>
              <a:rPr lang="zh-CN" altLang="en-US" sz="2400">
                <a:latin typeface="黑体" charset="0"/>
                <a:ea typeface="黑体" charset="0"/>
                <a:cs typeface="黑体" charset="0"/>
              </a:rPr>
              <a:t>铁路。</a:t>
            </a:r>
          </a:p>
          <a:p>
            <a:pPr eaLnBrk="1" hangingPunct="1">
              <a:spcBef>
                <a:spcPct val="50000"/>
              </a:spcBef>
            </a:pPr>
            <a:r>
              <a:rPr lang="zh-CN" altLang="en-US" sz="2400">
                <a:latin typeface="黑体" charset="0"/>
                <a:ea typeface="黑体" charset="0"/>
                <a:cs typeface="黑体" charset="0"/>
              </a:rPr>
              <a:t>（2）该铁路线经过各省的简称是：</a:t>
            </a:r>
          </a:p>
          <a:p>
            <a:pPr eaLnBrk="1" hangingPunct="1">
              <a:spcBef>
                <a:spcPct val="50000"/>
              </a:spcBef>
            </a:pPr>
            <a:r>
              <a:rPr lang="en-US" altLang="zh-CN" sz="2400">
                <a:latin typeface="黑体" charset="0"/>
                <a:ea typeface="黑体" charset="0"/>
                <a:cs typeface="黑体" charset="0"/>
              </a:rPr>
              <a:t>A</a:t>
            </a:r>
            <a:r>
              <a:rPr lang="en-US" altLang="zh-CN" sz="2400" u="sng">
                <a:latin typeface="黑体" charset="0"/>
                <a:ea typeface="黑体" charset="0"/>
                <a:cs typeface="黑体" charset="0"/>
              </a:rPr>
              <a:t>    　    </a:t>
            </a:r>
            <a:r>
              <a:rPr lang="en-US" altLang="zh-CN" sz="2400">
                <a:latin typeface="黑体" charset="0"/>
                <a:ea typeface="黑体" charset="0"/>
                <a:cs typeface="黑体" charset="0"/>
              </a:rPr>
              <a:t>， B</a:t>
            </a:r>
            <a:r>
              <a:rPr lang="en-US" altLang="zh-CN" sz="2400" u="sng">
                <a:latin typeface="黑体" charset="0"/>
                <a:ea typeface="黑体" charset="0"/>
                <a:cs typeface="黑体" charset="0"/>
              </a:rPr>
              <a:t>          </a:t>
            </a:r>
            <a:r>
              <a:rPr lang="en-US" altLang="zh-CN" sz="2400">
                <a:latin typeface="黑体" charset="0"/>
                <a:ea typeface="黑体" charset="0"/>
                <a:cs typeface="黑体" charset="0"/>
              </a:rPr>
              <a:t>，</a:t>
            </a:r>
          </a:p>
          <a:p>
            <a:pPr eaLnBrk="1" hangingPunct="1">
              <a:spcBef>
                <a:spcPct val="50000"/>
              </a:spcBef>
            </a:pPr>
            <a:r>
              <a:rPr lang="en-US" altLang="zh-CN" sz="2400">
                <a:latin typeface="黑体" charset="0"/>
                <a:ea typeface="黑体" charset="0"/>
                <a:cs typeface="黑体" charset="0"/>
              </a:rPr>
              <a:t>C</a:t>
            </a:r>
            <a:r>
              <a:rPr lang="en-US" altLang="zh-CN" sz="2400" u="sng">
                <a:latin typeface="黑体" charset="0"/>
                <a:ea typeface="黑体" charset="0"/>
                <a:cs typeface="黑体" charset="0"/>
              </a:rPr>
              <a:t>   　     </a:t>
            </a:r>
            <a:r>
              <a:rPr lang="en-US" altLang="zh-CN" sz="2400">
                <a:latin typeface="黑体" charset="0"/>
                <a:ea typeface="黑体" charset="0"/>
                <a:cs typeface="黑体" charset="0"/>
              </a:rPr>
              <a:t>， D </a:t>
            </a:r>
            <a:r>
              <a:rPr lang="en-US" altLang="zh-CN" sz="2400" u="sng">
                <a:latin typeface="黑体" charset="0"/>
                <a:ea typeface="黑体" charset="0"/>
                <a:cs typeface="黑体" charset="0"/>
              </a:rPr>
              <a:t>         </a:t>
            </a:r>
            <a:r>
              <a:rPr lang="en-US" altLang="zh-CN" sz="2400">
                <a:latin typeface="黑体" charset="0"/>
                <a:ea typeface="黑体" charset="0"/>
                <a:cs typeface="黑体" charset="0"/>
              </a:rPr>
              <a:t>，</a:t>
            </a:r>
          </a:p>
          <a:p>
            <a:pPr eaLnBrk="1" hangingPunct="1">
              <a:spcBef>
                <a:spcPct val="50000"/>
              </a:spcBef>
            </a:pPr>
            <a:r>
              <a:rPr lang="en-US" altLang="zh-CN" sz="2400">
                <a:latin typeface="黑体" charset="0"/>
                <a:ea typeface="黑体" charset="0"/>
                <a:cs typeface="黑体" charset="0"/>
              </a:rPr>
              <a:t>E</a:t>
            </a:r>
            <a:r>
              <a:rPr lang="en-US" altLang="zh-CN" sz="2400" u="sng">
                <a:latin typeface="黑体" charset="0"/>
                <a:ea typeface="黑体" charset="0"/>
                <a:cs typeface="黑体" charset="0"/>
              </a:rPr>
              <a:t>          </a:t>
            </a:r>
            <a:r>
              <a:rPr lang="en-US" altLang="zh-CN" sz="2400">
                <a:latin typeface="黑体" charset="0"/>
                <a:ea typeface="黑体" charset="0"/>
                <a:cs typeface="黑体" charset="0"/>
              </a:rPr>
              <a:t>， F</a:t>
            </a:r>
            <a:r>
              <a:rPr lang="en-US" altLang="zh-CN" sz="2400" u="sng">
                <a:latin typeface="黑体" charset="0"/>
                <a:ea typeface="黑体" charset="0"/>
                <a:cs typeface="黑体" charset="0"/>
              </a:rPr>
              <a:t>          </a:t>
            </a:r>
            <a:r>
              <a:rPr lang="en-US" altLang="zh-CN" sz="2400">
                <a:latin typeface="黑体" charset="0"/>
                <a:ea typeface="黑体" charset="0"/>
                <a:cs typeface="黑体" charset="0"/>
              </a:rPr>
              <a:t>。</a:t>
            </a:r>
          </a:p>
          <a:p>
            <a:pPr eaLnBrk="1" hangingPunct="1">
              <a:spcBef>
                <a:spcPct val="50000"/>
              </a:spcBef>
            </a:pPr>
            <a:r>
              <a:rPr lang="en-US" altLang="zh-CN" sz="2400">
                <a:latin typeface="黑体" charset="0"/>
                <a:ea typeface="黑体" charset="0"/>
                <a:cs typeface="黑体" charset="0"/>
              </a:rPr>
              <a:t>（3）</a:t>
            </a:r>
            <a:r>
              <a:rPr lang="zh-CN" altLang="en-US" sz="2400">
                <a:latin typeface="黑体" charset="0"/>
                <a:ea typeface="黑体" charset="0"/>
                <a:cs typeface="黑体" charset="0"/>
              </a:rPr>
              <a:t>现代铁路建设中，影响铁路区位的决定性因素是</a:t>
            </a:r>
            <a:r>
              <a:rPr lang="zh-CN" altLang="en-US" sz="2400" u="sng">
                <a:latin typeface="黑体" charset="0"/>
                <a:ea typeface="黑体" charset="0"/>
                <a:cs typeface="黑体" charset="0"/>
              </a:rPr>
              <a:t>              </a:t>
            </a:r>
            <a:r>
              <a:rPr lang="zh-CN" altLang="en-US" sz="2400">
                <a:latin typeface="黑体" charset="0"/>
                <a:ea typeface="黑体" charset="0"/>
                <a:cs typeface="黑体" charset="0"/>
              </a:rPr>
              <a:t>因素。该区位因素对京九铁路线的影响具体表现在以下四个方面：</a:t>
            </a:r>
          </a:p>
          <a:p>
            <a:pPr eaLnBrk="1" hangingPunct="1">
              <a:spcBef>
                <a:spcPct val="50000"/>
              </a:spcBef>
            </a:pPr>
            <a:r>
              <a:rPr lang="zh-CN" altLang="en-US" sz="2400">
                <a:latin typeface="黑体" charset="0"/>
                <a:ea typeface="黑体" charset="0"/>
                <a:cs typeface="黑体" charset="0"/>
              </a:rPr>
              <a:t>①</a:t>
            </a:r>
            <a:r>
              <a:rPr lang="zh-CN" altLang="en-US" sz="2400" u="sng">
                <a:latin typeface="黑体" charset="0"/>
                <a:ea typeface="黑体" charset="0"/>
                <a:cs typeface="黑体" charset="0"/>
              </a:rPr>
              <a:t>       　　　　　　　       </a:t>
            </a:r>
            <a:r>
              <a:rPr lang="zh-CN" altLang="en-US" sz="2400">
                <a:latin typeface="黑体" charset="0"/>
                <a:ea typeface="黑体" charset="0"/>
                <a:cs typeface="黑体" charset="0"/>
              </a:rPr>
              <a:t> ；</a:t>
            </a:r>
          </a:p>
          <a:p>
            <a:pPr eaLnBrk="1" hangingPunct="1">
              <a:spcBef>
                <a:spcPct val="50000"/>
              </a:spcBef>
            </a:pPr>
            <a:r>
              <a:rPr lang="zh-CN" altLang="en-US" sz="2400">
                <a:latin typeface="黑体" charset="0"/>
                <a:ea typeface="黑体" charset="0"/>
                <a:cs typeface="黑体" charset="0"/>
              </a:rPr>
              <a:t>②</a:t>
            </a:r>
            <a:r>
              <a:rPr lang="zh-CN" altLang="en-US" sz="2400" u="sng">
                <a:latin typeface="黑体" charset="0"/>
                <a:ea typeface="黑体" charset="0"/>
                <a:cs typeface="黑体" charset="0"/>
              </a:rPr>
              <a:t>       　　　　　　　       </a:t>
            </a:r>
            <a:r>
              <a:rPr lang="zh-CN" altLang="en-US" sz="2400">
                <a:latin typeface="黑体" charset="0"/>
                <a:ea typeface="黑体" charset="0"/>
                <a:cs typeface="黑体" charset="0"/>
              </a:rPr>
              <a:t> ；</a:t>
            </a:r>
          </a:p>
          <a:p>
            <a:pPr eaLnBrk="1" hangingPunct="1">
              <a:spcBef>
                <a:spcPct val="50000"/>
              </a:spcBef>
            </a:pPr>
            <a:r>
              <a:rPr lang="zh-CN" altLang="en-US" sz="2400">
                <a:latin typeface="黑体" charset="0"/>
                <a:ea typeface="黑体" charset="0"/>
                <a:cs typeface="黑体" charset="0"/>
              </a:rPr>
              <a:t>③</a:t>
            </a:r>
            <a:r>
              <a:rPr lang="zh-CN" altLang="en-US" sz="2400" u="sng">
                <a:latin typeface="黑体" charset="0"/>
                <a:ea typeface="黑体" charset="0"/>
                <a:cs typeface="黑体" charset="0"/>
              </a:rPr>
              <a:t>                 　　       </a:t>
            </a:r>
            <a:r>
              <a:rPr lang="zh-CN" altLang="en-US" sz="2400">
                <a:latin typeface="黑体" charset="0"/>
                <a:ea typeface="黑体" charset="0"/>
                <a:cs typeface="黑体" charset="0"/>
              </a:rPr>
              <a:t> 。</a:t>
            </a:r>
          </a:p>
          <a:p>
            <a:pPr eaLnBrk="1" hangingPunct="1">
              <a:spcBef>
                <a:spcPct val="50000"/>
              </a:spcBef>
            </a:pPr>
            <a:r>
              <a:rPr lang="zh-CN" altLang="en-US" sz="2400">
                <a:latin typeface="黑体" charset="0"/>
                <a:ea typeface="黑体" charset="0"/>
                <a:cs typeface="黑体" charset="0"/>
              </a:rPr>
              <a:t>④</a:t>
            </a:r>
            <a:r>
              <a:rPr lang="zh-CN" altLang="en-US" sz="2400" u="sng">
                <a:latin typeface="黑体" charset="0"/>
                <a:ea typeface="黑体" charset="0"/>
                <a:cs typeface="黑体" charset="0"/>
              </a:rPr>
              <a:t>                 　　       </a:t>
            </a:r>
            <a:r>
              <a:rPr lang="zh-CN" altLang="en-US" sz="2400">
                <a:latin typeface="黑体" charset="0"/>
                <a:ea typeface="黑体" charset="0"/>
                <a:cs typeface="黑体" charset="0"/>
              </a:rPr>
              <a:t> 。</a:t>
            </a:r>
          </a:p>
        </p:txBody>
      </p:sp>
      <p:sp>
        <p:nvSpPr>
          <p:cNvPr id="122883" name="Text Box 3"/>
          <p:cNvSpPr txBox="1">
            <a:spLocks noChangeArrowheads="1"/>
          </p:cNvSpPr>
          <p:nvPr/>
        </p:nvSpPr>
        <p:spPr bwMode="auto">
          <a:xfrm>
            <a:off x="7315200" y="457200"/>
            <a:ext cx="7937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lang="zh-CN" altLang="en-US" sz="2400">
                <a:solidFill>
                  <a:srgbClr val="FF0000"/>
                </a:solidFill>
                <a:ea typeface="黑体" charset="0"/>
                <a:cs typeface="黑体" charset="0"/>
              </a:rPr>
              <a:t>京九</a:t>
            </a:r>
          </a:p>
        </p:txBody>
      </p:sp>
      <p:grpSp>
        <p:nvGrpSpPr>
          <p:cNvPr id="22532" name="Group 4"/>
          <p:cNvGrpSpPr>
            <a:grpSpLocks/>
          </p:cNvGrpSpPr>
          <p:nvPr/>
        </p:nvGrpSpPr>
        <p:grpSpPr bwMode="auto">
          <a:xfrm>
            <a:off x="0" y="0"/>
            <a:ext cx="3789363" cy="6858000"/>
            <a:chOff x="0" y="0"/>
            <a:chExt cx="2387" cy="4320"/>
          </a:xfrm>
        </p:grpSpPr>
        <p:pic>
          <p:nvPicPr>
            <p:cNvPr id="22544" name="Picture 5" descr="7-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2387" cy="43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545" name="Text Box 6"/>
            <p:cNvSpPr txBox="1">
              <a:spLocks noChangeArrowheads="1"/>
            </p:cNvSpPr>
            <p:nvPr/>
          </p:nvSpPr>
          <p:spPr bwMode="auto">
            <a:xfrm>
              <a:off x="758" y="506"/>
              <a:ext cx="255"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lang="en-US" altLang="zh-CN" sz="2400" b="1"/>
                <a:t>A</a:t>
              </a:r>
            </a:p>
          </p:txBody>
        </p:sp>
        <p:sp>
          <p:nvSpPr>
            <p:cNvPr id="22546" name="Text Box 7"/>
            <p:cNvSpPr txBox="1">
              <a:spLocks noChangeArrowheads="1"/>
            </p:cNvSpPr>
            <p:nvPr/>
          </p:nvSpPr>
          <p:spPr bwMode="auto">
            <a:xfrm>
              <a:off x="432" y="1488"/>
              <a:ext cx="244"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lang="en-US" altLang="zh-CN" sz="2400" b="1"/>
                <a:t>B</a:t>
              </a:r>
            </a:p>
          </p:txBody>
        </p:sp>
        <p:sp>
          <p:nvSpPr>
            <p:cNvPr id="22547" name="Text Box 8"/>
            <p:cNvSpPr txBox="1">
              <a:spLocks noChangeArrowheads="1"/>
            </p:cNvSpPr>
            <p:nvPr/>
          </p:nvSpPr>
          <p:spPr bwMode="auto">
            <a:xfrm>
              <a:off x="1152" y="1008"/>
              <a:ext cx="255"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lang="en-US" altLang="zh-CN" sz="2400" b="1"/>
                <a:t>C</a:t>
              </a:r>
            </a:p>
          </p:txBody>
        </p:sp>
        <p:sp>
          <p:nvSpPr>
            <p:cNvPr id="22548" name="Text Box 9"/>
            <p:cNvSpPr txBox="1">
              <a:spLocks noChangeArrowheads="1"/>
            </p:cNvSpPr>
            <p:nvPr/>
          </p:nvSpPr>
          <p:spPr bwMode="auto">
            <a:xfrm>
              <a:off x="1104" y="1776"/>
              <a:ext cx="255"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lang="en-US" altLang="zh-CN" sz="2400" b="1"/>
                <a:t>D</a:t>
              </a:r>
            </a:p>
          </p:txBody>
        </p:sp>
        <p:sp>
          <p:nvSpPr>
            <p:cNvPr id="22549" name="Text Box 10"/>
            <p:cNvSpPr txBox="1">
              <a:spLocks noChangeArrowheads="1"/>
            </p:cNvSpPr>
            <p:nvPr/>
          </p:nvSpPr>
          <p:spPr bwMode="auto">
            <a:xfrm>
              <a:off x="864" y="2736"/>
              <a:ext cx="244"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lang="en-US" altLang="zh-CN" sz="2400" b="1"/>
                <a:t>E</a:t>
              </a:r>
            </a:p>
          </p:txBody>
        </p:sp>
        <p:sp>
          <p:nvSpPr>
            <p:cNvPr id="22550" name="Text Box 11"/>
            <p:cNvSpPr txBox="1">
              <a:spLocks noChangeArrowheads="1"/>
            </p:cNvSpPr>
            <p:nvPr/>
          </p:nvSpPr>
          <p:spPr bwMode="auto">
            <a:xfrm>
              <a:off x="672" y="3552"/>
              <a:ext cx="233"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lang="en-US" altLang="zh-CN" sz="2400" b="1"/>
                <a:t>F</a:t>
              </a:r>
            </a:p>
          </p:txBody>
        </p:sp>
      </p:grpSp>
      <p:sp>
        <p:nvSpPr>
          <p:cNvPr id="122892" name="Text Box 12"/>
          <p:cNvSpPr txBox="1">
            <a:spLocks noChangeArrowheads="1"/>
          </p:cNvSpPr>
          <p:nvPr/>
        </p:nvSpPr>
        <p:spPr bwMode="auto">
          <a:xfrm>
            <a:off x="4505325" y="1443038"/>
            <a:ext cx="4889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lang="zh-CN" altLang="en-US" sz="2400">
                <a:solidFill>
                  <a:srgbClr val="FF0000"/>
                </a:solidFill>
                <a:ea typeface="黑体" charset="0"/>
                <a:cs typeface="黑体" charset="0"/>
              </a:rPr>
              <a:t>冀</a:t>
            </a:r>
          </a:p>
        </p:txBody>
      </p:sp>
      <p:sp>
        <p:nvSpPr>
          <p:cNvPr id="122893" name="Text Box 13"/>
          <p:cNvSpPr txBox="1">
            <a:spLocks noChangeArrowheads="1"/>
          </p:cNvSpPr>
          <p:nvPr/>
        </p:nvSpPr>
        <p:spPr bwMode="auto">
          <a:xfrm>
            <a:off x="6654800" y="1498600"/>
            <a:ext cx="4889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lang="zh-CN" altLang="en-US" sz="2400">
                <a:solidFill>
                  <a:srgbClr val="FF0000"/>
                </a:solidFill>
                <a:ea typeface="黑体" charset="0"/>
                <a:cs typeface="黑体" charset="0"/>
              </a:rPr>
              <a:t>豫</a:t>
            </a:r>
          </a:p>
        </p:txBody>
      </p:sp>
      <p:sp>
        <p:nvSpPr>
          <p:cNvPr id="122894" name="Text Box 14"/>
          <p:cNvSpPr txBox="1">
            <a:spLocks noChangeArrowheads="1"/>
          </p:cNvSpPr>
          <p:nvPr/>
        </p:nvSpPr>
        <p:spPr bwMode="auto">
          <a:xfrm>
            <a:off x="4521200" y="1955800"/>
            <a:ext cx="4889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lang="zh-CN" altLang="en-US" sz="2400">
                <a:solidFill>
                  <a:srgbClr val="FF0000"/>
                </a:solidFill>
                <a:ea typeface="黑体" charset="0"/>
                <a:cs typeface="黑体" charset="0"/>
              </a:rPr>
              <a:t>鲁</a:t>
            </a:r>
          </a:p>
        </p:txBody>
      </p:sp>
      <p:sp>
        <p:nvSpPr>
          <p:cNvPr id="122895" name="Text Box 15"/>
          <p:cNvSpPr txBox="1">
            <a:spLocks noChangeArrowheads="1"/>
          </p:cNvSpPr>
          <p:nvPr/>
        </p:nvSpPr>
        <p:spPr bwMode="auto">
          <a:xfrm>
            <a:off x="6731000" y="2032000"/>
            <a:ext cx="4889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lang="zh-CN" altLang="en-US" sz="2400">
                <a:solidFill>
                  <a:srgbClr val="FF0000"/>
                </a:solidFill>
                <a:ea typeface="黑体" charset="0"/>
                <a:cs typeface="黑体" charset="0"/>
              </a:rPr>
              <a:t>皖</a:t>
            </a:r>
          </a:p>
        </p:txBody>
      </p:sp>
      <p:sp>
        <p:nvSpPr>
          <p:cNvPr id="122896" name="Text Box 16"/>
          <p:cNvSpPr txBox="1">
            <a:spLocks noChangeArrowheads="1"/>
          </p:cNvSpPr>
          <p:nvPr/>
        </p:nvSpPr>
        <p:spPr bwMode="auto">
          <a:xfrm>
            <a:off x="4445000" y="2565400"/>
            <a:ext cx="4889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lang="zh-CN" altLang="en-US" sz="2400">
                <a:solidFill>
                  <a:srgbClr val="FF0000"/>
                </a:solidFill>
                <a:ea typeface="黑体" charset="0"/>
                <a:cs typeface="黑体" charset="0"/>
              </a:rPr>
              <a:t>赣</a:t>
            </a:r>
          </a:p>
        </p:txBody>
      </p:sp>
      <p:sp>
        <p:nvSpPr>
          <p:cNvPr id="122897" name="Text Box 17"/>
          <p:cNvSpPr txBox="1">
            <a:spLocks noChangeArrowheads="1"/>
          </p:cNvSpPr>
          <p:nvPr/>
        </p:nvSpPr>
        <p:spPr bwMode="auto">
          <a:xfrm>
            <a:off x="6731000" y="2565400"/>
            <a:ext cx="4889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lang="zh-CN" altLang="en-US" sz="2400">
                <a:solidFill>
                  <a:srgbClr val="FF0000"/>
                </a:solidFill>
                <a:ea typeface="黑体" charset="0"/>
                <a:cs typeface="黑体" charset="0"/>
              </a:rPr>
              <a:t>粤</a:t>
            </a:r>
          </a:p>
        </p:txBody>
      </p:sp>
      <p:sp>
        <p:nvSpPr>
          <p:cNvPr id="122898" name="Text Box 18"/>
          <p:cNvSpPr txBox="1">
            <a:spLocks noChangeArrowheads="1"/>
          </p:cNvSpPr>
          <p:nvPr/>
        </p:nvSpPr>
        <p:spPr bwMode="auto">
          <a:xfrm>
            <a:off x="6324600" y="3505200"/>
            <a:ext cx="16002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lang="zh-CN" altLang="en-US" sz="2400">
                <a:solidFill>
                  <a:srgbClr val="FF0000"/>
                </a:solidFill>
                <a:ea typeface="黑体" charset="0"/>
                <a:cs typeface="黑体" charset="0"/>
              </a:rPr>
              <a:t>社会经济</a:t>
            </a:r>
          </a:p>
        </p:txBody>
      </p:sp>
      <p:sp>
        <p:nvSpPr>
          <p:cNvPr id="122899" name="Text Box 19"/>
          <p:cNvSpPr txBox="1">
            <a:spLocks noChangeArrowheads="1"/>
          </p:cNvSpPr>
          <p:nvPr/>
        </p:nvSpPr>
        <p:spPr bwMode="auto">
          <a:xfrm>
            <a:off x="4572000" y="5334000"/>
            <a:ext cx="26225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lang="zh-CN" altLang="en-US" sz="2400">
                <a:solidFill>
                  <a:srgbClr val="FF0000"/>
                </a:solidFill>
                <a:ea typeface="黑体" charset="0"/>
                <a:cs typeface="黑体" charset="0"/>
              </a:rPr>
              <a:t>促进沿线经济发展</a:t>
            </a:r>
          </a:p>
        </p:txBody>
      </p:sp>
      <p:sp>
        <p:nvSpPr>
          <p:cNvPr id="122900" name="Text Box 20"/>
          <p:cNvSpPr txBox="1">
            <a:spLocks noChangeArrowheads="1"/>
          </p:cNvSpPr>
          <p:nvPr/>
        </p:nvSpPr>
        <p:spPr bwMode="auto">
          <a:xfrm>
            <a:off x="4495800" y="5791200"/>
            <a:ext cx="3232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lang="zh-CN" altLang="en-US" sz="2400">
                <a:solidFill>
                  <a:srgbClr val="FF0000"/>
                </a:solidFill>
                <a:ea typeface="黑体" charset="0"/>
                <a:cs typeface="黑体" charset="0"/>
              </a:rPr>
              <a:t>维持香港的繁荣和稳定</a:t>
            </a:r>
          </a:p>
        </p:txBody>
      </p:sp>
      <p:sp>
        <p:nvSpPr>
          <p:cNvPr id="122901" name="Text Box 21"/>
          <p:cNvSpPr txBox="1">
            <a:spLocks noChangeArrowheads="1"/>
          </p:cNvSpPr>
          <p:nvPr/>
        </p:nvSpPr>
        <p:spPr bwMode="auto">
          <a:xfrm>
            <a:off x="4572000" y="4800600"/>
            <a:ext cx="23177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lang="zh-CN" altLang="en-US" sz="2400">
                <a:solidFill>
                  <a:srgbClr val="FF0000"/>
                </a:solidFill>
                <a:ea typeface="黑体" charset="0"/>
                <a:cs typeface="黑体" charset="0"/>
              </a:rPr>
              <a:t>合理布局交通网</a:t>
            </a:r>
          </a:p>
        </p:txBody>
      </p:sp>
      <p:sp>
        <p:nvSpPr>
          <p:cNvPr id="122902" name="Text Box 22"/>
          <p:cNvSpPr txBox="1">
            <a:spLocks noChangeArrowheads="1"/>
          </p:cNvSpPr>
          <p:nvPr/>
        </p:nvSpPr>
        <p:spPr bwMode="auto">
          <a:xfrm>
            <a:off x="4419600" y="6400800"/>
            <a:ext cx="3232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lang="zh-CN" altLang="en-US" sz="2400">
                <a:solidFill>
                  <a:srgbClr val="FF0000"/>
                </a:solidFill>
                <a:ea typeface="黑体" charset="0"/>
                <a:cs typeface="黑体" charset="0"/>
              </a:rPr>
              <a:t>先进的科学技术是保证</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288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289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289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2289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2289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2289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2289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2289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22901"/>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2289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22900"/>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1229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3" grpId="0" autoUpdateAnimBg="0"/>
      <p:bldP spid="122892" grpId="0" autoUpdateAnimBg="0"/>
      <p:bldP spid="122893" grpId="0" autoUpdateAnimBg="0"/>
      <p:bldP spid="122894" grpId="0" autoUpdateAnimBg="0"/>
      <p:bldP spid="122895" grpId="0" autoUpdateAnimBg="0"/>
      <p:bldP spid="122896" grpId="0" autoUpdateAnimBg="0"/>
      <p:bldP spid="122897" grpId="0" autoUpdateAnimBg="0"/>
      <p:bldP spid="122898" grpId="0" autoUpdateAnimBg="0"/>
      <p:bldP spid="122899" grpId="0" autoUpdateAnimBg="0"/>
      <p:bldP spid="122900" grpId="0" autoUpdateAnimBg="0"/>
      <p:bldP spid="122901" grpId="0" autoUpdateAnimBg="0"/>
      <p:bldP spid="122902"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Group 2"/>
          <p:cNvGrpSpPr>
            <a:grpSpLocks/>
          </p:cNvGrpSpPr>
          <p:nvPr/>
        </p:nvGrpSpPr>
        <p:grpSpPr bwMode="auto">
          <a:xfrm>
            <a:off x="5354638" y="0"/>
            <a:ext cx="3789362" cy="6858000"/>
            <a:chOff x="0" y="0"/>
            <a:chExt cx="2387" cy="4320"/>
          </a:xfrm>
        </p:grpSpPr>
        <p:pic>
          <p:nvPicPr>
            <p:cNvPr id="23565" name="Picture 3" descr="7-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2387" cy="43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566" name="Text Box 4"/>
            <p:cNvSpPr txBox="1">
              <a:spLocks noChangeArrowheads="1"/>
            </p:cNvSpPr>
            <p:nvPr/>
          </p:nvSpPr>
          <p:spPr bwMode="auto">
            <a:xfrm>
              <a:off x="758" y="506"/>
              <a:ext cx="255"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lang="en-US" altLang="zh-CN" sz="2400" b="1"/>
                <a:t>A</a:t>
              </a:r>
            </a:p>
          </p:txBody>
        </p:sp>
        <p:sp>
          <p:nvSpPr>
            <p:cNvPr id="23567" name="Text Box 5"/>
            <p:cNvSpPr txBox="1">
              <a:spLocks noChangeArrowheads="1"/>
            </p:cNvSpPr>
            <p:nvPr/>
          </p:nvSpPr>
          <p:spPr bwMode="auto">
            <a:xfrm>
              <a:off x="432" y="1488"/>
              <a:ext cx="244"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lang="en-US" altLang="zh-CN" sz="2400" b="1"/>
                <a:t>B</a:t>
              </a:r>
            </a:p>
          </p:txBody>
        </p:sp>
        <p:sp>
          <p:nvSpPr>
            <p:cNvPr id="23568" name="Text Box 6"/>
            <p:cNvSpPr txBox="1">
              <a:spLocks noChangeArrowheads="1"/>
            </p:cNvSpPr>
            <p:nvPr/>
          </p:nvSpPr>
          <p:spPr bwMode="auto">
            <a:xfrm>
              <a:off x="1152" y="1008"/>
              <a:ext cx="255"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lang="en-US" altLang="zh-CN" sz="2400" b="1"/>
                <a:t>C</a:t>
              </a:r>
            </a:p>
          </p:txBody>
        </p:sp>
        <p:sp>
          <p:nvSpPr>
            <p:cNvPr id="23569" name="Text Box 7"/>
            <p:cNvSpPr txBox="1">
              <a:spLocks noChangeArrowheads="1"/>
            </p:cNvSpPr>
            <p:nvPr/>
          </p:nvSpPr>
          <p:spPr bwMode="auto">
            <a:xfrm>
              <a:off x="1104" y="1776"/>
              <a:ext cx="255"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lang="en-US" altLang="zh-CN" sz="2400" b="1"/>
                <a:t>D</a:t>
              </a:r>
            </a:p>
          </p:txBody>
        </p:sp>
        <p:sp>
          <p:nvSpPr>
            <p:cNvPr id="23570" name="Text Box 8"/>
            <p:cNvSpPr txBox="1">
              <a:spLocks noChangeArrowheads="1"/>
            </p:cNvSpPr>
            <p:nvPr/>
          </p:nvSpPr>
          <p:spPr bwMode="auto">
            <a:xfrm>
              <a:off x="864" y="2736"/>
              <a:ext cx="244"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lang="en-US" altLang="zh-CN" sz="2400" b="1"/>
                <a:t>E</a:t>
              </a:r>
            </a:p>
          </p:txBody>
        </p:sp>
        <p:sp>
          <p:nvSpPr>
            <p:cNvPr id="23571" name="Text Box 9"/>
            <p:cNvSpPr txBox="1">
              <a:spLocks noChangeArrowheads="1"/>
            </p:cNvSpPr>
            <p:nvPr/>
          </p:nvSpPr>
          <p:spPr bwMode="auto">
            <a:xfrm>
              <a:off x="672" y="3552"/>
              <a:ext cx="233"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lang="en-US" altLang="zh-CN" sz="2400" b="1"/>
                <a:t>F</a:t>
              </a:r>
            </a:p>
          </p:txBody>
        </p:sp>
      </p:grpSp>
      <p:sp>
        <p:nvSpPr>
          <p:cNvPr id="23555" name="Text Box 10"/>
          <p:cNvSpPr txBox="1">
            <a:spLocks noChangeArrowheads="1"/>
          </p:cNvSpPr>
          <p:nvPr/>
        </p:nvSpPr>
        <p:spPr bwMode="auto">
          <a:xfrm>
            <a:off x="0" y="457200"/>
            <a:ext cx="5562600" cy="4967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just" eaLnBrk="1" hangingPunct="1">
              <a:spcBef>
                <a:spcPct val="50000"/>
              </a:spcBef>
            </a:pPr>
            <a:r>
              <a:rPr lang="zh-CN" altLang="en-US">
                <a:latin typeface="宋体" charset="0"/>
              </a:rPr>
              <a:t>（4）该铁路沿线地区不仅是我国等</a:t>
            </a:r>
            <a:r>
              <a:rPr lang="zh-CN" altLang="en-US" u="sng">
                <a:latin typeface="宋体" charset="0"/>
              </a:rPr>
              <a:t>　　　</a:t>
            </a:r>
            <a:r>
              <a:rPr lang="zh-CN" altLang="en-US">
                <a:latin typeface="宋体" charset="0"/>
              </a:rPr>
              <a:t>农副产品的重要产区，也是</a:t>
            </a:r>
            <a:r>
              <a:rPr lang="zh-CN" altLang="en-US" u="sng">
                <a:latin typeface="宋体" charset="0"/>
              </a:rPr>
              <a:t>　　</a:t>
            </a:r>
            <a:r>
              <a:rPr lang="zh-CN" altLang="en-US">
                <a:latin typeface="宋体" charset="0"/>
              </a:rPr>
              <a:t>资源、</a:t>
            </a:r>
            <a:r>
              <a:rPr lang="zh-CN" altLang="en-US" u="sng">
                <a:latin typeface="宋体" charset="0"/>
              </a:rPr>
              <a:t>　　</a:t>
            </a:r>
            <a:r>
              <a:rPr lang="zh-CN" altLang="en-US">
                <a:latin typeface="宋体" charset="0"/>
              </a:rPr>
              <a:t>资源非常丰富的地区。</a:t>
            </a:r>
            <a:endParaRPr lang="zh-CN" altLang="en-US">
              <a:latin typeface="宋体" charset="0"/>
              <a:cs typeface="Times New Roman" charset="0"/>
            </a:endParaRPr>
          </a:p>
          <a:p>
            <a:pPr eaLnBrk="1" hangingPunct="1">
              <a:spcBef>
                <a:spcPct val="50000"/>
              </a:spcBef>
            </a:pPr>
            <a:r>
              <a:rPr lang="zh-CN" altLang="en-US">
                <a:latin typeface="宋体" charset="0"/>
              </a:rPr>
              <a:t>（5）深圳的产品要运到沪、皖、鲁等地，直接从该铁路北上，分别在</a:t>
            </a:r>
            <a:r>
              <a:rPr lang="zh-CN" altLang="en-US" u="sng">
                <a:latin typeface="宋体" charset="0"/>
              </a:rPr>
              <a:t>　　　</a:t>
            </a:r>
            <a:r>
              <a:rPr lang="zh-CN" altLang="en-US">
                <a:latin typeface="宋体" charset="0"/>
              </a:rPr>
              <a:t>、</a:t>
            </a:r>
            <a:r>
              <a:rPr lang="zh-CN" altLang="en-US" u="sng">
                <a:latin typeface="宋体" charset="0"/>
              </a:rPr>
              <a:t>　　　</a:t>
            </a:r>
            <a:r>
              <a:rPr lang="zh-CN" altLang="en-US">
                <a:latin typeface="宋体" charset="0"/>
              </a:rPr>
              <a:t>、</a:t>
            </a:r>
          </a:p>
          <a:p>
            <a:pPr eaLnBrk="1" hangingPunct="1">
              <a:spcBef>
                <a:spcPct val="50000"/>
              </a:spcBef>
            </a:pPr>
            <a:r>
              <a:rPr lang="zh-CN" altLang="en-US" u="sng">
                <a:latin typeface="宋体" charset="0"/>
              </a:rPr>
              <a:t>　　　</a:t>
            </a:r>
            <a:r>
              <a:rPr lang="zh-CN" altLang="en-US">
                <a:latin typeface="宋体" charset="0"/>
              </a:rPr>
              <a:t>分路，可缩短</a:t>
            </a:r>
            <a:r>
              <a:rPr lang="zh-CN" altLang="en-US" u="sng">
                <a:latin typeface="宋体" charset="0"/>
              </a:rPr>
              <a:t>　　　</a:t>
            </a:r>
            <a:r>
              <a:rPr lang="zh-CN" altLang="en-US">
                <a:latin typeface="宋体" charset="0"/>
              </a:rPr>
              <a:t>，节省</a:t>
            </a:r>
            <a:r>
              <a:rPr lang="zh-CN" altLang="en-US" u="sng">
                <a:latin typeface="宋体" charset="0"/>
              </a:rPr>
              <a:t>　　</a:t>
            </a:r>
            <a:r>
              <a:rPr lang="zh-CN" altLang="en-US">
                <a:latin typeface="宋体" charset="0"/>
              </a:rPr>
              <a:t>和</a:t>
            </a:r>
            <a:r>
              <a:rPr lang="zh-CN" altLang="en-US" u="sng">
                <a:latin typeface="宋体" charset="0"/>
              </a:rPr>
              <a:t>　　</a:t>
            </a:r>
            <a:r>
              <a:rPr lang="zh-CN" altLang="en-US">
                <a:latin typeface="宋体" charset="0"/>
              </a:rPr>
              <a:t>。</a:t>
            </a:r>
            <a:r>
              <a:rPr lang="zh-CN" altLang="en-US"/>
              <a:t> </a:t>
            </a:r>
          </a:p>
        </p:txBody>
      </p:sp>
      <p:sp>
        <p:nvSpPr>
          <p:cNvPr id="123915" name="Text Box 11"/>
          <p:cNvSpPr txBox="1">
            <a:spLocks noChangeArrowheads="1"/>
          </p:cNvSpPr>
          <p:nvPr/>
        </p:nvSpPr>
        <p:spPr bwMode="auto">
          <a:xfrm>
            <a:off x="1270000" y="901700"/>
            <a:ext cx="1676400"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lang="zh-CN" altLang="en-US">
                <a:solidFill>
                  <a:srgbClr val="FF0000"/>
                </a:solidFill>
                <a:ea typeface="黑体" charset="0"/>
                <a:cs typeface="黑体" charset="0"/>
              </a:rPr>
              <a:t>粮棉油</a:t>
            </a:r>
          </a:p>
        </p:txBody>
      </p:sp>
      <p:sp>
        <p:nvSpPr>
          <p:cNvPr id="123916" name="Text Box 12"/>
          <p:cNvSpPr txBox="1">
            <a:spLocks noChangeArrowheads="1"/>
          </p:cNvSpPr>
          <p:nvPr/>
        </p:nvSpPr>
        <p:spPr bwMode="auto">
          <a:xfrm>
            <a:off x="2057400" y="1371600"/>
            <a:ext cx="1143000"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lang="zh-CN" altLang="en-US">
                <a:solidFill>
                  <a:srgbClr val="FF0000"/>
                </a:solidFill>
                <a:ea typeface="黑体" charset="0"/>
                <a:cs typeface="黑体" charset="0"/>
              </a:rPr>
              <a:t>矿产</a:t>
            </a:r>
          </a:p>
        </p:txBody>
      </p:sp>
      <p:sp>
        <p:nvSpPr>
          <p:cNvPr id="123917" name="Text Box 13"/>
          <p:cNvSpPr txBox="1">
            <a:spLocks noChangeArrowheads="1"/>
          </p:cNvSpPr>
          <p:nvPr/>
        </p:nvSpPr>
        <p:spPr bwMode="auto">
          <a:xfrm>
            <a:off x="4114800" y="1371600"/>
            <a:ext cx="1066800"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lang="zh-CN" altLang="en-US">
                <a:solidFill>
                  <a:srgbClr val="FF0000"/>
                </a:solidFill>
                <a:ea typeface="黑体" charset="0"/>
                <a:cs typeface="黑体" charset="0"/>
              </a:rPr>
              <a:t>旅游</a:t>
            </a:r>
          </a:p>
        </p:txBody>
      </p:sp>
      <p:sp>
        <p:nvSpPr>
          <p:cNvPr id="123918" name="Text Box 14"/>
          <p:cNvSpPr txBox="1">
            <a:spLocks noChangeArrowheads="1"/>
          </p:cNvSpPr>
          <p:nvPr/>
        </p:nvSpPr>
        <p:spPr bwMode="auto">
          <a:xfrm>
            <a:off x="2057400" y="3581400"/>
            <a:ext cx="1219200"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lang="zh-CN" altLang="en-US">
                <a:solidFill>
                  <a:srgbClr val="FF0000"/>
                </a:solidFill>
                <a:ea typeface="黑体" charset="0"/>
                <a:cs typeface="黑体" charset="0"/>
              </a:rPr>
              <a:t>向塘</a:t>
            </a:r>
          </a:p>
        </p:txBody>
      </p:sp>
      <p:sp>
        <p:nvSpPr>
          <p:cNvPr id="123919" name="Text Box 15"/>
          <p:cNvSpPr txBox="1">
            <a:spLocks noChangeArrowheads="1"/>
          </p:cNvSpPr>
          <p:nvPr/>
        </p:nvSpPr>
        <p:spPr bwMode="auto">
          <a:xfrm>
            <a:off x="3733800" y="3581400"/>
            <a:ext cx="1219200"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lang="zh-CN" altLang="en-US">
                <a:solidFill>
                  <a:srgbClr val="FF0000"/>
                </a:solidFill>
                <a:ea typeface="黑体" charset="0"/>
                <a:cs typeface="黑体" charset="0"/>
              </a:rPr>
              <a:t>九江</a:t>
            </a:r>
          </a:p>
        </p:txBody>
      </p:sp>
      <p:sp>
        <p:nvSpPr>
          <p:cNvPr id="123920" name="Text Box 16"/>
          <p:cNvSpPr txBox="1">
            <a:spLocks noChangeArrowheads="1"/>
          </p:cNvSpPr>
          <p:nvPr/>
        </p:nvSpPr>
        <p:spPr bwMode="auto">
          <a:xfrm>
            <a:off x="152400" y="4267200"/>
            <a:ext cx="1219200"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lang="zh-CN" altLang="en-US">
                <a:solidFill>
                  <a:srgbClr val="FF0000"/>
                </a:solidFill>
                <a:ea typeface="黑体" charset="0"/>
                <a:cs typeface="黑体" charset="0"/>
              </a:rPr>
              <a:t>菏泽</a:t>
            </a:r>
          </a:p>
        </p:txBody>
      </p:sp>
      <p:sp>
        <p:nvSpPr>
          <p:cNvPr id="123921" name="Text Box 17"/>
          <p:cNvSpPr txBox="1">
            <a:spLocks noChangeArrowheads="1"/>
          </p:cNvSpPr>
          <p:nvPr/>
        </p:nvSpPr>
        <p:spPr bwMode="auto">
          <a:xfrm>
            <a:off x="3733800" y="4267200"/>
            <a:ext cx="1219200"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lang="zh-CN" altLang="en-US">
                <a:solidFill>
                  <a:srgbClr val="FF0000"/>
                </a:solidFill>
                <a:ea typeface="黑体" charset="0"/>
                <a:cs typeface="黑体" charset="0"/>
              </a:rPr>
              <a:t>运距</a:t>
            </a:r>
          </a:p>
        </p:txBody>
      </p:sp>
      <p:sp>
        <p:nvSpPr>
          <p:cNvPr id="123922" name="Text Box 18"/>
          <p:cNvSpPr txBox="1">
            <a:spLocks noChangeArrowheads="1"/>
          </p:cNvSpPr>
          <p:nvPr/>
        </p:nvSpPr>
        <p:spPr bwMode="auto">
          <a:xfrm>
            <a:off x="762000" y="4800600"/>
            <a:ext cx="1219200"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lang="zh-CN" altLang="en-US">
                <a:solidFill>
                  <a:srgbClr val="FF0000"/>
                </a:solidFill>
                <a:ea typeface="黑体" charset="0"/>
                <a:cs typeface="黑体" charset="0"/>
              </a:rPr>
              <a:t>时间</a:t>
            </a:r>
          </a:p>
        </p:txBody>
      </p:sp>
      <p:sp>
        <p:nvSpPr>
          <p:cNvPr id="123923" name="Text Box 19"/>
          <p:cNvSpPr txBox="1">
            <a:spLocks noChangeArrowheads="1"/>
          </p:cNvSpPr>
          <p:nvPr/>
        </p:nvSpPr>
        <p:spPr bwMode="auto">
          <a:xfrm>
            <a:off x="2057400" y="4800600"/>
            <a:ext cx="1219200"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lang="zh-CN" altLang="en-US">
                <a:solidFill>
                  <a:srgbClr val="FF0000"/>
                </a:solidFill>
                <a:ea typeface="黑体" charset="0"/>
                <a:cs typeface="黑体" charset="0"/>
              </a:rPr>
              <a:t>运费</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39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39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391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2391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2391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2392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2392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2392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239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15" grpId="0" autoUpdateAnimBg="0"/>
      <p:bldP spid="123916" grpId="0" autoUpdateAnimBg="0"/>
      <p:bldP spid="123917" grpId="0" autoUpdateAnimBg="0"/>
      <p:bldP spid="123918" grpId="0" autoUpdateAnimBg="0"/>
      <p:bldP spid="123919" grpId="0" autoUpdateAnimBg="0"/>
      <p:bldP spid="123920" grpId="0" autoUpdateAnimBg="0"/>
      <p:bldP spid="123921" grpId="0" autoUpdateAnimBg="0"/>
      <p:bldP spid="123922" grpId="0" autoUpdateAnimBg="0"/>
      <p:bldP spid="123923"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Oval 2"/>
          <p:cNvSpPr>
            <a:spLocks noChangeArrowheads="1"/>
          </p:cNvSpPr>
          <p:nvPr/>
        </p:nvSpPr>
        <p:spPr bwMode="auto">
          <a:xfrm>
            <a:off x="3581400" y="1733550"/>
            <a:ext cx="1752600" cy="1219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zh-CN" altLang="en-US"/>
          </a:p>
        </p:txBody>
      </p:sp>
      <p:sp>
        <p:nvSpPr>
          <p:cNvPr id="24579" name="Oval 3"/>
          <p:cNvSpPr>
            <a:spLocks noChangeArrowheads="1"/>
          </p:cNvSpPr>
          <p:nvPr/>
        </p:nvSpPr>
        <p:spPr bwMode="auto">
          <a:xfrm>
            <a:off x="1828800" y="5162550"/>
            <a:ext cx="1752600" cy="1219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zh-CN" altLang="en-US"/>
          </a:p>
        </p:txBody>
      </p:sp>
      <p:sp>
        <p:nvSpPr>
          <p:cNvPr id="24580" name="Oval 4"/>
          <p:cNvSpPr>
            <a:spLocks noChangeArrowheads="1"/>
          </p:cNvSpPr>
          <p:nvPr/>
        </p:nvSpPr>
        <p:spPr bwMode="auto">
          <a:xfrm>
            <a:off x="5562600" y="5238750"/>
            <a:ext cx="1752600" cy="1219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zh-CN" altLang="en-US"/>
          </a:p>
        </p:txBody>
      </p:sp>
      <p:sp>
        <p:nvSpPr>
          <p:cNvPr id="24581" name="Oval 5"/>
          <p:cNvSpPr>
            <a:spLocks noChangeArrowheads="1"/>
          </p:cNvSpPr>
          <p:nvPr/>
        </p:nvSpPr>
        <p:spPr bwMode="auto">
          <a:xfrm>
            <a:off x="3429000" y="3790950"/>
            <a:ext cx="1981200" cy="1295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zh-CN" altLang="en-US"/>
          </a:p>
        </p:txBody>
      </p:sp>
      <p:sp>
        <p:nvSpPr>
          <p:cNvPr id="24582" name="Line 6"/>
          <p:cNvSpPr>
            <a:spLocks noChangeShapeType="1"/>
          </p:cNvSpPr>
          <p:nvPr/>
        </p:nvSpPr>
        <p:spPr bwMode="auto">
          <a:xfrm flipH="1">
            <a:off x="2743200" y="2647950"/>
            <a:ext cx="990600" cy="25146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24583" name="Line 7"/>
          <p:cNvSpPr>
            <a:spLocks noChangeShapeType="1"/>
          </p:cNvSpPr>
          <p:nvPr/>
        </p:nvSpPr>
        <p:spPr bwMode="auto">
          <a:xfrm>
            <a:off x="5181600" y="2724150"/>
            <a:ext cx="1143000" cy="25146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24584" name="Line 8"/>
          <p:cNvSpPr>
            <a:spLocks noChangeShapeType="1"/>
          </p:cNvSpPr>
          <p:nvPr/>
        </p:nvSpPr>
        <p:spPr bwMode="auto">
          <a:xfrm>
            <a:off x="3581400" y="5772150"/>
            <a:ext cx="1981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24585" name="Line 9"/>
          <p:cNvSpPr>
            <a:spLocks noChangeShapeType="1"/>
          </p:cNvSpPr>
          <p:nvPr/>
        </p:nvSpPr>
        <p:spPr bwMode="auto">
          <a:xfrm>
            <a:off x="4419600" y="2952750"/>
            <a:ext cx="0" cy="8382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24586" name="Line 10"/>
          <p:cNvSpPr>
            <a:spLocks noChangeShapeType="1"/>
          </p:cNvSpPr>
          <p:nvPr/>
        </p:nvSpPr>
        <p:spPr bwMode="auto">
          <a:xfrm flipV="1">
            <a:off x="3290888" y="4953000"/>
            <a:ext cx="533400" cy="3810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24587" name="Line 11"/>
          <p:cNvSpPr>
            <a:spLocks noChangeShapeType="1"/>
          </p:cNvSpPr>
          <p:nvPr/>
        </p:nvSpPr>
        <p:spPr bwMode="auto">
          <a:xfrm flipH="1" flipV="1">
            <a:off x="5148263" y="4872038"/>
            <a:ext cx="685800" cy="533400"/>
          </a:xfrm>
          <a:prstGeom prst="line">
            <a:avLst/>
          </a:prstGeom>
          <a:noFill/>
          <a:ln w="9525">
            <a:solidFill>
              <a:schemeClr val="tx1"/>
            </a:solidFill>
            <a:prstDash val="dash"/>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24588" name="Text Box 12"/>
          <p:cNvSpPr txBox="1">
            <a:spLocks noChangeArrowheads="1"/>
          </p:cNvSpPr>
          <p:nvPr/>
        </p:nvSpPr>
        <p:spPr bwMode="auto">
          <a:xfrm>
            <a:off x="3429000" y="3943350"/>
            <a:ext cx="2133600" cy="946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solidFill>
                  <a:srgbClr val="FF0000"/>
                </a:solidFill>
                <a:ea typeface="隶书" charset="0"/>
                <a:cs typeface="隶书" charset="0"/>
              </a:rPr>
              <a:t>现代交通运输线的区位</a:t>
            </a:r>
            <a:endParaRPr lang="zh-CN" altLang="en-US" sz="2800">
              <a:ea typeface="隶书" charset="0"/>
              <a:cs typeface="隶书" charset="0"/>
            </a:endParaRPr>
          </a:p>
        </p:txBody>
      </p:sp>
      <p:sp>
        <p:nvSpPr>
          <p:cNvPr id="121869" name="Text Box 13"/>
          <p:cNvSpPr txBox="1">
            <a:spLocks noChangeArrowheads="1"/>
          </p:cNvSpPr>
          <p:nvPr/>
        </p:nvSpPr>
        <p:spPr bwMode="auto">
          <a:xfrm>
            <a:off x="3810000" y="1733550"/>
            <a:ext cx="1447800" cy="1187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solidFill>
                  <a:srgbClr val="FF0000"/>
                </a:solidFill>
                <a:ea typeface="隶书" charset="0"/>
                <a:cs typeface="隶书" charset="0"/>
              </a:rPr>
              <a:t>区域经济和社会发展需要</a:t>
            </a:r>
          </a:p>
        </p:txBody>
      </p:sp>
      <p:sp>
        <p:nvSpPr>
          <p:cNvPr id="121870" name="Text Box 14"/>
          <p:cNvSpPr txBox="1">
            <a:spLocks noChangeArrowheads="1"/>
          </p:cNvSpPr>
          <p:nvPr/>
        </p:nvSpPr>
        <p:spPr bwMode="auto">
          <a:xfrm>
            <a:off x="1981200" y="5314950"/>
            <a:ext cx="1524000"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2400">
                <a:solidFill>
                  <a:srgbClr val="FF0000"/>
                </a:solidFill>
                <a:ea typeface="隶书" charset="0"/>
                <a:cs typeface="隶书" charset="0"/>
              </a:rPr>
              <a:t>科学技术因素</a:t>
            </a:r>
            <a:endParaRPr lang="zh-CN" altLang="en-US" sz="2400"/>
          </a:p>
        </p:txBody>
      </p:sp>
      <p:sp>
        <p:nvSpPr>
          <p:cNvPr id="121871" name="Text Box 15"/>
          <p:cNvSpPr txBox="1">
            <a:spLocks noChangeArrowheads="1"/>
          </p:cNvSpPr>
          <p:nvPr/>
        </p:nvSpPr>
        <p:spPr bwMode="auto">
          <a:xfrm>
            <a:off x="5638800" y="5467350"/>
            <a:ext cx="1524000"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2400">
                <a:solidFill>
                  <a:srgbClr val="FF0000"/>
                </a:solidFill>
                <a:ea typeface="隶书" charset="0"/>
                <a:cs typeface="隶书" charset="0"/>
              </a:rPr>
              <a:t>自然环境因素</a:t>
            </a:r>
          </a:p>
        </p:txBody>
      </p:sp>
      <p:sp>
        <p:nvSpPr>
          <p:cNvPr id="24592" name="Text Box 16"/>
          <p:cNvSpPr txBox="1">
            <a:spLocks noChangeArrowheads="1"/>
          </p:cNvSpPr>
          <p:nvPr/>
        </p:nvSpPr>
        <p:spPr bwMode="auto">
          <a:xfrm>
            <a:off x="4343400" y="3028950"/>
            <a:ext cx="1219200"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ea typeface="楷体_GB2312" charset="0"/>
                <a:cs typeface="楷体_GB2312" charset="0"/>
              </a:rPr>
              <a:t>决定性因素</a:t>
            </a:r>
            <a:endParaRPr lang="zh-CN" altLang="en-US" sz="2400"/>
          </a:p>
        </p:txBody>
      </p:sp>
      <p:sp>
        <p:nvSpPr>
          <p:cNvPr id="24593" name="Text Box 17"/>
          <p:cNvSpPr txBox="1">
            <a:spLocks noChangeArrowheads="1"/>
          </p:cNvSpPr>
          <p:nvPr/>
        </p:nvSpPr>
        <p:spPr bwMode="auto">
          <a:xfrm rot="-4138548">
            <a:off x="1524000" y="3486150"/>
            <a:ext cx="289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ea typeface="楷体_GB2312" charset="0"/>
                <a:cs typeface="楷体_GB2312" charset="0"/>
              </a:rPr>
              <a:t>高新技术作保证</a:t>
            </a:r>
          </a:p>
        </p:txBody>
      </p:sp>
      <p:sp>
        <p:nvSpPr>
          <p:cNvPr id="24594" name="Text Box 18"/>
          <p:cNvSpPr txBox="1">
            <a:spLocks noChangeArrowheads="1"/>
          </p:cNvSpPr>
          <p:nvPr/>
        </p:nvSpPr>
        <p:spPr bwMode="auto">
          <a:xfrm rot="3982437">
            <a:off x="4891088" y="3732212"/>
            <a:ext cx="2673350"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ea typeface="楷体_GB2312" charset="0"/>
                <a:cs typeface="楷体_GB2312" charset="0"/>
              </a:rPr>
              <a:t>影响线路走向、工期、造价、维护</a:t>
            </a:r>
            <a:endParaRPr lang="zh-CN" altLang="en-US" sz="2400"/>
          </a:p>
        </p:txBody>
      </p:sp>
      <p:sp>
        <p:nvSpPr>
          <p:cNvPr id="121875" name="Text Box 19"/>
          <p:cNvSpPr txBox="1">
            <a:spLocks noChangeArrowheads="1"/>
          </p:cNvSpPr>
          <p:nvPr/>
        </p:nvSpPr>
        <p:spPr bwMode="auto">
          <a:xfrm>
            <a:off x="3581400" y="5334000"/>
            <a:ext cx="23622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000">
                <a:ea typeface="黑体" charset="0"/>
                <a:cs typeface="黑体" charset="0"/>
              </a:rPr>
              <a:t>科学设计、施工</a:t>
            </a:r>
          </a:p>
        </p:txBody>
      </p:sp>
      <p:sp>
        <p:nvSpPr>
          <p:cNvPr id="121876" name="Text Box 20"/>
          <p:cNvSpPr txBox="1">
            <a:spLocks noChangeArrowheads="1"/>
          </p:cNvSpPr>
          <p:nvPr/>
        </p:nvSpPr>
        <p:spPr bwMode="auto">
          <a:xfrm>
            <a:off x="3505200" y="5791200"/>
            <a:ext cx="2057400"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ea typeface="黑体" charset="0"/>
                <a:cs typeface="黑体" charset="0"/>
              </a:rPr>
              <a:t>可跨越大江大河和崇山峻岭</a:t>
            </a:r>
          </a:p>
        </p:txBody>
      </p:sp>
      <p:sp>
        <p:nvSpPr>
          <p:cNvPr id="121877" name="Text Box 21"/>
          <p:cNvSpPr txBox="1">
            <a:spLocks noChangeArrowheads="1"/>
          </p:cNvSpPr>
          <p:nvPr/>
        </p:nvSpPr>
        <p:spPr bwMode="auto">
          <a:xfrm>
            <a:off x="7239000" y="5105400"/>
            <a:ext cx="23733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ea typeface="黑体" charset="0"/>
                <a:cs typeface="黑体" charset="0"/>
              </a:rPr>
              <a:t>地形（坡度）</a:t>
            </a:r>
          </a:p>
        </p:txBody>
      </p:sp>
      <p:sp>
        <p:nvSpPr>
          <p:cNvPr id="121878" name="Text Box 22"/>
          <p:cNvSpPr txBox="1">
            <a:spLocks noChangeArrowheads="1"/>
          </p:cNvSpPr>
          <p:nvPr/>
        </p:nvSpPr>
        <p:spPr bwMode="auto">
          <a:xfrm>
            <a:off x="7315200" y="5562600"/>
            <a:ext cx="22256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ea typeface="黑体" charset="0"/>
                <a:cs typeface="黑体" charset="0"/>
              </a:rPr>
              <a:t>地质（断层）</a:t>
            </a:r>
          </a:p>
        </p:txBody>
      </p:sp>
      <p:sp>
        <p:nvSpPr>
          <p:cNvPr id="121879" name="Text Box 23"/>
          <p:cNvSpPr txBox="1">
            <a:spLocks noChangeArrowheads="1"/>
          </p:cNvSpPr>
          <p:nvPr/>
        </p:nvSpPr>
        <p:spPr bwMode="auto">
          <a:xfrm>
            <a:off x="7235825" y="6035675"/>
            <a:ext cx="2301875"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ea typeface="黑体" charset="0"/>
                <a:cs typeface="黑体" charset="0"/>
              </a:rPr>
              <a:t>水文（沼泽、河流）</a:t>
            </a:r>
          </a:p>
        </p:txBody>
      </p:sp>
      <p:sp>
        <p:nvSpPr>
          <p:cNvPr id="24600" name="AutoShape 24"/>
          <p:cNvSpPr>
            <a:spLocks noChangeArrowheads="1"/>
          </p:cNvSpPr>
          <p:nvPr/>
        </p:nvSpPr>
        <p:spPr bwMode="auto">
          <a:xfrm>
            <a:off x="4343400" y="838200"/>
            <a:ext cx="152400" cy="895350"/>
          </a:xfrm>
          <a:prstGeom prst="upArrow">
            <a:avLst>
              <a:gd name="adj1" fmla="val 50000"/>
              <a:gd name="adj2" fmla="val 146875"/>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eaLnBrk="1" hangingPunct="1"/>
            <a:endParaRPr lang="zh-CN" altLang="en-US"/>
          </a:p>
        </p:txBody>
      </p:sp>
      <p:sp>
        <p:nvSpPr>
          <p:cNvPr id="24601" name="AutoShape 25"/>
          <p:cNvSpPr>
            <a:spLocks noChangeArrowheads="1"/>
          </p:cNvSpPr>
          <p:nvPr/>
        </p:nvSpPr>
        <p:spPr bwMode="auto">
          <a:xfrm>
            <a:off x="2438400" y="2286000"/>
            <a:ext cx="1143000" cy="152400"/>
          </a:xfrm>
          <a:prstGeom prst="leftArrow">
            <a:avLst>
              <a:gd name="adj1" fmla="val 50000"/>
              <a:gd name="adj2" fmla="val 187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zh-CN" altLang="en-US"/>
          </a:p>
        </p:txBody>
      </p:sp>
      <p:sp>
        <p:nvSpPr>
          <p:cNvPr id="24602" name="AutoShape 26"/>
          <p:cNvSpPr>
            <a:spLocks noChangeArrowheads="1"/>
          </p:cNvSpPr>
          <p:nvPr/>
        </p:nvSpPr>
        <p:spPr bwMode="auto">
          <a:xfrm>
            <a:off x="5334000" y="2286000"/>
            <a:ext cx="1219200" cy="152400"/>
          </a:xfrm>
          <a:prstGeom prst="rightArrow">
            <a:avLst>
              <a:gd name="adj1" fmla="val 50000"/>
              <a:gd name="adj2" fmla="val 20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zh-CN" altLang="en-US"/>
          </a:p>
        </p:txBody>
      </p:sp>
      <p:sp>
        <p:nvSpPr>
          <p:cNvPr id="24603" name="Text Box 27"/>
          <p:cNvSpPr txBox="1">
            <a:spLocks noChangeArrowheads="1"/>
          </p:cNvSpPr>
          <p:nvPr/>
        </p:nvSpPr>
        <p:spPr bwMode="auto">
          <a:xfrm>
            <a:off x="4419600" y="914400"/>
            <a:ext cx="990600"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t>位置因素</a:t>
            </a:r>
          </a:p>
        </p:txBody>
      </p:sp>
      <p:sp>
        <p:nvSpPr>
          <p:cNvPr id="24604" name="Text Box 28"/>
          <p:cNvSpPr txBox="1">
            <a:spLocks noChangeArrowheads="1"/>
          </p:cNvSpPr>
          <p:nvPr/>
        </p:nvSpPr>
        <p:spPr bwMode="auto">
          <a:xfrm>
            <a:off x="2819400" y="1828800"/>
            <a:ext cx="1066800" cy="10048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t>经济</a:t>
            </a:r>
          </a:p>
          <a:p>
            <a:pPr eaLnBrk="1" hangingPunct="1">
              <a:spcBef>
                <a:spcPct val="50000"/>
              </a:spcBef>
            </a:pPr>
            <a:r>
              <a:rPr lang="zh-CN" altLang="en-US" sz="2400"/>
              <a:t>因素</a:t>
            </a:r>
          </a:p>
        </p:txBody>
      </p:sp>
      <p:sp>
        <p:nvSpPr>
          <p:cNvPr id="24605" name="Text Box 29"/>
          <p:cNvSpPr txBox="1">
            <a:spLocks noChangeArrowheads="1"/>
          </p:cNvSpPr>
          <p:nvPr/>
        </p:nvSpPr>
        <p:spPr bwMode="auto">
          <a:xfrm>
            <a:off x="5334000" y="1828800"/>
            <a:ext cx="1066800" cy="10048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t>政治</a:t>
            </a:r>
          </a:p>
          <a:p>
            <a:pPr eaLnBrk="1" hangingPunct="1">
              <a:spcBef>
                <a:spcPct val="50000"/>
              </a:spcBef>
            </a:pPr>
            <a:r>
              <a:rPr lang="zh-CN" altLang="en-US" sz="2400"/>
              <a:t>因素</a:t>
            </a:r>
          </a:p>
        </p:txBody>
      </p:sp>
      <p:sp>
        <p:nvSpPr>
          <p:cNvPr id="121886" name="Text Box 30"/>
          <p:cNvSpPr txBox="1">
            <a:spLocks noChangeArrowheads="1"/>
          </p:cNvSpPr>
          <p:nvPr/>
        </p:nvSpPr>
        <p:spPr bwMode="auto">
          <a:xfrm>
            <a:off x="3124200" y="304800"/>
            <a:ext cx="28194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ea typeface="黑体" charset="0"/>
                <a:cs typeface="黑体" charset="0"/>
              </a:rPr>
              <a:t>合理布局交通网</a:t>
            </a:r>
          </a:p>
        </p:txBody>
      </p:sp>
      <p:sp>
        <p:nvSpPr>
          <p:cNvPr id="121887" name="Text Box 31"/>
          <p:cNvSpPr txBox="1">
            <a:spLocks noChangeArrowheads="1"/>
          </p:cNvSpPr>
          <p:nvPr/>
        </p:nvSpPr>
        <p:spPr bwMode="auto">
          <a:xfrm>
            <a:off x="533400" y="1905000"/>
            <a:ext cx="2209800" cy="946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ea typeface="黑体" charset="0"/>
                <a:cs typeface="黑体" charset="0"/>
              </a:rPr>
              <a:t>促进沿线地区经济发展</a:t>
            </a:r>
          </a:p>
        </p:txBody>
      </p:sp>
      <p:sp>
        <p:nvSpPr>
          <p:cNvPr id="121888" name="Text Box 32"/>
          <p:cNvSpPr txBox="1">
            <a:spLocks noChangeArrowheads="1"/>
          </p:cNvSpPr>
          <p:nvPr/>
        </p:nvSpPr>
        <p:spPr bwMode="auto">
          <a:xfrm>
            <a:off x="6553200" y="1905000"/>
            <a:ext cx="2590800" cy="946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ea typeface="黑体" charset="0"/>
                <a:cs typeface="黑体" charset="0"/>
              </a:rPr>
              <a:t>维持香港的长期稳定和繁荣</a:t>
            </a:r>
          </a:p>
        </p:txBody>
      </p:sp>
      <p:sp>
        <p:nvSpPr>
          <p:cNvPr id="121889" name="AutoShape 33"/>
          <p:cNvSpPr>
            <a:spLocks noChangeArrowheads="1"/>
          </p:cNvSpPr>
          <p:nvPr/>
        </p:nvSpPr>
        <p:spPr bwMode="auto">
          <a:xfrm>
            <a:off x="2438400" y="457200"/>
            <a:ext cx="685800" cy="152400"/>
          </a:xfrm>
          <a:prstGeom prst="leftArrow">
            <a:avLst>
              <a:gd name="adj1" fmla="val 50000"/>
              <a:gd name="adj2" fmla="val 112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zh-CN" altLang="en-US"/>
          </a:p>
        </p:txBody>
      </p:sp>
      <p:sp>
        <p:nvSpPr>
          <p:cNvPr id="121890" name="AutoShape 34"/>
          <p:cNvSpPr>
            <a:spLocks noChangeArrowheads="1"/>
          </p:cNvSpPr>
          <p:nvPr/>
        </p:nvSpPr>
        <p:spPr bwMode="auto">
          <a:xfrm>
            <a:off x="5791200" y="457200"/>
            <a:ext cx="685800" cy="152400"/>
          </a:xfrm>
          <a:prstGeom prst="rightArrow">
            <a:avLst>
              <a:gd name="adj1" fmla="val 50000"/>
              <a:gd name="adj2" fmla="val 112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zh-CN" altLang="en-US"/>
          </a:p>
        </p:txBody>
      </p:sp>
      <p:sp>
        <p:nvSpPr>
          <p:cNvPr id="121891" name="Text Box 35"/>
          <p:cNvSpPr txBox="1">
            <a:spLocks noChangeArrowheads="1"/>
          </p:cNvSpPr>
          <p:nvPr/>
        </p:nvSpPr>
        <p:spPr bwMode="auto">
          <a:xfrm>
            <a:off x="0" y="0"/>
            <a:ext cx="2743200" cy="946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ea typeface="黑体" charset="0"/>
                <a:cs typeface="黑体" charset="0"/>
              </a:rPr>
              <a:t>缓解南北铁路运输的紧张状况</a:t>
            </a:r>
          </a:p>
        </p:txBody>
      </p:sp>
      <p:sp>
        <p:nvSpPr>
          <p:cNvPr id="121892" name="Text Box 36"/>
          <p:cNvSpPr txBox="1">
            <a:spLocks noChangeArrowheads="1"/>
          </p:cNvSpPr>
          <p:nvPr/>
        </p:nvSpPr>
        <p:spPr bwMode="auto">
          <a:xfrm>
            <a:off x="6400800" y="254000"/>
            <a:ext cx="28194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ea typeface="黑体" charset="0"/>
                <a:cs typeface="黑体" charset="0"/>
              </a:rPr>
              <a:t>激活全国铁路网</a:t>
            </a:r>
          </a:p>
        </p:txBody>
      </p:sp>
      <p:sp>
        <p:nvSpPr>
          <p:cNvPr id="24613" name="Text Box 37"/>
          <p:cNvSpPr txBox="1">
            <a:spLocks noChangeArrowheads="1"/>
          </p:cNvSpPr>
          <p:nvPr/>
        </p:nvSpPr>
        <p:spPr bwMode="auto">
          <a:xfrm rot="2254393">
            <a:off x="5267325" y="4800600"/>
            <a:ext cx="8382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t>减弱</a:t>
            </a:r>
          </a:p>
        </p:txBody>
      </p:sp>
      <p:sp>
        <p:nvSpPr>
          <p:cNvPr id="24614" name="Text Box 38"/>
          <p:cNvSpPr txBox="1">
            <a:spLocks noChangeArrowheads="1"/>
          </p:cNvSpPr>
          <p:nvPr/>
        </p:nvSpPr>
        <p:spPr bwMode="auto">
          <a:xfrm rot="-1992297">
            <a:off x="2971800" y="4800600"/>
            <a:ext cx="8382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t>增强</a:t>
            </a:r>
          </a:p>
        </p:txBody>
      </p:sp>
      <p:sp>
        <p:nvSpPr>
          <p:cNvPr id="121895" name="Text Box 39"/>
          <p:cNvSpPr txBox="1">
            <a:spLocks noChangeArrowheads="1"/>
          </p:cNvSpPr>
          <p:nvPr/>
        </p:nvSpPr>
        <p:spPr bwMode="auto">
          <a:xfrm>
            <a:off x="0" y="5029200"/>
            <a:ext cx="23622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000">
                <a:ea typeface="黑体" charset="0"/>
                <a:cs typeface="黑体" charset="0"/>
              </a:rPr>
              <a:t>线路设计科学化</a:t>
            </a:r>
          </a:p>
        </p:txBody>
      </p:sp>
      <p:sp>
        <p:nvSpPr>
          <p:cNvPr id="121896" name="Text Box 40"/>
          <p:cNvSpPr txBox="1">
            <a:spLocks noChangeArrowheads="1"/>
          </p:cNvSpPr>
          <p:nvPr/>
        </p:nvSpPr>
        <p:spPr bwMode="auto">
          <a:xfrm>
            <a:off x="0" y="5562600"/>
            <a:ext cx="23622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000">
                <a:ea typeface="黑体" charset="0"/>
                <a:cs typeface="黑体" charset="0"/>
              </a:rPr>
              <a:t>施工设备现代化</a:t>
            </a:r>
          </a:p>
        </p:txBody>
      </p:sp>
      <p:sp>
        <p:nvSpPr>
          <p:cNvPr id="121897" name="Text Box 41"/>
          <p:cNvSpPr txBox="1">
            <a:spLocks noChangeArrowheads="1"/>
          </p:cNvSpPr>
          <p:nvPr/>
        </p:nvSpPr>
        <p:spPr bwMode="auto">
          <a:xfrm>
            <a:off x="0" y="6096000"/>
            <a:ext cx="23622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000">
                <a:ea typeface="黑体" charset="0"/>
                <a:cs typeface="黑体" charset="0"/>
              </a:rPr>
              <a:t>施工手段自动化</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186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187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187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21877"/>
                                        </p:tgtEl>
                                        <p:attrNameLst>
                                          <p:attrName>style.visibility</p:attrName>
                                        </p:attrNameLst>
                                      </p:cBhvr>
                                      <p:to>
                                        <p:strVal val="visible"/>
                                      </p:to>
                                    </p:set>
                                  </p:childTnLst>
                                </p:cTn>
                              </p:par>
                            </p:childTnLst>
                          </p:cTn>
                        </p:par>
                        <p:par>
                          <p:cTn id="19" fill="hold" nodeType="afterGroup">
                            <p:stCondLst>
                              <p:cond delay="500"/>
                            </p:stCondLst>
                            <p:childTnLst>
                              <p:par>
                                <p:cTn id="20" presetID="1" presetClass="entr" presetSubtype="0" fill="hold" grpId="0" nodeType="afterEffect">
                                  <p:stCondLst>
                                    <p:cond delay="0"/>
                                  </p:stCondLst>
                                  <p:childTnLst>
                                    <p:set>
                                      <p:cBhvr>
                                        <p:cTn id="21" dur="1" fill="hold">
                                          <p:stCondLst>
                                            <p:cond delay="499"/>
                                          </p:stCondLst>
                                        </p:cTn>
                                        <p:tgtEl>
                                          <p:spTgt spid="121878"/>
                                        </p:tgtEl>
                                        <p:attrNameLst>
                                          <p:attrName>style.visibility</p:attrName>
                                        </p:attrNameLst>
                                      </p:cBhvr>
                                      <p:to>
                                        <p:strVal val="visible"/>
                                      </p:to>
                                    </p:set>
                                  </p:childTnLst>
                                </p:cTn>
                              </p:par>
                            </p:childTnLst>
                          </p:cTn>
                        </p:par>
                        <p:par>
                          <p:cTn id="22" fill="hold" nodeType="afterGroup">
                            <p:stCondLst>
                              <p:cond delay="1000"/>
                            </p:stCondLst>
                            <p:childTnLst>
                              <p:par>
                                <p:cTn id="23" presetID="1" presetClass="entr" presetSubtype="0" fill="hold" grpId="0" nodeType="afterEffect">
                                  <p:stCondLst>
                                    <p:cond delay="0"/>
                                  </p:stCondLst>
                                  <p:childTnLst>
                                    <p:set>
                                      <p:cBhvr>
                                        <p:cTn id="24" dur="1" fill="hold">
                                          <p:stCondLst>
                                            <p:cond delay="499"/>
                                          </p:stCondLst>
                                        </p:cTn>
                                        <p:tgtEl>
                                          <p:spTgt spid="121879"/>
                                        </p:tgtEl>
                                        <p:attrNameLst>
                                          <p:attrName>style.visibility</p:attrName>
                                        </p:attrNameLst>
                                      </p:cBhvr>
                                      <p:to>
                                        <p:strVal val="visible"/>
                                      </p:to>
                                    </p:set>
                                  </p:childTnLst>
                                </p:cTn>
                              </p:par>
                            </p:childTnLst>
                          </p:cTn>
                        </p:par>
                        <p:par>
                          <p:cTn id="25" fill="hold" nodeType="afterGroup">
                            <p:stCondLst>
                              <p:cond delay="1500"/>
                            </p:stCondLst>
                            <p:childTnLst>
                              <p:par>
                                <p:cTn id="26" presetID="1" presetClass="entr" presetSubtype="0" fill="hold" grpId="0" nodeType="afterEffect">
                                  <p:stCondLst>
                                    <p:cond delay="0"/>
                                  </p:stCondLst>
                                  <p:childTnLst>
                                    <p:set>
                                      <p:cBhvr>
                                        <p:cTn id="27" dur="1" fill="hold">
                                          <p:stCondLst>
                                            <p:cond delay="499"/>
                                          </p:stCondLst>
                                        </p:cTn>
                                        <p:tgtEl>
                                          <p:spTgt spid="121875"/>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121895"/>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121896"/>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childTnLst>
                                    <p:set>
                                      <p:cBhvr>
                                        <p:cTn id="39" dur="1" fill="hold">
                                          <p:stCondLst>
                                            <p:cond delay="499"/>
                                          </p:stCondLst>
                                        </p:cTn>
                                        <p:tgtEl>
                                          <p:spTgt spid="121897"/>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499"/>
                                          </p:stCondLst>
                                        </p:cTn>
                                        <p:tgtEl>
                                          <p:spTgt spid="121876"/>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grpId="0" nodeType="clickEffect">
                                  <p:stCondLst>
                                    <p:cond delay="0"/>
                                  </p:stCondLst>
                                  <p:childTnLst>
                                    <p:set>
                                      <p:cBhvr>
                                        <p:cTn id="47" dur="1" fill="hold">
                                          <p:stCondLst>
                                            <p:cond delay="499"/>
                                          </p:stCondLst>
                                        </p:cTn>
                                        <p:tgtEl>
                                          <p:spTgt spid="121886"/>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2" fill="hold" grpId="0" nodeType="clickEffect">
                                  <p:stCondLst>
                                    <p:cond delay="0"/>
                                  </p:stCondLst>
                                  <p:childTnLst>
                                    <p:set>
                                      <p:cBhvr>
                                        <p:cTn id="51" dur="1" fill="hold">
                                          <p:stCondLst>
                                            <p:cond delay="0"/>
                                          </p:stCondLst>
                                        </p:cTn>
                                        <p:tgtEl>
                                          <p:spTgt spid="121889"/>
                                        </p:tgtEl>
                                        <p:attrNameLst>
                                          <p:attrName>style.visibility</p:attrName>
                                        </p:attrNameLst>
                                      </p:cBhvr>
                                      <p:to>
                                        <p:strVal val="visible"/>
                                      </p:to>
                                    </p:set>
                                    <p:animEffect transition="in" filter="wipe(right)">
                                      <p:cBhvr>
                                        <p:cTn id="52" dur="500"/>
                                        <p:tgtEl>
                                          <p:spTgt spid="12188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21890"/>
                                        </p:tgtEl>
                                        <p:attrNameLst>
                                          <p:attrName>style.visibility</p:attrName>
                                        </p:attrNameLst>
                                      </p:cBhvr>
                                      <p:to>
                                        <p:strVal val="visible"/>
                                      </p:to>
                                    </p:set>
                                    <p:animEffect transition="in" filter="wipe(left)">
                                      <p:cBhvr>
                                        <p:cTn id="57" dur="500"/>
                                        <p:tgtEl>
                                          <p:spTgt spid="121890"/>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 presetClass="entr" presetSubtype="0" fill="hold" grpId="0" nodeType="clickEffect">
                                  <p:stCondLst>
                                    <p:cond delay="0"/>
                                  </p:stCondLst>
                                  <p:childTnLst>
                                    <p:set>
                                      <p:cBhvr>
                                        <p:cTn id="61" dur="1" fill="hold">
                                          <p:stCondLst>
                                            <p:cond delay="499"/>
                                          </p:stCondLst>
                                        </p:cTn>
                                        <p:tgtEl>
                                          <p:spTgt spid="121891"/>
                                        </p:tgtEl>
                                        <p:attrNameLst>
                                          <p:attrName>style.visibility</p:attrName>
                                        </p:attrNameLst>
                                      </p:cBhvr>
                                      <p:to>
                                        <p:strVal val="visible"/>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1" presetClass="entr" presetSubtype="0" fill="hold" grpId="0" nodeType="clickEffect">
                                  <p:stCondLst>
                                    <p:cond delay="0"/>
                                  </p:stCondLst>
                                  <p:childTnLst>
                                    <p:set>
                                      <p:cBhvr>
                                        <p:cTn id="65" dur="1" fill="hold">
                                          <p:stCondLst>
                                            <p:cond delay="499"/>
                                          </p:stCondLst>
                                        </p:cTn>
                                        <p:tgtEl>
                                          <p:spTgt spid="121892"/>
                                        </p:tgtEl>
                                        <p:attrNameLst>
                                          <p:attrName>style.visibility</p:attrName>
                                        </p:attrNameLst>
                                      </p:cBhvr>
                                      <p:to>
                                        <p:strVal val="visible"/>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1" presetClass="entr" presetSubtype="0" fill="hold" grpId="0" nodeType="clickEffect">
                                  <p:stCondLst>
                                    <p:cond delay="0"/>
                                  </p:stCondLst>
                                  <p:childTnLst>
                                    <p:set>
                                      <p:cBhvr>
                                        <p:cTn id="69" dur="1" fill="hold">
                                          <p:stCondLst>
                                            <p:cond delay="499"/>
                                          </p:stCondLst>
                                        </p:cTn>
                                        <p:tgtEl>
                                          <p:spTgt spid="121887"/>
                                        </p:tgtEl>
                                        <p:attrNameLst>
                                          <p:attrName>style.visibility</p:attrName>
                                        </p:attrNameLst>
                                      </p:cBhvr>
                                      <p:to>
                                        <p:strVal val="visible"/>
                                      </p:to>
                                    </p:set>
                                  </p:childTnLst>
                                </p:cTn>
                              </p:par>
                            </p:childTnLst>
                          </p:cTn>
                        </p:par>
                      </p:childTnLst>
                    </p:cTn>
                  </p:par>
                  <p:par>
                    <p:cTn id="70" fill="hold" nodeType="clickPar">
                      <p:stCondLst>
                        <p:cond delay="indefinite"/>
                      </p:stCondLst>
                      <p:childTnLst>
                        <p:par>
                          <p:cTn id="71" fill="hold" nodeType="withGroup">
                            <p:stCondLst>
                              <p:cond delay="0"/>
                            </p:stCondLst>
                            <p:childTnLst>
                              <p:par>
                                <p:cTn id="72" presetID="1" presetClass="entr" presetSubtype="0" fill="hold" grpId="0" nodeType="clickEffect">
                                  <p:stCondLst>
                                    <p:cond delay="0"/>
                                  </p:stCondLst>
                                  <p:childTnLst>
                                    <p:set>
                                      <p:cBhvr>
                                        <p:cTn id="73" dur="1" fill="hold">
                                          <p:stCondLst>
                                            <p:cond delay="499"/>
                                          </p:stCondLst>
                                        </p:cTn>
                                        <p:tgtEl>
                                          <p:spTgt spid="1218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69" grpId="0" autoUpdateAnimBg="0"/>
      <p:bldP spid="121870" grpId="0" autoUpdateAnimBg="0"/>
      <p:bldP spid="121871" grpId="0" autoUpdateAnimBg="0"/>
      <p:bldP spid="121875" grpId="0" autoUpdateAnimBg="0"/>
      <p:bldP spid="121876" grpId="0" autoUpdateAnimBg="0"/>
      <p:bldP spid="121877" grpId="0" autoUpdateAnimBg="0"/>
      <p:bldP spid="121878" grpId="0" autoUpdateAnimBg="0"/>
      <p:bldP spid="121879" grpId="0" autoUpdateAnimBg="0"/>
      <p:bldP spid="121886" grpId="0" autoUpdateAnimBg="0"/>
      <p:bldP spid="121887" grpId="0" autoUpdateAnimBg="0"/>
      <p:bldP spid="121888" grpId="0" autoUpdateAnimBg="0"/>
      <p:bldP spid="121889" grpId="0" animBg="1"/>
      <p:bldP spid="121890" grpId="0" animBg="1"/>
      <p:bldP spid="121891" grpId="0" autoUpdateAnimBg="0"/>
      <p:bldP spid="121892" grpId="0" autoUpdateAnimBg="0"/>
      <p:bldP spid="121895" grpId="0" autoUpdateAnimBg="0"/>
      <p:bldP spid="121896" grpId="0" autoUpdateAnimBg="0"/>
      <p:bldP spid="121897"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Oval 2"/>
          <p:cNvSpPr>
            <a:spLocks noChangeArrowheads="1"/>
          </p:cNvSpPr>
          <p:nvPr/>
        </p:nvSpPr>
        <p:spPr bwMode="auto">
          <a:xfrm>
            <a:off x="3581400" y="1733550"/>
            <a:ext cx="1752600" cy="1219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zh-CN" altLang="en-US"/>
          </a:p>
        </p:txBody>
      </p:sp>
      <p:sp>
        <p:nvSpPr>
          <p:cNvPr id="25603" name="Oval 3"/>
          <p:cNvSpPr>
            <a:spLocks noChangeArrowheads="1"/>
          </p:cNvSpPr>
          <p:nvPr/>
        </p:nvSpPr>
        <p:spPr bwMode="auto">
          <a:xfrm>
            <a:off x="1828800" y="5162550"/>
            <a:ext cx="1752600" cy="1219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zh-CN" altLang="en-US"/>
          </a:p>
        </p:txBody>
      </p:sp>
      <p:sp>
        <p:nvSpPr>
          <p:cNvPr id="25604" name="Oval 4"/>
          <p:cNvSpPr>
            <a:spLocks noChangeArrowheads="1"/>
          </p:cNvSpPr>
          <p:nvPr/>
        </p:nvSpPr>
        <p:spPr bwMode="auto">
          <a:xfrm>
            <a:off x="5562600" y="5257800"/>
            <a:ext cx="1752600" cy="1219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endParaRPr lang="zh-CN" altLang="en-US"/>
          </a:p>
        </p:txBody>
      </p:sp>
      <p:sp>
        <p:nvSpPr>
          <p:cNvPr id="25605" name="Oval 5"/>
          <p:cNvSpPr>
            <a:spLocks noChangeArrowheads="1"/>
          </p:cNvSpPr>
          <p:nvPr/>
        </p:nvSpPr>
        <p:spPr bwMode="auto">
          <a:xfrm>
            <a:off x="3429000" y="3790950"/>
            <a:ext cx="1981200" cy="1295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zh-CN" altLang="en-US"/>
          </a:p>
        </p:txBody>
      </p:sp>
      <p:sp>
        <p:nvSpPr>
          <p:cNvPr id="25606" name="Line 6"/>
          <p:cNvSpPr>
            <a:spLocks noChangeShapeType="1"/>
          </p:cNvSpPr>
          <p:nvPr/>
        </p:nvSpPr>
        <p:spPr bwMode="auto">
          <a:xfrm>
            <a:off x="4419600" y="2952750"/>
            <a:ext cx="0" cy="8382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25607" name="Line 7"/>
          <p:cNvSpPr>
            <a:spLocks noChangeShapeType="1"/>
          </p:cNvSpPr>
          <p:nvPr/>
        </p:nvSpPr>
        <p:spPr bwMode="auto">
          <a:xfrm flipV="1">
            <a:off x="3290888" y="4953000"/>
            <a:ext cx="533400" cy="3810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25608" name="Line 8"/>
          <p:cNvSpPr>
            <a:spLocks noChangeShapeType="1"/>
          </p:cNvSpPr>
          <p:nvPr/>
        </p:nvSpPr>
        <p:spPr bwMode="auto">
          <a:xfrm flipH="1" flipV="1">
            <a:off x="5148263" y="4872038"/>
            <a:ext cx="685800" cy="5334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25609" name="Text Box 9"/>
          <p:cNvSpPr txBox="1">
            <a:spLocks noChangeArrowheads="1"/>
          </p:cNvSpPr>
          <p:nvPr/>
        </p:nvSpPr>
        <p:spPr bwMode="auto">
          <a:xfrm>
            <a:off x="3657600" y="3886200"/>
            <a:ext cx="1828800" cy="946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solidFill>
                  <a:srgbClr val="FF0000"/>
                </a:solidFill>
                <a:ea typeface="隶书" charset="0"/>
                <a:cs typeface="隶书" charset="0"/>
              </a:rPr>
              <a:t>公路运输线的区位</a:t>
            </a:r>
            <a:endParaRPr lang="zh-CN" altLang="en-US" sz="2800">
              <a:ea typeface="隶书" charset="0"/>
              <a:cs typeface="隶书" charset="0"/>
            </a:endParaRPr>
          </a:p>
        </p:txBody>
      </p:sp>
      <p:sp>
        <p:nvSpPr>
          <p:cNvPr id="124938" name="Text Box 10"/>
          <p:cNvSpPr txBox="1">
            <a:spLocks noChangeArrowheads="1"/>
          </p:cNvSpPr>
          <p:nvPr/>
        </p:nvSpPr>
        <p:spPr bwMode="auto">
          <a:xfrm>
            <a:off x="3810000" y="1676400"/>
            <a:ext cx="1447800" cy="1311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4000">
                <a:solidFill>
                  <a:srgbClr val="FF0000"/>
                </a:solidFill>
                <a:ea typeface="隶书" charset="0"/>
                <a:cs typeface="隶书" charset="0"/>
              </a:rPr>
              <a:t>选线原则</a:t>
            </a:r>
          </a:p>
        </p:txBody>
      </p:sp>
      <p:sp>
        <p:nvSpPr>
          <p:cNvPr id="124939" name="Text Box 11"/>
          <p:cNvSpPr txBox="1">
            <a:spLocks noChangeArrowheads="1"/>
          </p:cNvSpPr>
          <p:nvPr/>
        </p:nvSpPr>
        <p:spPr bwMode="auto">
          <a:xfrm>
            <a:off x="1905000" y="5334000"/>
            <a:ext cx="152400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4000">
                <a:solidFill>
                  <a:srgbClr val="FF0000"/>
                </a:solidFill>
                <a:ea typeface="隶书" charset="0"/>
                <a:cs typeface="隶书" charset="0"/>
              </a:rPr>
              <a:t>国道</a:t>
            </a:r>
            <a:endParaRPr lang="zh-CN" altLang="en-US" sz="4000"/>
          </a:p>
        </p:txBody>
      </p:sp>
      <p:sp>
        <p:nvSpPr>
          <p:cNvPr id="124940" name="Text Box 12"/>
          <p:cNvSpPr txBox="1">
            <a:spLocks noChangeArrowheads="1"/>
          </p:cNvSpPr>
          <p:nvPr/>
        </p:nvSpPr>
        <p:spPr bwMode="auto">
          <a:xfrm>
            <a:off x="5715000" y="5486400"/>
            <a:ext cx="152400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4000">
                <a:solidFill>
                  <a:srgbClr val="FF0000"/>
                </a:solidFill>
                <a:ea typeface="隶书" charset="0"/>
                <a:cs typeface="隶书" charset="0"/>
              </a:rPr>
              <a:t>省道</a:t>
            </a:r>
          </a:p>
        </p:txBody>
      </p:sp>
      <p:sp>
        <p:nvSpPr>
          <p:cNvPr id="124941" name="Text Box 13"/>
          <p:cNvSpPr txBox="1">
            <a:spLocks noChangeArrowheads="1"/>
          </p:cNvSpPr>
          <p:nvPr/>
        </p:nvSpPr>
        <p:spPr bwMode="auto">
          <a:xfrm>
            <a:off x="6324600" y="4343400"/>
            <a:ext cx="2819400"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ea typeface="黑体" charset="0"/>
                <a:cs typeface="黑体" charset="0"/>
              </a:rPr>
              <a:t>①满足地方经济发展和居民的需要</a:t>
            </a:r>
          </a:p>
        </p:txBody>
      </p:sp>
      <p:sp>
        <p:nvSpPr>
          <p:cNvPr id="124942" name="Text Box 14"/>
          <p:cNvSpPr txBox="1">
            <a:spLocks noChangeArrowheads="1"/>
          </p:cNvSpPr>
          <p:nvPr/>
        </p:nvSpPr>
        <p:spPr bwMode="auto">
          <a:xfrm>
            <a:off x="7315200" y="5305425"/>
            <a:ext cx="1828800" cy="1552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ea typeface="黑体" charset="0"/>
                <a:cs typeface="黑体" charset="0"/>
              </a:rPr>
              <a:t>②通过当地的居民点、铁路车站、码头等</a:t>
            </a:r>
          </a:p>
        </p:txBody>
      </p:sp>
      <p:sp>
        <p:nvSpPr>
          <p:cNvPr id="124943" name="Text Box 15"/>
          <p:cNvSpPr txBox="1">
            <a:spLocks noChangeArrowheads="1"/>
          </p:cNvSpPr>
          <p:nvPr/>
        </p:nvSpPr>
        <p:spPr bwMode="auto">
          <a:xfrm>
            <a:off x="0" y="4648200"/>
            <a:ext cx="27432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ea typeface="黑体" charset="0"/>
                <a:cs typeface="黑体" charset="0"/>
              </a:rPr>
              <a:t>①以直达运输为主</a:t>
            </a:r>
          </a:p>
        </p:txBody>
      </p:sp>
      <p:sp>
        <p:nvSpPr>
          <p:cNvPr id="25616" name="AutoShape 16"/>
          <p:cNvSpPr>
            <a:spLocks noChangeArrowheads="1"/>
          </p:cNvSpPr>
          <p:nvPr/>
        </p:nvSpPr>
        <p:spPr bwMode="auto">
          <a:xfrm>
            <a:off x="4343400" y="838200"/>
            <a:ext cx="152400" cy="895350"/>
          </a:xfrm>
          <a:prstGeom prst="upArrow">
            <a:avLst>
              <a:gd name="adj1" fmla="val 50000"/>
              <a:gd name="adj2" fmla="val 146875"/>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eaLnBrk="1" hangingPunct="1"/>
            <a:endParaRPr lang="zh-CN" altLang="en-US"/>
          </a:p>
        </p:txBody>
      </p:sp>
      <p:sp>
        <p:nvSpPr>
          <p:cNvPr id="25617" name="AutoShape 17"/>
          <p:cNvSpPr>
            <a:spLocks noChangeArrowheads="1"/>
          </p:cNvSpPr>
          <p:nvPr/>
        </p:nvSpPr>
        <p:spPr bwMode="auto">
          <a:xfrm>
            <a:off x="2438400" y="2286000"/>
            <a:ext cx="1143000" cy="152400"/>
          </a:xfrm>
          <a:prstGeom prst="leftArrow">
            <a:avLst>
              <a:gd name="adj1" fmla="val 50000"/>
              <a:gd name="adj2" fmla="val 187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zh-CN" altLang="en-US"/>
          </a:p>
        </p:txBody>
      </p:sp>
      <p:sp>
        <p:nvSpPr>
          <p:cNvPr id="25618" name="AutoShape 18"/>
          <p:cNvSpPr>
            <a:spLocks noChangeArrowheads="1"/>
          </p:cNvSpPr>
          <p:nvPr/>
        </p:nvSpPr>
        <p:spPr bwMode="auto">
          <a:xfrm>
            <a:off x="5334000" y="2286000"/>
            <a:ext cx="1219200" cy="152400"/>
          </a:xfrm>
          <a:prstGeom prst="rightArrow">
            <a:avLst>
              <a:gd name="adj1" fmla="val 50000"/>
              <a:gd name="adj2" fmla="val 20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zh-CN" altLang="en-US"/>
          </a:p>
        </p:txBody>
      </p:sp>
      <p:sp>
        <p:nvSpPr>
          <p:cNvPr id="124947" name="Text Box 19"/>
          <p:cNvSpPr txBox="1">
            <a:spLocks noChangeArrowheads="1"/>
          </p:cNvSpPr>
          <p:nvPr/>
        </p:nvSpPr>
        <p:spPr bwMode="auto">
          <a:xfrm>
            <a:off x="2057400" y="0"/>
            <a:ext cx="5178425" cy="946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ea typeface="黑体" charset="0"/>
                <a:cs typeface="黑体" charset="0"/>
              </a:rPr>
              <a:t>利用有利的自然条件（避开地形、地质、水文条件复杂地段）</a:t>
            </a:r>
          </a:p>
        </p:txBody>
      </p:sp>
      <p:sp>
        <p:nvSpPr>
          <p:cNvPr id="124948" name="Text Box 20"/>
          <p:cNvSpPr txBox="1">
            <a:spLocks noChangeArrowheads="1"/>
          </p:cNvSpPr>
          <p:nvPr/>
        </p:nvSpPr>
        <p:spPr bwMode="auto">
          <a:xfrm>
            <a:off x="6553200" y="1524000"/>
            <a:ext cx="2362200" cy="1800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ea typeface="黑体" charset="0"/>
                <a:cs typeface="黑体" charset="0"/>
              </a:rPr>
              <a:t>尽量少占好地，处理好与农田水利设施的关系。</a:t>
            </a:r>
          </a:p>
        </p:txBody>
      </p:sp>
      <p:sp>
        <p:nvSpPr>
          <p:cNvPr id="124949" name="Text Box 21"/>
          <p:cNvSpPr txBox="1">
            <a:spLocks noChangeArrowheads="1"/>
          </p:cNvSpPr>
          <p:nvPr/>
        </p:nvSpPr>
        <p:spPr bwMode="auto">
          <a:xfrm>
            <a:off x="0" y="1828800"/>
            <a:ext cx="2590800" cy="946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ea typeface="黑体" charset="0"/>
                <a:cs typeface="黑体" charset="0"/>
              </a:rPr>
              <a:t>联系重要城镇和居民点</a:t>
            </a:r>
          </a:p>
        </p:txBody>
      </p:sp>
      <p:sp>
        <p:nvSpPr>
          <p:cNvPr id="25622" name="Line 22"/>
          <p:cNvSpPr>
            <a:spLocks noChangeShapeType="1"/>
          </p:cNvSpPr>
          <p:nvPr/>
        </p:nvSpPr>
        <p:spPr bwMode="auto">
          <a:xfrm flipH="1">
            <a:off x="2743200" y="2647950"/>
            <a:ext cx="990600" cy="25146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25623" name="Line 23"/>
          <p:cNvSpPr>
            <a:spLocks noChangeShapeType="1"/>
          </p:cNvSpPr>
          <p:nvPr/>
        </p:nvSpPr>
        <p:spPr bwMode="auto">
          <a:xfrm>
            <a:off x="5181600" y="2724150"/>
            <a:ext cx="1143000" cy="25146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24952" name="Text Box 24"/>
          <p:cNvSpPr txBox="1">
            <a:spLocks noChangeArrowheads="1"/>
          </p:cNvSpPr>
          <p:nvPr/>
        </p:nvSpPr>
        <p:spPr bwMode="auto">
          <a:xfrm>
            <a:off x="0" y="5334000"/>
            <a:ext cx="1752600"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ea typeface="黑体" charset="0"/>
                <a:cs typeface="黑体" charset="0"/>
              </a:rPr>
              <a:t>②尽量缩短线路长度</a:t>
            </a:r>
          </a:p>
        </p:txBody>
      </p:sp>
      <p:sp>
        <p:nvSpPr>
          <p:cNvPr id="124953" name="Text Box 25"/>
          <p:cNvSpPr txBox="1">
            <a:spLocks noChangeArrowheads="1"/>
          </p:cNvSpPr>
          <p:nvPr/>
        </p:nvSpPr>
        <p:spPr bwMode="auto">
          <a:xfrm>
            <a:off x="0" y="6400800"/>
            <a:ext cx="27432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ea typeface="黑体" charset="0"/>
                <a:cs typeface="黑体" charset="0"/>
              </a:rPr>
              <a:t>③照顾重要经济点</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493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493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494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2494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2494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2494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2495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2495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24947"/>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24948"/>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249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8" grpId="0" autoUpdateAnimBg="0"/>
      <p:bldP spid="124939" grpId="0" autoUpdateAnimBg="0"/>
      <p:bldP spid="124940" grpId="0" autoUpdateAnimBg="0"/>
      <p:bldP spid="124941" grpId="0" autoUpdateAnimBg="0"/>
      <p:bldP spid="124942" grpId="0" autoUpdateAnimBg="0"/>
      <p:bldP spid="124943" grpId="0" autoUpdateAnimBg="0"/>
      <p:bldP spid="124947" grpId="0" autoUpdateAnimBg="0"/>
      <p:bldP spid="124948" grpId="0" autoUpdateAnimBg="0"/>
      <p:bldP spid="124949" grpId="0" autoUpdateAnimBg="0"/>
      <p:bldP spid="124952" grpId="0" autoUpdateAnimBg="0"/>
      <p:bldP spid="124953"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0" y="5715000"/>
            <a:ext cx="9144000" cy="1066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a:t>（</a:t>
            </a:r>
            <a:r>
              <a:rPr lang="en-US" altLang="zh-CN"/>
              <a:t>2</a:t>
            </a:r>
            <a:r>
              <a:rPr lang="zh-CN" altLang="en-US"/>
              <a:t>）修建</a:t>
            </a:r>
            <a:r>
              <a:rPr lang="en-US" altLang="zh-CN"/>
              <a:t>B</a:t>
            </a:r>
            <a:r>
              <a:rPr lang="zh-CN" altLang="en-US"/>
              <a:t>村镇到</a:t>
            </a:r>
            <a:r>
              <a:rPr lang="en-US" altLang="zh-CN"/>
              <a:t>D</a:t>
            </a:r>
            <a:r>
              <a:rPr lang="zh-CN" altLang="en-US"/>
              <a:t>城市的公路没走直线，而绕道经过</a:t>
            </a:r>
            <a:r>
              <a:rPr lang="en-US" altLang="zh-CN"/>
              <a:t>C</a:t>
            </a:r>
            <a:r>
              <a:rPr lang="zh-CN" altLang="en-US"/>
              <a:t>村镇的原因是</a:t>
            </a:r>
            <a:r>
              <a:rPr lang="zh-CN" altLang="en-US" u="sng"/>
              <a:t>                                        </a:t>
            </a:r>
            <a:r>
              <a:rPr lang="zh-CN" altLang="en-US"/>
              <a:t>。</a:t>
            </a:r>
            <a:endParaRPr lang="zh-CN" altLang="en-US" sz="2400"/>
          </a:p>
        </p:txBody>
      </p:sp>
      <p:pic>
        <p:nvPicPr>
          <p:cNvPr id="26627" name="Picture 3" descr="7-2gl"/>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457200"/>
            <a:ext cx="6172200" cy="5157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628" name="Text Box 4"/>
          <p:cNvSpPr txBox="1">
            <a:spLocks noChangeArrowheads="1"/>
          </p:cNvSpPr>
          <p:nvPr/>
        </p:nvSpPr>
        <p:spPr bwMode="auto">
          <a:xfrm>
            <a:off x="6172200" y="685800"/>
            <a:ext cx="2743200" cy="44799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a:t>（</a:t>
            </a:r>
            <a:r>
              <a:rPr lang="en-US" altLang="zh-CN"/>
              <a:t>1</a:t>
            </a:r>
            <a:r>
              <a:rPr lang="zh-CN" altLang="en-US"/>
              <a:t>）图中计划修建</a:t>
            </a:r>
            <a:r>
              <a:rPr lang="en-US" altLang="zh-CN"/>
              <a:t>B</a:t>
            </a:r>
            <a:r>
              <a:rPr lang="zh-CN" altLang="en-US"/>
              <a:t>村镇到</a:t>
            </a:r>
            <a:r>
              <a:rPr lang="en-US" altLang="zh-CN"/>
              <a:t>A</a:t>
            </a:r>
            <a:r>
              <a:rPr lang="zh-CN" altLang="en-US"/>
              <a:t>村公路的①与②两个线路方案中，</a:t>
            </a:r>
          </a:p>
          <a:p>
            <a:pPr eaLnBrk="1" hangingPunct="1">
              <a:spcBef>
                <a:spcPct val="50000"/>
              </a:spcBef>
            </a:pPr>
            <a:r>
              <a:rPr lang="zh-CN" altLang="en-US" u="sng"/>
              <a:t>  　　</a:t>
            </a:r>
            <a:r>
              <a:rPr lang="zh-CN" altLang="en-US"/>
              <a:t>较合理，理由</a:t>
            </a:r>
          </a:p>
          <a:p>
            <a:pPr eaLnBrk="1" hangingPunct="1">
              <a:spcBef>
                <a:spcPct val="50000"/>
              </a:spcBef>
            </a:pPr>
            <a:r>
              <a:rPr lang="zh-CN" altLang="en-US" u="sng"/>
              <a:t>                     </a:t>
            </a:r>
            <a:r>
              <a:rPr lang="zh-CN" altLang="en-US"/>
              <a:t>。</a:t>
            </a:r>
          </a:p>
        </p:txBody>
      </p:sp>
      <p:sp>
        <p:nvSpPr>
          <p:cNvPr id="26629" name="Text Box 5"/>
          <p:cNvSpPr txBox="1">
            <a:spLocks noChangeArrowheads="1"/>
          </p:cNvSpPr>
          <p:nvPr/>
        </p:nvSpPr>
        <p:spPr bwMode="auto">
          <a:xfrm>
            <a:off x="0" y="0"/>
            <a:ext cx="58674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solidFill>
                  <a:srgbClr val="FF0000"/>
                </a:solidFill>
                <a:ea typeface="楷体_GB2312" charset="0"/>
                <a:cs typeface="楷体_GB2312" charset="0"/>
              </a:rPr>
              <a:t>读某地区公路规划示意图，完成：</a:t>
            </a:r>
          </a:p>
        </p:txBody>
      </p:sp>
      <p:sp>
        <p:nvSpPr>
          <p:cNvPr id="26630" name="Rectangle 6"/>
          <p:cNvSpPr>
            <a:spLocks noChangeArrowheads="1"/>
          </p:cNvSpPr>
          <p:nvPr/>
        </p:nvSpPr>
        <p:spPr bwMode="auto">
          <a:xfrm>
            <a:off x="4327525" y="3200400"/>
            <a:ext cx="4889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r>
              <a:rPr lang="zh-CN" altLang="en-US"/>
              <a:t>②</a:t>
            </a:r>
          </a:p>
        </p:txBody>
      </p:sp>
      <p:sp>
        <p:nvSpPr>
          <p:cNvPr id="198663" name="Text Box 7"/>
          <p:cNvSpPr txBox="1">
            <a:spLocks noChangeArrowheads="1"/>
          </p:cNvSpPr>
          <p:nvPr/>
        </p:nvSpPr>
        <p:spPr bwMode="auto">
          <a:xfrm>
            <a:off x="6400800" y="3276600"/>
            <a:ext cx="541338"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lang="zh-CN" altLang="en-US" sz="2800" b="1">
                <a:solidFill>
                  <a:srgbClr val="FF0000"/>
                </a:solidFill>
              </a:rPr>
              <a:t>②</a:t>
            </a:r>
          </a:p>
        </p:txBody>
      </p:sp>
      <p:sp>
        <p:nvSpPr>
          <p:cNvPr id="198664" name="Text Box 8"/>
          <p:cNvSpPr txBox="1">
            <a:spLocks noChangeArrowheads="1"/>
          </p:cNvSpPr>
          <p:nvPr/>
        </p:nvSpPr>
        <p:spPr bwMode="auto">
          <a:xfrm>
            <a:off x="6248400" y="4495800"/>
            <a:ext cx="2590800" cy="946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lang="zh-CN" altLang="en-US" sz="2800" b="1">
                <a:solidFill>
                  <a:srgbClr val="FF0000"/>
                </a:solidFill>
              </a:rPr>
              <a:t>避开地形地质复杂地段</a:t>
            </a:r>
          </a:p>
        </p:txBody>
      </p:sp>
      <p:sp>
        <p:nvSpPr>
          <p:cNvPr id="198665" name="Text Box 9"/>
          <p:cNvSpPr txBox="1">
            <a:spLocks noChangeArrowheads="1"/>
          </p:cNvSpPr>
          <p:nvPr/>
        </p:nvSpPr>
        <p:spPr bwMode="auto">
          <a:xfrm>
            <a:off x="3657600" y="6172200"/>
            <a:ext cx="4114800"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lang="zh-CN" altLang="en-US" b="1">
                <a:solidFill>
                  <a:srgbClr val="FF0000"/>
                </a:solidFill>
              </a:rPr>
              <a:t>增加运量，方便居民</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866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9866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986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63" grpId="0" autoUpdateAnimBg="0"/>
      <p:bldP spid="198664" grpId="0" autoUpdateAnimBg="0"/>
      <p:bldP spid="198665"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7-2gl"/>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9050" y="0"/>
            <a:ext cx="6172200" cy="5157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51" name="Text Box 3"/>
          <p:cNvSpPr txBox="1">
            <a:spLocks noChangeArrowheads="1"/>
          </p:cNvSpPr>
          <p:nvPr/>
        </p:nvSpPr>
        <p:spPr bwMode="auto">
          <a:xfrm>
            <a:off x="5943600" y="457200"/>
            <a:ext cx="3200400" cy="37480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a:t>（</a:t>
            </a:r>
            <a:r>
              <a:rPr lang="en-US" altLang="zh-CN"/>
              <a:t>3</a:t>
            </a:r>
            <a:r>
              <a:rPr lang="zh-CN" altLang="en-US"/>
              <a:t>）为更好地发挥图中</a:t>
            </a:r>
            <a:r>
              <a:rPr lang="en-US" altLang="zh-CN"/>
              <a:t>Ⅰ</a:t>
            </a:r>
            <a:r>
              <a:rPr lang="zh-CN" altLang="en-US"/>
              <a:t>、</a:t>
            </a:r>
            <a:r>
              <a:rPr lang="en-US" altLang="zh-CN"/>
              <a:t>Ⅱ</a:t>
            </a:r>
            <a:r>
              <a:rPr lang="zh-CN" altLang="en-US"/>
              <a:t>两条河流的运输作用，可采取</a:t>
            </a:r>
          </a:p>
          <a:p>
            <a:pPr eaLnBrk="1" hangingPunct="1">
              <a:spcBef>
                <a:spcPct val="50000"/>
              </a:spcBef>
            </a:pPr>
            <a:r>
              <a:rPr lang="zh-CN" altLang="en-US" u="sng"/>
              <a:t>　　　　</a:t>
            </a:r>
            <a:r>
              <a:rPr lang="zh-CN" altLang="en-US"/>
              <a:t>措施，请在图中适当位置画出。</a:t>
            </a:r>
          </a:p>
        </p:txBody>
      </p:sp>
      <p:sp>
        <p:nvSpPr>
          <p:cNvPr id="27652" name="Text Box 4"/>
          <p:cNvSpPr txBox="1">
            <a:spLocks noChangeArrowheads="1"/>
          </p:cNvSpPr>
          <p:nvPr/>
        </p:nvSpPr>
        <p:spPr bwMode="auto">
          <a:xfrm>
            <a:off x="0" y="5105400"/>
            <a:ext cx="9144000" cy="15541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a:t>（</a:t>
            </a:r>
            <a:r>
              <a:rPr lang="en-US" altLang="zh-CN"/>
              <a:t>4</a:t>
            </a:r>
            <a:r>
              <a:rPr lang="zh-CN" altLang="en-US"/>
              <a:t>）在山区的</a:t>
            </a:r>
            <a:r>
              <a:rPr lang="en-US" altLang="zh-CN"/>
              <a:t>E</a:t>
            </a:r>
            <a:r>
              <a:rPr lang="zh-CN" altLang="en-US"/>
              <a:t>地发现煤田，准备在</a:t>
            </a:r>
            <a:r>
              <a:rPr lang="en-US" altLang="zh-CN"/>
              <a:t>F</a:t>
            </a:r>
            <a:r>
              <a:rPr lang="zh-CN" altLang="en-US"/>
              <a:t>城镇建钢铁厂。首先需要解决的问题是</a:t>
            </a:r>
            <a:r>
              <a:rPr lang="zh-CN" altLang="en-US" u="sng"/>
              <a:t>                                  </a:t>
            </a:r>
            <a:r>
              <a:rPr lang="zh-CN" altLang="en-US"/>
              <a:t>，这需要</a:t>
            </a:r>
            <a:r>
              <a:rPr lang="zh-CN" altLang="en-US" u="sng"/>
              <a:t>             </a:t>
            </a:r>
            <a:r>
              <a:rPr lang="zh-CN" altLang="en-US"/>
              <a:t>条件做保证。</a:t>
            </a:r>
          </a:p>
        </p:txBody>
      </p:sp>
      <p:sp>
        <p:nvSpPr>
          <p:cNvPr id="27653" name="Rectangle 5"/>
          <p:cNvSpPr>
            <a:spLocks noChangeArrowheads="1"/>
          </p:cNvSpPr>
          <p:nvPr/>
        </p:nvSpPr>
        <p:spPr bwMode="auto">
          <a:xfrm>
            <a:off x="4327525" y="3200400"/>
            <a:ext cx="4889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r>
              <a:rPr lang="zh-CN" altLang="en-US"/>
              <a:t>②</a:t>
            </a:r>
          </a:p>
        </p:txBody>
      </p:sp>
      <p:sp>
        <p:nvSpPr>
          <p:cNvPr id="199686" name="Text Box 6"/>
          <p:cNvSpPr txBox="1">
            <a:spLocks noChangeArrowheads="1"/>
          </p:cNvSpPr>
          <p:nvPr/>
        </p:nvSpPr>
        <p:spPr bwMode="auto">
          <a:xfrm>
            <a:off x="6011863" y="2565400"/>
            <a:ext cx="1524000"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lang="zh-CN" altLang="en-US" b="1">
                <a:solidFill>
                  <a:srgbClr val="FF0000"/>
                </a:solidFill>
              </a:rPr>
              <a:t>修运河</a:t>
            </a:r>
          </a:p>
        </p:txBody>
      </p:sp>
      <p:sp>
        <p:nvSpPr>
          <p:cNvPr id="199687" name="Line 7"/>
          <p:cNvSpPr>
            <a:spLocks noChangeShapeType="1"/>
          </p:cNvSpPr>
          <p:nvPr/>
        </p:nvSpPr>
        <p:spPr bwMode="auto">
          <a:xfrm>
            <a:off x="1714500" y="2286000"/>
            <a:ext cx="990600" cy="76200"/>
          </a:xfrm>
          <a:prstGeom prst="line">
            <a:avLst/>
          </a:prstGeom>
          <a:noFill/>
          <a:ln w="57150">
            <a:solidFill>
              <a:srgbClr val="FF000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99688" name="Text Box 8"/>
          <p:cNvSpPr txBox="1">
            <a:spLocks noChangeArrowheads="1"/>
          </p:cNvSpPr>
          <p:nvPr/>
        </p:nvSpPr>
        <p:spPr bwMode="auto">
          <a:xfrm>
            <a:off x="5405438" y="5486400"/>
            <a:ext cx="2911475"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r>
              <a:rPr lang="zh-CN" altLang="en-US" b="1">
                <a:solidFill>
                  <a:srgbClr val="FF0000"/>
                </a:solidFill>
              </a:rPr>
              <a:t>交通运输问题</a:t>
            </a:r>
          </a:p>
        </p:txBody>
      </p:sp>
      <p:sp>
        <p:nvSpPr>
          <p:cNvPr id="199689" name="Text Box 9"/>
          <p:cNvSpPr txBox="1">
            <a:spLocks noChangeArrowheads="1"/>
          </p:cNvSpPr>
          <p:nvPr/>
        </p:nvSpPr>
        <p:spPr bwMode="auto">
          <a:xfrm>
            <a:off x="1524000" y="6019800"/>
            <a:ext cx="1219200"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lang="zh-CN" altLang="en-US" b="1">
                <a:solidFill>
                  <a:srgbClr val="FF0000"/>
                </a:solidFill>
              </a:rPr>
              <a:t>科技</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968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99687"/>
                                        </p:tgtEl>
                                        <p:attrNameLst>
                                          <p:attrName>style.visibility</p:attrName>
                                        </p:attrNameLst>
                                      </p:cBhvr>
                                      <p:to>
                                        <p:strVal val="visible"/>
                                      </p:to>
                                    </p:set>
                                    <p:animEffect transition="in" filter="wipe(left)">
                                      <p:cBhvr>
                                        <p:cTn id="11" dur="500"/>
                                        <p:tgtEl>
                                          <p:spTgt spid="19968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99688"/>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1996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6" grpId="0" autoUpdateAnimBg="0"/>
      <p:bldP spid="199687" grpId="0" animBg="1"/>
      <p:bldP spid="199688" grpId="0" autoUpdateAnimBg="0"/>
      <p:bldP spid="199689"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铁路与河流"/>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685800"/>
            <a:ext cx="5943600" cy="5360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8675" name="Text Box 3"/>
          <p:cNvSpPr txBox="1">
            <a:spLocks noChangeArrowheads="1"/>
          </p:cNvSpPr>
          <p:nvPr/>
        </p:nvSpPr>
        <p:spPr bwMode="auto">
          <a:xfrm>
            <a:off x="5867400" y="609600"/>
            <a:ext cx="3276600" cy="54562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a:t>左图是我国某地区水系和铁路分布图。该地区铁路分布的基本特点是基本上</a:t>
            </a:r>
          </a:p>
          <a:p>
            <a:pPr eaLnBrk="1" hangingPunct="1">
              <a:spcBef>
                <a:spcPct val="50000"/>
              </a:spcBef>
            </a:pPr>
            <a:r>
              <a:rPr lang="en-US" altLang="zh-CN"/>
              <a:t>A.</a:t>
            </a:r>
            <a:r>
              <a:rPr lang="zh-CN" altLang="en-US"/>
              <a:t>沿山谷延伸</a:t>
            </a:r>
          </a:p>
          <a:p>
            <a:pPr eaLnBrk="1" hangingPunct="1">
              <a:spcBef>
                <a:spcPct val="50000"/>
              </a:spcBef>
            </a:pPr>
            <a:r>
              <a:rPr lang="en-US" altLang="zh-CN"/>
              <a:t>B.</a:t>
            </a:r>
            <a:r>
              <a:rPr lang="zh-CN" altLang="en-US"/>
              <a:t>沿山脊延伸</a:t>
            </a:r>
          </a:p>
          <a:p>
            <a:pPr eaLnBrk="1" hangingPunct="1">
              <a:spcBef>
                <a:spcPct val="50000"/>
              </a:spcBef>
            </a:pPr>
            <a:r>
              <a:rPr lang="en-US" altLang="zh-CN"/>
              <a:t>C.</a:t>
            </a:r>
            <a:r>
              <a:rPr lang="zh-CN" altLang="en-US"/>
              <a:t>沿等高线延伸</a:t>
            </a:r>
          </a:p>
          <a:p>
            <a:pPr eaLnBrk="1" hangingPunct="1">
              <a:spcBef>
                <a:spcPct val="50000"/>
              </a:spcBef>
            </a:pPr>
            <a:r>
              <a:rPr lang="en-US" altLang="zh-CN"/>
              <a:t>D.</a:t>
            </a:r>
            <a:r>
              <a:rPr lang="zh-CN" altLang="en-US"/>
              <a:t>沿经纬线延伸</a:t>
            </a:r>
          </a:p>
        </p:txBody>
      </p:sp>
      <p:sp>
        <p:nvSpPr>
          <p:cNvPr id="200708" name="Text Box 4"/>
          <p:cNvSpPr txBox="1">
            <a:spLocks noChangeArrowheads="1"/>
          </p:cNvSpPr>
          <p:nvPr/>
        </p:nvSpPr>
        <p:spPr bwMode="auto">
          <a:xfrm>
            <a:off x="5562600" y="3276600"/>
            <a:ext cx="685800"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a:solidFill>
                  <a:srgbClr val="FF0000"/>
                </a:solidFill>
                <a:ea typeface="黑体" charset="0"/>
                <a:cs typeface="黑体" charset="0"/>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07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8"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2190750" y="128588"/>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1" hangingPunct="1"/>
            <a:endParaRPr lang="zh-CN" altLang="en-US"/>
          </a:p>
        </p:txBody>
      </p:sp>
      <p:pic>
        <p:nvPicPr>
          <p:cNvPr id="29699" name="Picture 3" descr="H:\tbkt\nrjj7-2\7-2-5.bmp"/>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0" y="0"/>
            <a:ext cx="4854575" cy="6729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9700" name="Rectangle 4"/>
          <p:cNvSpPr>
            <a:spLocks noChangeArrowheads="1"/>
          </p:cNvSpPr>
          <p:nvPr/>
        </p:nvSpPr>
        <p:spPr bwMode="auto">
          <a:xfrm>
            <a:off x="4953000" y="1905000"/>
            <a:ext cx="3886200" cy="1739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zh-CN" altLang="en-US" sz="3600" b="1">
                <a:latin typeface="楷体_GB2312" charset="0"/>
                <a:ea typeface="楷体_GB2312" charset="0"/>
                <a:cs typeface="楷体_GB2312" charset="0"/>
              </a:rPr>
              <a:t>分析西欧内河航运发达的自然和社会经济原因。</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Oval 2"/>
          <p:cNvSpPr>
            <a:spLocks noChangeArrowheads="1"/>
          </p:cNvSpPr>
          <p:nvPr/>
        </p:nvSpPr>
        <p:spPr bwMode="auto">
          <a:xfrm>
            <a:off x="3581400" y="1200150"/>
            <a:ext cx="1752600" cy="1219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zh-CN" altLang="en-US"/>
          </a:p>
        </p:txBody>
      </p:sp>
      <p:sp>
        <p:nvSpPr>
          <p:cNvPr id="30723" name="Oval 3"/>
          <p:cNvSpPr>
            <a:spLocks noChangeArrowheads="1"/>
          </p:cNvSpPr>
          <p:nvPr/>
        </p:nvSpPr>
        <p:spPr bwMode="auto">
          <a:xfrm>
            <a:off x="1828800" y="4629150"/>
            <a:ext cx="1752600" cy="1219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zh-CN" altLang="en-US"/>
          </a:p>
        </p:txBody>
      </p:sp>
      <p:sp>
        <p:nvSpPr>
          <p:cNvPr id="30724" name="Oval 4"/>
          <p:cNvSpPr>
            <a:spLocks noChangeArrowheads="1"/>
          </p:cNvSpPr>
          <p:nvPr/>
        </p:nvSpPr>
        <p:spPr bwMode="auto">
          <a:xfrm>
            <a:off x="3429000" y="3257550"/>
            <a:ext cx="1981200" cy="1295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zh-CN" altLang="en-US"/>
          </a:p>
        </p:txBody>
      </p:sp>
      <p:sp>
        <p:nvSpPr>
          <p:cNvPr id="30725" name="Line 5"/>
          <p:cNvSpPr>
            <a:spLocks noChangeShapeType="1"/>
          </p:cNvSpPr>
          <p:nvPr/>
        </p:nvSpPr>
        <p:spPr bwMode="auto">
          <a:xfrm>
            <a:off x="4419600" y="2419350"/>
            <a:ext cx="0" cy="8382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726" name="Line 6"/>
          <p:cNvSpPr>
            <a:spLocks noChangeShapeType="1"/>
          </p:cNvSpPr>
          <p:nvPr/>
        </p:nvSpPr>
        <p:spPr bwMode="auto">
          <a:xfrm flipV="1">
            <a:off x="3290888" y="4419600"/>
            <a:ext cx="533400" cy="3810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727" name="Line 7"/>
          <p:cNvSpPr>
            <a:spLocks noChangeShapeType="1"/>
          </p:cNvSpPr>
          <p:nvPr/>
        </p:nvSpPr>
        <p:spPr bwMode="auto">
          <a:xfrm flipH="1" flipV="1">
            <a:off x="5148263" y="4338638"/>
            <a:ext cx="685800" cy="5334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728" name="Text Box 8"/>
          <p:cNvSpPr txBox="1">
            <a:spLocks noChangeArrowheads="1"/>
          </p:cNvSpPr>
          <p:nvPr/>
        </p:nvSpPr>
        <p:spPr bwMode="auto">
          <a:xfrm>
            <a:off x="3328988" y="3276600"/>
            <a:ext cx="2209800" cy="1190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3600">
                <a:solidFill>
                  <a:srgbClr val="FF0000"/>
                </a:solidFill>
                <a:ea typeface="隶书" charset="0"/>
                <a:cs typeface="隶书" charset="0"/>
              </a:rPr>
              <a:t>内河航道的区位</a:t>
            </a:r>
            <a:endParaRPr lang="zh-CN" altLang="en-US" sz="3600">
              <a:ea typeface="隶书" charset="0"/>
              <a:cs typeface="隶书" charset="0"/>
            </a:endParaRPr>
          </a:p>
        </p:txBody>
      </p:sp>
      <p:sp>
        <p:nvSpPr>
          <p:cNvPr id="125961" name="Text Box 9"/>
          <p:cNvSpPr txBox="1">
            <a:spLocks noChangeArrowheads="1"/>
          </p:cNvSpPr>
          <p:nvPr/>
        </p:nvSpPr>
        <p:spPr bwMode="auto">
          <a:xfrm>
            <a:off x="3700463" y="1162050"/>
            <a:ext cx="1676400" cy="1190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3600">
                <a:solidFill>
                  <a:srgbClr val="FF0000"/>
                </a:solidFill>
                <a:ea typeface="隶书" charset="0"/>
                <a:cs typeface="隶书" charset="0"/>
              </a:rPr>
              <a:t>社会经济因素</a:t>
            </a:r>
          </a:p>
        </p:txBody>
      </p:sp>
      <p:sp>
        <p:nvSpPr>
          <p:cNvPr id="125962" name="Text Box 10"/>
          <p:cNvSpPr txBox="1">
            <a:spLocks noChangeArrowheads="1"/>
          </p:cNvSpPr>
          <p:nvPr/>
        </p:nvSpPr>
        <p:spPr bwMode="auto">
          <a:xfrm>
            <a:off x="1905000" y="4572000"/>
            <a:ext cx="1676400" cy="1190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3600">
                <a:solidFill>
                  <a:srgbClr val="FF0000"/>
                </a:solidFill>
                <a:ea typeface="隶书" charset="0"/>
                <a:cs typeface="隶书" charset="0"/>
              </a:rPr>
              <a:t>科学技术因素</a:t>
            </a:r>
            <a:endParaRPr lang="zh-CN" altLang="en-US" sz="3600"/>
          </a:p>
        </p:txBody>
      </p:sp>
      <p:sp>
        <p:nvSpPr>
          <p:cNvPr id="125963" name="Text Box 11"/>
          <p:cNvSpPr txBox="1">
            <a:spLocks noChangeArrowheads="1"/>
          </p:cNvSpPr>
          <p:nvPr/>
        </p:nvSpPr>
        <p:spPr bwMode="auto">
          <a:xfrm>
            <a:off x="5105400" y="4800600"/>
            <a:ext cx="2133600" cy="1190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3600">
                <a:solidFill>
                  <a:srgbClr val="FF0000"/>
                </a:solidFill>
                <a:ea typeface="隶书" charset="0"/>
                <a:cs typeface="隶书" charset="0"/>
              </a:rPr>
              <a:t>自然环境因素</a:t>
            </a:r>
          </a:p>
        </p:txBody>
      </p:sp>
      <p:sp>
        <p:nvSpPr>
          <p:cNvPr id="125964" name="Text Box 12"/>
          <p:cNvSpPr txBox="1">
            <a:spLocks noChangeArrowheads="1"/>
          </p:cNvSpPr>
          <p:nvPr/>
        </p:nvSpPr>
        <p:spPr bwMode="auto">
          <a:xfrm>
            <a:off x="5638800" y="3581400"/>
            <a:ext cx="3352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ea typeface="黑体" charset="0"/>
                <a:cs typeface="黑体" charset="0"/>
              </a:rPr>
              <a:t>①水系发达，江阔水深</a:t>
            </a:r>
          </a:p>
        </p:txBody>
      </p:sp>
      <p:sp>
        <p:nvSpPr>
          <p:cNvPr id="125965" name="Text Box 13"/>
          <p:cNvSpPr txBox="1">
            <a:spLocks noChangeArrowheads="1"/>
          </p:cNvSpPr>
          <p:nvPr/>
        </p:nvSpPr>
        <p:spPr bwMode="auto">
          <a:xfrm>
            <a:off x="7315200" y="4648200"/>
            <a:ext cx="1828800"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ea typeface="黑体" charset="0"/>
                <a:cs typeface="黑体" charset="0"/>
              </a:rPr>
              <a:t>②地形平坦，水流平稳</a:t>
            </a:r>
          </a:p>
        </p:txBody>
      </p:sp>
      <p:sp>
        <p:nvSpPr>
          <p:cNvPr id="125966" name="Text Box 14"/>
          <p:cNvSpPr txBox="1">
            <a:spLocks noChangeArrowheads="1"/>
          </p:cNvSpPr>
          <p:nvPr/>
        </p:nvSpPr>
        <p:spPr bwMode="auto">
          <a:xfrm>
            <a:off x="7010400" y="6035675"/>
            <a:ext cx="2170113"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ea typeface="黑体" charset="0"/>
                <a:cs typeface="黑体" charset="0"/>
              </a:rPr>
              <a:t>③水量稳定，无结冰期</a:t>
            </a:r>
          </a:p>
        </p:txBody>
      </p:sp>
      <p:sp>
        <p:nvSpPr>
          <p:cNvPr id="30735" name="AutoShape 15"/>
          <p:cNvSpPr>
            <a:spLocks noChangeArrowheads="1"/>
          </p:cNvSpPr>
          <p:nvPr/>
        </p:nvSpPr>
        <p:spPr bwMode="auto">
          <a:xfrm>
            <a:off x="4343400" y="609600"/>
            <a:ext cx="76200" cy="590550"/>
          </a:xfrm>
          <a:prstGeom prst="upArrow">
            <a:avLst>
              <a:gd name="adj1" fmla="val 50000"/>
              <a:gd name="adj2" fmla="val 19375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eaLnBrk="1" hangingPunct="1"/>
            <a:endParaRPr lang="zh-CN" altLang="en-US"/>
          </a:p>
        </p:txBody>
      </p:sp>
      <p:sp>
        <p:nvSpPr>
          <p:cNvPr id="30736" name="AutoShape 16"/>
          <p:cNvSpPr>
            <a:spLocks noChangeArrowheads="1"/>
          </p:cNvSpPr>
          <p:nvPr/>
        </p:nvSpPr>
        <p:spPr bwMode="auto">
          <a:xfrm>
            <a:off x="2438400" y="1752600"/>
            <a:ext cx="1143000" cy="152400"/>
          </a:xfrm>
          <a:prstGeom prst="leftArrow">
            <a:avLst>
              <a:gd name="adj1" fmla="val 50000"/>
              <a:gd name="adj2" fmla="val 187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zh-CN" altLang="en-US"/>
          </a:p>
        </p:txBody>
      </p:sp>
      <p:sp>
        <p:nvSpPr>
          <p:cNvPr id="30737" name="AutoShape 17"/>
          <p:cNvSpPr>
            <a:spLocks noChangeArrowheads="1"/>
          </p:cNvSpPr>
          <p:nvPr/>
        </p:nvSpPr>
        <p:spPr bwMode="auto">
          <a:xfrm>
            <a:off x="5334000" y="1752600"/>
            <a:ext cx="1219200" cy="152400"/>
          </a:xfrm>
          <a:prstGeom prst="rightArrow">
            <a:avLst>
              <a:gd name="adj1" fmla="val 50000"/>
              <a:gd name="adj2" fmla="val 20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zh-CN" altLang="en-US"/>
          </a:p>
        </p:txBody>
      </p:sp>
      <p:sp>
        <p:nvSpPr>
          <p:cNvPr id="125970" name="Text Box 18"/>
          <p:cNvSpPr txBox="1">
            <a:spLocks noChangeArrowheads="1"/>
          </p:cNvSpPr>
          <p:nvPr/>
        </p:nvSpPr>
        <p:spPr bwMode="auto">
          <a:xfrm>
            <a:off x="3276600" y="76200"/>
            <a:ext cx="26670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ea typeface="黑体" charset="0"/>
                <a:cs typeface="黑体" charset="0"/>
              </a:rPr>
              <a:t>经济发展水平</a:t>
            </a:r>
          </a:p>
        </p:txBody>
      </p:sp>
      <p:sp>
        <p:nvSpPr>
          <p:cNvPr id="125971" name="Text Box 19"/>
          <p:cNvSpPr txBox="1">
            <a:spLocks noChangeArrowheads="1"/>
          </p:cNvSpPr>
          <p:nvPr/>
        </p:nvSpPr>
        <p:spPr bwMode="auto">
          <a:xfrm>
            <a:off x="914400" y="1524000"/>
            <a:ext cx="19050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ea typeface="黑体" charset="0"/>
                <a:cs typeface="黑体" charset="0"/>
              </a:rPr>
              <a:t>人口分布</a:t>
            </a:r>
          </a:p>
        </p:txBody>
      </p:sp>
      <p:sp>
        <p:nvSpPr>
          <p:cNvPr id="125972" name="Text Box 20"/>
          <p:cNvSpPr txBox="1">
            <a:spLocks noChangeArrowheads="1"/>
          </p:cNvSpPr>
          <p:nvPr/>
        </p:nvSpPr>
        <p:spPr bwMode="auto">
          <a:xfrm>
            <a:off x="6553200" y="1524000"/>
            <a:ext cx="19050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ea typeface="黑体" charset="0"/>
                <a:cs typeface="黑体" charset="0"/>
              </a:rPr>
              <a:t>城市分布</a:t>
            </a:r>
          </a:p>
        </p:txBody>
      </p:sp>
      <p:sp>
        <p:nvSpPr>
          <p:cNvPr id="125973" name="Text Box 21"/>
          <p:cNvSpPr txBox="1">
            <a:spLocks noChangeArrowheads="1"/>
          </p:cNvSpPr>
          <p:nvPr/>
        </p:nvSpPr>
        <p:spPr bwMode="auto">
          <a:xfrm>
            <a:off x="1066800" y="4343400"/>
            <a:ext cx="1524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ea typeface="黑体" charset="0"/>
                <a:cs typeface="黑体" charset="0"/>
              </a:rPr>
              <a:t>①造船</a:t>
            </a:r>
          </a:p>
        </p:txBody>
      </p:sp>
      <p:sp>
        <p:nvSpPr>
          <p:cNvPr id="125974" name="Text Box 22"/>
          <p:cNvSpPr txBox="1">
            <a:spLocks noChangeArrowheads="1"/>
          </p:cNvSpPr>
          <p:nvPr/>
        </p:nvSpPr>
        <p:spPr bwMode="auto">
          <a:xfrm>
            <a:off x="609600" y="5029200"/>
            <a:ext cx="1524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ea typeface="黑体" charset="0"/>
                <a:cs typeface="黑体" charset="0"/>
              </a:rPr>
              <a:t>②装卸</a:t>
            </a:r>
          </a:p>
        </p:txBody>
      </p:sp>
      <p:sp>
        <p:nvSpPr>
          <p:cNvPr id="125975" name="Text Box 23"/>
          <p:cNvSpPr txBox="1">
            <a:spLocks noChangeArrowheads="1"/>
          </p:cNvSpPr>
          <p:nvPr/>
        </p:nvSpPr>
        <p:spPr bwMode="auto">
          <a:xfrm>
            <a:off x="1219200" y="5638800"/>
            <a:ext cx="1447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ea typeface="黑体" charset="0"/>
                <a:cs typeface="黑体" charset="0"/>
              </a:rPr>
              <a:t>③清淤</a:t>
            </a:r>
          </a:p>
        </p:txBody>
      </p:sp>
      <p:sp>
        <p:nvSpPr>
          <p:cNvPr id="125976" name="Text Box 24"/>
          <p:cNvSpPr txBox="1">
            <a:spLocks noChangeArrowheads="1"/>
          </p:cNvSpPr>
          <p:nvPr/>
        </p:nvSpPr>
        <p:spPr bwMode="auto">
          <a:xfrm>
            <a:off x="4495800" y="6400800"/>
            <a:ext cx="1752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ea typeface="黑体" charset="0"/>
                <a:cs typeface="黑体" charset="0"/>
              </a:rPr>
              <a:t>④含沙量少</a:t>
            </a:r>
          </a:p>
        </p:txBody>
      </p:sp>
      <p:sp>
        <p:nvSpPr>
          <p:cNvPr id="125977" name="Text Box 25"/>
          <p:cNvSpPr txBox="1">
            <a:spLocks noChangeArrowheads="1"/>
          </p:cNvSpPr>
          <p:nvPr/>
        </p:nvSpPr>
        <p:spPr bwMode="auto">
          <a:xfrm>
            <a:off x="3886200" y="4724400"/>
            <a:ext cx="1143000"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ea typeface="黑体" charset="0"/>
                <a:cs typeface="黑体" charset="0"/>
              </a:rPr>
              <a:t>⑤河海联运</a:t>
            </a:r>
          </a:p>
        </p:txBody>
      </p:sp>
      <p:sp>
        <p:nvSpPr>
          <p:cNvPr id="125978" name="AutoShape 26"/>
          <p:cNvSpPr>
            <a:spLocks noChangeArrowheads="1"/>
          </p:cNvSpPr>
          <p:nvPr/>
        </p:nvSpPr>
        <p:spPr bwMode="auto">
          <a:xfrm>
            <a:off x="4876800" y="4038600"/>
            <a:ext cx="2590800" cy="2362200"/>
          </a:xfrm>
          <a:custGeom>
            <a:avLst/>
            <a:gdLst>
              <a:gd name="T0" fmla="*/ 3 w 2590800"/>
              <a:gd name="T1" fmla="*/ 902278 h 2362200"/>
              <a:gd name="T2" fmla="*/ 989603 w 2590800"/>
              <a:gd name="T3" fmla="*/ 902284 h 2362200"/>
              <a:gd name="T4" fmla="*/ 1295400 w 2590800"/>
              <a:gd name="T5" fmla="*/ 0 h 2362200"/>
              <a:gd name="T6" fmla="*/ 1601197 w 2590800"/>
              <a:gd name="T7" fmla="*/ 902284 h 2362200"/>
              <a:gd name="T8" fmla="*/ 2590797 w 2590800"/>
              <a:gd name="T9" fmla="*/ 902278 h 2362200"/>
              <a:gd name="T10" fmla="*/ 1790190 w 2590800"/>
              <a:gd name="T11" fmla="*/ 1459914 h 2362200"/>
              <a:gd name="T12" fmla="*/ 2096000 w 2590800"/>
              <a:gd name="T13" fmla="*/ 2362194 h 2362200"/>
              <a:gd name="T14" fmla="*/ 1295400 w 2590800"/>
              <a:gd name="T15" fmla="*/ 1804548 h 2362200"/>
              <a:gd name="T16" fmla="*/ 494800 w 2590800"/>
              <a:gd name="T17" fmla="*/ 2362194 h 2362200"/>
              <a:gd name="T18" fmla="*/ 800610 w 2590800"/>
              <a:gd name="T19" fmla="*/ 1459914 h 2362200"/>
              <a:gd name="T20" fmla="*/ 3 w 2590800"/>
              <a:gd name="T21" fmla="*/ 902278 h 2362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590800" h="2362200">
                <a:moveTo>
                  <a:pt x="3" y="902278"/>
                </a:moveTo>
                <a:lnTo>
                  <a:pt x="989603" y="902284"/>
                </a:lnTo>
                <a:lnTo>
                  <a:pt x="1295400" y="0"/>
                </a:lnTo>
                <a:lnTo>
                  <a:pt x="1601197" y="902284"/>
                </a:lnTo>
                <a:lnTo>
                  <a:pt x="2590797" y="902278"/>
                </a:lnTo>
                <a:lnTo>
                  <a:pt x="1790190" y="1459914"/>
                </a:lnTo>
                <a:lnTo>
                  <a:pt x="2096000" y="2362194"/>
                </a:lnTo>
                <a:lnTo>
                  <a:pt x="1295400" y="1804548"/>
                </a:lnTo>
                <a:lnTo>
                  <a:pt x="494800" y="2362194"/>
                </a:lnTo>
                <a:lnTo>
                  <a:pt x="800610" y="1459914"/>
                </a:lnTo>
                <a:lnTo>
                  <a:pt x="3" y="902278"/>
                </a:lnTo>
                <a:close/>
              </a:path>
            </a:pathLst>
          </a:cu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596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596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596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2596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2596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2596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2597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2597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2597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25974"/>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25975"/>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125970"/>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125971"/>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1259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61" grpId="0" autoUpdateAnimBg="0"/>
      <p:bldP spid="125962" grpId="0" autoUpdateAnimBg="0"/>
      <p:bldP spid="125963" grpId="0" autoUpdateAnimBg="0"/>
      <p:bldP spid="125964" grpId="0" autoUpdateAnimBg="0"/>
      <p:bldP spid="125965" grpId="0" autoUpdateAnimBg="0"/>
      <p:bldP spid="125966" grpId="0" autoUpdateAnimBg="0"/>
      <p:bldP spid="125970" grpId="0" autoUpdateAnimBg="0"/>
      <p:bldP spid="125971" grpId="0" autoUpdateAnimBg="0"/>
      <p:bldP spid="125972" grpId="0" autoUpdateAnimBg="0"/>
      <p:bldP spid="125973" grpId="0" autoUpdateAnimBg="0"/>
      <p:bldP spid="125974" grpId="0" autoUpdateAnimBg="0"/>
      <p:bldP spid="125975" grpId="0" autoUpdateAnimBg="0"/>
      <p:bldP spid="125976" grpId="0" autoUpdateAnimBg="0"/>
      <p:bldP spid="125977"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0" y="0"/>
            <a:ext cx="9144000" cy="762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4400">
                <a:solidFill>
                  <a:srgbClr val="FF0000"/>
                </a:solidFill>
                <a:latin typeface="华文新魏" charset="0"/>
                <a:ea typeface="华文新魏" charset="0"/>
                <a:cs typeface="华文新魏" charset="0"/>
              </a:rPr>
              <a:t>　人类活动地域联系的主要方式</a:t>
            </a:r>
          </a:p>
        </p:txBody>
      </p:sp>
      <p:sp>
        <p:nvSpPr>
          <p:cNvPr id="4099" name="Rectangle 3"/>
          <p:cNvSpPr>
            <a:spLocks noChangeArrowheads="1"/>
          </p:cNvSpPr>
          <p:nvPr/>
        </p:nvSpPr>
        <p:spPr bwMode="auto">
          <a:xfrm>
            <a:off x="0" y="177165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1" hangingPunct="1"/>
            <a:endParaRPr lang="zh-CN" altLang="en-US"/>
          </a:p>
        </p:txBody>
      </p:sp>
      <p:pic>
        <p:nvPicPr>
          <p:cNvPr id="4100" name="Picture 4" descr="中国邮政发展概况"/>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114800" y="838200"/>
            <a:ext cx="1957388" cy="3352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101" name="Picture 5" descr="ourcla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990600"/>
            <a:ext cx="1954213" cy="1954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102" name="Picture 6"/>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0" y="3859213"/>
            <a:ext cx="3962400" cy="29987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4103" name="Picture 7"/>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0" y="685800"/>
            <a:ext cx="3962400" cy="30876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4104" name="Picture 8" descr="NewsMedia_24203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7125" y="3200400"/>
            <a:ext cx="2936875" cy="3657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105" name="Picture 9" descr="www.chinapost.gov.c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0" y="4724400"/>
            <a:ext cx="1752600" cy="1663700"/>
          </a:xfrm>
          <a:prstGeom prst="rect">
            <a:avLst/>
          </a:prstGeom>
          <a:solidFill>
            <a:srgbClr val="6666FF"/>
          </a:solidFill>
          <a:ln>
            <a:noFill/>
          </a:ln>
          <a:extLs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0" y="0"/>
            <a:ext cx="9144000" cy="1006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6000">
                <a:solidFill>
                  <a:srgbClr val="FF0000"/>
                </a:solidFill>
                <a:latin typeface="华文新魏" charset="0"/>
                <a:ea typeface="华文新魏" charset="0"/>
                <a:cs typeface="华文新魏" charset="0"/>
              </a:rPr>
              <a:t>交通运输网中的点</a:t>
            </a:r>
          </a:p>
        </p:txBody>
      </p:sp>
      <p:sp>
        <p:nvSpPr>
          <p:cNvPr id="31747" name="Text Box 3"/>
          <p:cNvSpPr txBox="1">
            <a:spLocks noChangeArrowheads="1"/>
          </p:cNvSpPr>
          <p:nvPr/>
        </p:nvSpPr>
        <p:spPr bwMode="auto">
          <a:xfrm>
            <a:off x="381000" y="1447800"/>
            <a:ext cx="8458200" cy="301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b="1">
                <a:solidFill>
                  <a:schemeClr val="accent2"/>
                </a:solidFill>
                <a:latin typeface="楷体_GB2312" charset="0"/>
                <a:ea typeface="楷体_GB2312" charset="0"/>
                <a:cs typeface="楷体_GB2312" charset="0"/>
              </a:rPr>
              <a:t>   交通运输网中的点，如</a:t>
            </a:r>
            <a:r>
              <a:rPr lang="zh-CN" altLang="en-US" b="1">
                <a:solidFill>
                  <a:srgbClr val="FF0000"/>
                </a:solidFill>
                <a:latin typeface="楷体_GB2312" charset="0"/>
                <a:ea typeface="楷体_GB2312" charset="0"/>
                <a:cs typeface="楷体_GB2312" charset="0"/>
              </a:rPr>
              <a:t>港口、车站、航空港</a:t>
            </a:r>
            <a:r>
              <a:rPr lang="zh-CN" altLang="en-US" b="1">
                <a:solidFill>
                  <a:schemeClr val="accent2"/>
                </a:solidFill>
                <a:latin typeface="楷体_GB2312" charset="0"/>
                <a:ea typeface="楷体_GB2312" charset="0"/>
                <a:cs typeface="楷体_GB2312" charset="0"/>
              </a:rPr>
              <a:t>等，是客货流的集散地，是完成交通运输过程的重要环节。与交通运输线一样，虽然交通运输点的类型不同，但是它们的建设也都要受到</a:t>
            </a:r>
            <a:r>
              <a:rPr lang="zh-CN" altLang="en-US" b="1">
                <a:solidFill>
                  <a:srgbClr val="FF0000"/>
                </a:solidFill>
                <a:latin typeface="楷体_GB2312" charset="0"/>
                <a:ea typeface="楷体_GB2312" charset="0"/>
                <a:cs typeface="楷体_GB2312" charset="0"/>
              </a:rPr>
              <a:t>经济、社会、技术和自然等因素</a:t>
            </a:r>
            <a:r>
              <a:rPr lang="zh-CN" altLang="en-US" b="1">
                <a:solidFill>
                  <a:schemeClr val="accent2"/>
                </a:solidFill>
                <a:latin typeface="楷体_GB2312" charset="0"/>
                <a:ea typeface="楷体_GB2312" charset="0"/>
                <a:cs typeface="楷体_GB2312" charset="0"/>
              </a:rPr>
              <a:t>的影响和制约。</a:t>
            </a:r>
          </a:p>
        </p:txBody>
      </p:sp>
      <p:pic>
        <p:nvPicPr>
          <p:cNvPr id="31748" name="Picture 4" descr="TN01324_"/>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162800" y="4953000"/>
            <a:ext cx="1679575" cy="1700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749" name="Picture 5" descr="BD10424_"/>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590800" y="5105400"/>
            <a:ext cx="2133600" cy="154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750" name="Picture 6" descr="BD07269_"/>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0" y="5549900"/>
            <a:ext cx="2498725" cy="877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751" name="Picture 7" descr="BD10420_"/>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953000" y="5105400"/>
            <a:ext cx="1905000" cy="1506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Oval 2"/>
          <p:cNvSpPr>
            <a:spLocks noChangeArrowheads="1"/>
          </p:cNvSpPr>
          <p:nvPr/>
        </p:nvSpPr>
        <p:spPr bwMode="auto">
          <a:xfrm>
            <a:off x="3001963" y="836613"/>
            <a:ext cx="2819400" cy="6096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nchorCtr="1"/>
          <a:lstStyle/>
          <a:p>
            <a:pPr algn="ctr" eaLnBrk="1" hangingPunct="1"/>
            <a:r>
              <a:rPr lang="zh-CN" altLang="en-US" sz="3200">
                <a:ea typeface="楷体_GB2312" charset="0"/>
                <a:cs typeface="楷体_GB2312" charset="0"/>
              </a:rPr>
              <a:t>港口的区位</a:t>
            </a:r>
          </a:p>
        </p:txBody>
      </p:sp>
      <p:sp>
        <p:nvSpPr>
          <p:cNvPr id="32771" name="Oval 3"/>
          <p:cNvSpPr>
            <a:spLocks noChangeArrowheads="1"/>
          </p:cNvSpPr>
          <p:nvPr/>
        </p:nvSpPr>
        <p:spPr bwMode="auto">
          <a:xfrm>
            <a:off x="457200" y="2465388"/>
            <a:ext cx="2819400" cy="6096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nchorCtr="1"/>
          <a:lstStyle/>
          <a:p>
            <a:pPr algn="ctr" eaLnBrk="1" hangingPunct="1"/>
            <a:r>
              <a:rPr lang="zh-CN" altLang="en-US" sz="3600">
                <a:ea typeface="楷体_GB2312" charset="0"/>
                <a:cs typeface="楷体_GB2312" charset="0"/>
              </a:rPr>
              <a:t>水域条件</a:t>
            </a:r>
            <a:endParaRPr lang="zh-CN" altLang="en-US" sz="3600" u="sng">
              <a:ea typeface="楷体_GB2312" charset="0"/>
              <a:cs typeface="楷体_GB2312" charset="0"/>
            </a:endParaRPr>
          </a:p>
        </p:txBody>
      </p:sp>
      <p:sp>
        <p:nvSpPr>
          <p:cNvPr id="32772" name="Oval 4"/>
          <p:cNvSpPr>
            <a:spLocks noChangeArrowheads="1"/>
          </p:cNvSpPr>
          <p:nvPr/>
        </p:nvSpPr>
        <p:spPr bwMode="auto">
          <a:xfrm>
            <a:off x="5334000" y="2389188"/>
            <a:ext cx="2819400" cy="6096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nchorCtr="1"/>
          <a:lstStyle/>
          <a:p>
            <a:pPr algn="ctr" eaLnBrk="1" hangingPunct="1"/>
            <a:r>
              <a:rPr lang="en-US" altLang="zh-CN" sz="4000"/>
              <a:t>a.</a:t>
            </a:r>
            <a:r>
              <a:rPr lang="en-US" altLang="zh-CN" sz="4000" u="sng"/>
              <a:t>?</a:t>
            </a:r>
          </a:p>
        </p:txBody>
      </p:sp>
      <p:sp>
        <p:nvSpPr>
          <p:cNvPr id="32773" name="Oval 5"/>
          <p:cNvSpPr>
            <a:spLocks noChangeArrowheads="1"/>
          </p:cNvSpPr>
          <p:nvPr/>
        </p:nvSpPr>
        <p:spPr bwMode="auto">
          <a:xfrm>
            <a:off x="533400" y="3962400"/>
            <a:ext cx="685800" cy="2362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lang="zh-CN" altLang="en-US" sz="3200">
                <a:ea typeface="楷体_GB2312" charset="0"/>
                <a:cs typeface="楷体_GB2312" charset="0"/>
              </a:rPr>
              <a:t>航</a:t>
            </a:r>
          </a:p>
          <a:p>
            <a:pPr algn="ctr" eaLnBrk="1" hangingPunct="1"/>
            <a:r>
              <a:rPr lang="zh-CN" altLang="en-US" sz="3200">
                <a:ea typeface="楷体_GB2312" charset="0"/>
                <a:cs typeface="楷体_GB2312" charset="0"/>
              </a:rPr>
              <a:t>行</a:t>
            </a:r>
          </a:p>
          <a:p>
            <a:pPr algn="ctr" eaLnBrk="1" hangingPunct="1"/>
            <a:r>
              <a:rPr lang="zh-CN" altLang="en-US" sz="3200">
                <a:ea typeface="楷体_GB2312" charset="0"/>
                <a:cs typeface="楷体_GB2312" charset="0"/>
              </a:rPr>
              <a:t>条</a:t>
            </a:r>
          </a:p>
          <a:p>
            <a:pPr algn="ctr" eaLnBrk="1" hangingPunct="1"/>
            <a:r>
              <a:rPr lang="zh-CN" altLang="en-US" sz="3200">
                <a:ea typeface="楷体_GB2312" charset="0"/>
                <a:cs typeface="楷体_GB2312" charset="0"/>
              </a:rPr>
              <a:t>件</a:t>
            </a:r>
            <a:endParaRPr lang="zh-CN" altLang="en-US" sz="3200" u="sng">
              <a:ea typeface="楷体_GB2312" charset="0"/>
              <a:cs typeface="楷体_GB2312" charset="0"/>
            </a:endParaRPr>
          </a:p>
        </p:txBody>
      </p:sp>
      <p:sp>
        <p:nvSpPr>
          <p:cNvPr id="32774" name="Oval 6"/>
          <p:cNvSpPr>
            <a:spLocks noChangeArrowheads="1"/>
          </p:cNvSpPr>
          <p:nvPr/>
        </p:nvSpPr>
        <p:spPr bwMode="auto">
          <a:xfrm>
            <a:off x="2438400" y="3962400"/>
            <a:ext cx="685800" cy="22860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lang="en-US" altLang="zh-CN" sz="3600"/>
              <a:t>b.</a:t>
            </a:r>
            <a:r>
              <a:rPr lang="en-US" altLang="zh-CN" sz="3600" u="sng"/>
              <a:t>?</a:t>
            </a:r>
            <a:r>
              <a:rPr lang="en-US" altLang="zh-CN" sz="4000" u="sng"/>
              <a:t> </a:t>
            </a:r>
          </a:p>
        </p:txBody>
      </p:sp>
      <p:sp>
        <p:nvSpPr>
          <p:cNvPr id="32775" name="Line 7"/>
          <p:cNvSpPr>
            <a:spLocks noChangeShapeType="1"/>
          </p:cNvSpPr>
          <p:nvPr/>
        </p:nvSpPr>
        <p:spPr bwMode="auto">
          <a:xfrm>
            <a:off x="1676400" y="1828800"/>
            <a:ext cx="0" cy="762000"/>
          </a:xfrm>
          <a:prstGeom prst="line">
            <a:avLst/>
          </a:prstGeom>
          <a:noFill/>
          <a:ln>
            <a:noFill/>
          </a:ln>
          <a:effectLst/>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chemeClr val="tx1"/>
                </a:solidFill>
                <a:round/>
                <a:headEn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endParaRPr lang="zh-CN" altLang="en-US"/>
          </a:p>
        </p:txBody>
      </p:sp>
      <p:sp>
        <p:nvSpPr>
          <p:cNvPr id="128008" name="Text Box 8"/>
          <p:cNvSpPr txBox="1">
            <a:spLocks noChangeArrowheads="1"/>
          </p:cNvSpPr>
          <p:nvPr/>
        </p:nvSpPr>
        <p:spPr bwMode="auto">
          <a:xfrm>
            <a:off x="7075488" y="2405063"/>
            <a:ext cx="1752600" cy="51911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bg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solidFill>
                  <a:srgbClr val="FF0000"/>
                </a:solidFill>
                <a:ea typeface="楷体_GB2312" charset="0"/>
                <a:cs typeface="楷体_GB2312" charset="0"/>
              </a:rPr>
              <a:t>陆域条件</a:t>
            </a:r>
          </a:p>
        </p:txBody>
      </p:sp>
      <p:sp>
        <p:nvSpPr>
          <p:cNvPr id="32777" name="Line 9"/>
          <p:cNvSpPr>
            <a:spLocks noChangeShapeType="1"/>
          </p:cNvSpPr>
          <p:nvPr/>
        </p:nvSpPr>
        <p:spPr bwMode="auto">
          <a:xfrm>
            <a:off x="4343400" y="1447800"/>
            <a:ext cx="0" cy="2286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2778" name="Text Box 10"/>
          <p:cNvSpPr txBox="1">
            <a:spLocks noChangeArrowheads="1"/>
          </p:cNvSpPr>
          <p:nvPr/>
        </p:nvSpPr>
        <p:spPr bwMode="auto">
          <a:xfrm>
            <a:off x="3276600" y="1600200"/>
            <a:ext cx="23622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ea typeface="楷体_GB2312" charset="0"/>
                <a:cs typeface="楷体_GB2312" charset="0"/>
              </a:rPr>
              <a:t>主要影响因素</a:t>
            </a:r>
          </a:p>
        </p:txBody>
      </p:sp>
      <p:sp>
        <p:nvSpPr>
          <p:cNvPr id="32779" name="Line 11"/>
          <p:cNvSpPr>
            <a:spLocks noChangeShapeType="1"/>
          </p:cNvSpPr>
          <p:nvPr/>
        </p:nvSpPr>
        <p:spPr bwMode="auto">
          <a:xfrm flipH="1">
            <a:off x="2895600" y="2057400"/>
            <a:ext cx="12954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2780" name="Line 12"/>
          <p:cNvSpPr>
            <a:spLocks noChangeShapeType="1"/>
          </p:cNvSpPr>
          <p:nvPr/>
        </p:nvSpPr>
        <p:spPr bwMode="auto">
          <a:xfrm>
            <a:off x="4419600" y="2057400"/>
            <a:ext cx="121920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2781" name="Oval 13"/>
          <p:cNvSpPr>
            <a:spLocks noChangeArrowheads="1"/>
          </p:cNvSpPr>
          <p:nvPr/>
        </p:nvSpPr>
        <p:spPr bwMode="auto">
          <a:xfrm>
            <a:off x="5105400" y="3962400"/>
            <a:ext cx="685800" cy="2209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lang="zh-CN" altLang="en-US" sz="3200">
                <a:ea typeface="楷体_GB2312" charset="0"/>
                <a:cs typeface="楷体_GB2312" charset="0"/>
              </a:rPr>
              <a:t>筑</a:t>
            </a:r>
          </a:p>
          <a:p>
            <a:pPr algn="ctr" eaLnBrk="1" hangingPunct="1"/>
            <a:r>
              <a:rPr lang="zh-CN" altLang="en-US" sz="3200">
                <a:ea typeface="楷体_GB2312" charset="0"/>
                <a:cs typeface="楷体_GB2312" charset="0"/>
              </a:rPr>
              <a:t>港</a:t>
            </a:r>
          </a:p>
          <a:p>
            <a:pPr algn="ctr" eaLnBrk="1" hangingPunct="1"/>
            <a:r>
              <a:rPr lang="zh-CN" altLang="en-US" sz="3200">
                <a:ea typeface="楷体_GB2312" charset="0"/>
                <a:cs typeface="楷体_GB2312" charset="0"/>
              </a:rPr>
              <a:t>条</a:t>
            </a:r>
          </a:p>
          <a:p>
            <a:pPr algn="ctr" eaLnBrk="1" hangingPunct="1"/>
            <a:r>
              <a:rPr lang="zh-CN" altLang="en-US" sz="3200">
                <a:ea typeface="楷体_GB2312" charset="0"/>
                <a:cs typeface="楷体_GB2312" charset="0"/>
              </a:rPr>
              <a:t>件</a:t>
            </a:r>
            <a:endParaRPr lang="zh-CN" altLang="en-US" sz="3200" u="sng">
              <a:ea typeface="楷体_GB2312" charset="0"/>
              <a:cs typeface="楷体_GB2312" charset="0"/>
            </a:endParaRPr>
          </a:p>
        </p:txBody>
      </p:sp>
      <p:sp>
        <p:nvSpPr>
          <p:cNvPr id="32782" name="Oval 14"/>
          <p:cNvSpPr>
            <a:spLocks noChangeArrowheads="1"/>
          </p:cNvSpPr>
          <p:nvPr/>
        </p:nvSpPr>
        <p:spPr bwMode="auto">
          <a:xfrm>
            <a:off x="7924800" y="3962400"/>
            <a:ext cx="685800" cy="2209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lang="en-US" altLang="zh-CN" sz="4000"/>
              <a:t>c.</a:t>
            </a:r>
            <a:r>
              <a:rPr lang="en-US" altLang="zh-CN" sz="4000" u="sng"/>
              <a:t>?</a:t>
            </a:r>
          </a:p>
        </p:txBody>
      </p:sp>
      <p:sp>
        <p:nvSpPr>
          <p:cNvPr id="32783" name="Line 15"/>
          <p:cNvSpPr>
            <a:spLocks noChangeShapeType="1"/>
          </p:cNvSpPr>
          <p:nvPr/>
        </p:nvSpPr>
        <p:spPr bwMode="auto">
          <a:xfrm>
            <a:off x="1905000" y="3098800"/>
            <a:ext cx="0" cy="2286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2784" name="Text Box 16"/>
          <p:cNvSpPr txBox="1">
            <a:spLocks noChangeArrowheads="1"/>
          </p:cNvSpPr>
          <p:nvPr/>
        </p:nvSpPr>
        <p:spPr bwMode="auto">
          <a:xfrm>
            <a:off x="1498600" y="3213100"/>
            <a:ext cx="1066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ea typeface="楷体_GB2312" charset="0"/>
                <a:cs typeface="楷体_GB2312" charset="0"/>
              </a:rPr>
              <a:t>包括</a:t>
            </a:r>
          </a:p>
        </p:txBody>
      </p:sp>
      <p:sp>
        <p:nvSpPr>
          <p:cNvPr id="32785" name="Line 17"/>
          <p:cNvSpPr>
            <a:spLocks noChangeShapeType="1"/>
          </p:cNvSpPr>
          <p:nvPr/>
        </p:nvSpPr>
        <p:spPr bwMode="auto">
          <a:xfrm flipH="1">
            <a:off x="990600" y="3657600"/>
            <a:ext cx="8382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2786" name="Line 18"/>
          <p:cNvSpPr>
            <a:spLocks noChangeShapeType="1"/>
          </p:cNvSpPr>
          <p:nvPr/>
        </p:nvSpPr>
        <p:spPr bwMode="auto">
          <a:xfrm>
            <a:off x="1981200" y="3657600"/>
            <a:ext cx="7620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2787" name="Line 19"/>
          <p:cNvSpPr>
            <a:spLocks noChangeShapeType="1"/>
          </p:cNvSpPr>
          <p:nvPr/>
        </p:nvSpPr>
        <p:spPr bwMode="auto">
          <a:xfrm>
            <a:off x="6858000" y="3009900"/>
            <a:ext cx="0" cy="2286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2788" name="Text Box 20"/>
          <p:cNvSpPr txBox="1">
            <a:spLocks noChangeArrowheads="1"/>
          </p:cNvSpPr>
          <p:nvPr/>
        </p:nvSpPr>
        <p:spPr bwMode="auto">
          <a:xfrm>
            <a:off x="6451600" y="3111500"/>
            <a:ext cx="1066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ea typeface="楷体_GB2312" charset="0"/>
                <a:cs typeface="楷体_GB2312" charset="0"/>
              </a:rPr>
              <a:t>包括</a:t>
            </a:r>
          </a:p>
        </p:txBody>
      </p:sp>
      <p:sp>
        <p:nvSpPr>
          <p:cNvPr id="32789" name="Line 21"/>
          <p:cNvSpPr>
            <a:spLocks noChangeShapeType="1"/>
          </p:cNvSpPr>
          <p:nvPr/>
        </p:nvSpPr>
        <p:spPr bwMode="auto">
          <a:xfrm flipH="1">
            <a:off x="5638800" y="3505200"/>
            <a:ext cx="990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2790" name="Line 22"/>
          <p:cNvSpPr>
            <a:spLocks noChangeShapeType="1"/>
          </p:cNvSpPr>
          <p:nvPr/>
        </p:nvSpPr>
        <p:spPr bwMode="auto">
          <a:xfrm>
            <a:off x="7086600" y="3505200"/>
            <a:ext cx="10668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28023" name="Text Box 23"/>
          <p:cNvSpPr txBox="1">
            <a:spLocks noChangeArrowheads="1"/>
          </p:cNvSpPr>
          <p:nvPr/>
        </p:nvSpPr>
        <p:spPr bwMode="auto">
          <a:xfrm>
            <a:off x="2514600" y="4191000"/>
            <a:ext cx="609600" cy="2041525"/>
          </a:xfrm>
          <a:prstGeom prst="rect">
            <a:avLst/>
          </a:prstGeom>
          <a:noFill/>
          <a:ln>
            <a:noFill/>
          </a:ln>
          <a:effectLst/>
          <a:extLst>
            <a:ext uri="{909E8E84-426E-40dd-AFC4-6F175D3DCCD1}">
              <a14:hiddenFill xmlns:a14="http://schemas.microsoft.com/office/drawing/2010/main" xmlns="">
                <a:solidFill>
                  <a:schemeClr val="tx2"/>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lang="zh-CN" altLang="en-US">
                <a:solidFill>
                  <a:srgbClr val="FF0000"/>
                </a:solidFill>
                <a:ea typeface="楷体_GB2312" charset="0"/>
                <a:cs typeface="楷体_GB2312" charset="0"/>
              </a:rPr>
              <a:t>停泊条件</a:t>
            </a:r>
          </a:p>
        </p:txBody>
      </p:sp>
      <p:sp>
        <p:nvSpPr>
          <p:cNvPr id="128024" name="Text Box 24"/>
          <p:cNvSpPr txBox="1">
            <a:spLocks noChangeArrowheads="1"/>
          </p:cNvSpPr>
          <p:nvPr/>
        </p:nvSpPr>
        <p:spPr bwMode="auto">
          <a:xfrm>
            <a:off x="8001000" y="4114800"/>
            <a:ext cx="622300" cy="2041525"/>
          </a:xfrm>
          <a:prstGeom prst="rect">
            <a:avLst/>
          </a:prstGeom>
          <a:noFill/>
          <a:ln>
            <a:noFill/>
          </a:ln>
          <a:effectLst/>
          <a:extLst>
            <a:ext uri="{909E8E84-426E-40dd-AFC4-6F175D3DCCD1}">
              <a14:hiddenFill xmlns:a14="http://schemas.microsoft.com/office/drawing/2010/main" xmlns="">
                <a:solidFill>
                  <a:schemeClr val="tx2"/>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lang="zh-CN" altLang="en-US">
                <a:solidFill>
                  <a:srgbClr val="FF0000"/>
                </a:solidFill>
                <a:ea typeface="楷体_GB2312" charset="0"/>
                <a:cs typeface="楷体_GB2312" charset="0"/>
              </a:rPr>
              <a:t>腹</a:t>
            </a:r>
          </a:p>
          <a:p>
            <a:pPr eaLnBrk="1" hangingPunct="1"/>
            <a:r>
              <a:rPr lang="zh-CN" altLang="en-US">
                <a:solidFill>
                  <a:srgbClr val="FF0000"/>
                </a:solidFill>
                <a:ea typeface="楷体_GB2312" charset="0"/>
                <a:cs typeface="楷体_GB2312" charset="0"/>
              </a:rPr>
              <a:t>地</a:t>
            </a:r>
          </a:p>
          <a:p>
            <a:pPr eaLnBrk="1" hangingPunct="1"/>
            <a:r>
              <a:rPr lang="zh-CN" altLang="en-US">
                <a:solidFill>
                  <a:srgbClr val="FF0000"/>
                </a:solidFill>
                <a:ea typeface="楷体_GB2312" charset="0"/>
                <a:cs typeface="楷体_GB2312" charset="0"/>
              </a:rPr>
              <a:t>条</a:t>
            </a:r>
          </a:p>
          <a:p>
            <a:pPr eaLnBrk="1" hangingPunct="1"/>
            <a:r>
              <a:rPr lang="zh-CN" altLang="en-US">
                <a:solidFill>
                  <a:srgbClr val="FF0000"/>
                </a:solidFill>
                <a:ea typeface="楷体_GB2312" charset="0"/>
                <a:cs typeface="楷体_GB2312" charset="0"/>
              </a:rPr>
              <a:t>件</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800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802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80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8" grpId="0" autoUpdateAnimBg="0"/>
      <p:bldP spid="128023" grpId="0" autoUpdateAnimBg="0"/>
      <p:bldP spid="128024"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Oval 2"/>
          <p:cNvSpPr>
            <a:spLocks noChangeArrowheads="1"/>
          </p:cNvSpPr>
          <p:nvPr/>
        </p:nvSpPr>
        <p:spPr bwMode="auto">
          <a:xfrm>
            <a:off x="3581400" y="819150"/>
            <a:ext cx="1752600" cy="1219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zh-CN" altLang="en-US"/>
          </a:p>
        </p:txBody>
      </p:sp>
      <p:sp>
        <p:nvSpPr>
          <p:cNvPr id="33795" name="Oval 3"/>
          <p:cNvSpPr>
            <a:spLocks noChangeArrowheads="1"/>
          </p:cNvSpPr>
          <p:nvPr/>
        </p:nvSpPr>
        <p:spPr bwMode="auto">
          <a:xfrm>
            <a:off x="1828800" y="4248150"/>
            <a:ext cx="1752600" cy="1219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zh-CN" altLang="en-US"/>
          </a:p>
        </p:txBody>
      </p:sp>
      <p:sp>
        <p:nvSpPr>
          <p:cNvPr id="33796" name="Oval 4"/>
          <p:cNvSpPr>
            <a:spLocks noChangeArrowheads="1"/>
          </p:cNvSpPr>
          <p:nvPr/>
        </p:nvSpPr>
        <p:spPr bwMode="auto">
          <a:xfrm>
            <a:off x="5562600" y="4343400"/>
            <a:ext cx="1752600" cy="1219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endParaRPr lang="zh-CN" altLang="en-US"/>
          </a:p>
        </p:txBody>
      </p:sp>
      <p:sp>
        <p:nvSpPr>
          <p:cNvPr id="33797" name="Oval 5"/>
          <p:cNvSpPr>
            <a:spLocks noChangeArrowheads="1"/>
          </p:cNvSpPr>
          <p:nvPr/>
        </p:nvSpPr>
        <p:spPr bwMode="auto">
          <a:xfrm>
            <a:off x="3429000" y="2876550"/>
            <a:ext cx="1981200" cy="1295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zh-CN" altLang="en-US"/>
          </a:p>
        </p:txBody>
      </p:sp>
      <p:sp>
        <p:nvSpPr>
          <p:cNvPr id="33798" name="Line 6"/>
          <p:cNvSpPr>
            <a:spLocks noChangeShapeType="1"/>
          </p:cNvSpPr>
          <p:nvPr/>
        </p:nvSpPr>
        <p:spPr bwMode="auto">
          <a:xfrm>
            <a:off x="4419600" y="2038350"/>
            <a:ext cx="0" cy="8382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3799" name="Line 7"/>
          <p:cNvSpPr>
            <a:spLocks noChangeShapeType="1"/>
          </p:cNvSpPr>
          <p:nvPr/>
        </p:nvSpPr>
        <p:spPr bwMode="auto">
          <a:xfrm flipV="1">
            <a:off x="3290888" y="4038600"/>
            <a:ext cx="533400" cy="3810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3800" name="Line 8"/>
          <p:cNvSpPr>
            <a:spLocks noChangeShapeType="1"/>
          </p:cNvSpPr>
          <p:nvPr/>
        </p:nvSpPr>
        <p:spPr bwMode="auto">
          <a:xfrm flipH="1" flipV="1">
            <a:off x="5148263" y="3957638"/>
            <a:ext cx="685800" cy="5334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3801" name="Text Box 9"/>
          <p:cNvSpPr txBox="1">
            <a:spLocks noChangeArrowheads="1"/>
          </p:cNvSpPr>
          <p:nvPr/>
        </p:nvSpPr>
        <p:spPr bwMode="auto">
          <a:xfrm>
            <a:off x="3570288" y="2981325"/>
            <a:ext cx="1828800" cy="1066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a:solidFill>
                  <a:srgbClr val="FF0000"/>
                </a:solidFill>
                <a:ea typeface="隶书" charset="0"/>
                <a:cs typeface="隶书" charset="0"/>
              </a:rPr>
              <a:t>港口的区位因素</a:t>
            </a:r>
            <a:endParaRPr lang="zh-CN" altLang="en-US">
              <a:ea typeface="隶书" charset="0"/>
              <a:cs typeface="隶书" charset="0"/>
            </a:endParaRPr>
          </a:p>
        </p:txBody>
      </p:sp>
      <p:sp>
        <p:nvSpPr>
          <p:cNvPr id="129034" name="Text Box 10"/>
          <p:cNvSpPr txBox="1">
            <a:spLocks noChangeArrowheads="1"/>
          </p:cNvSpPr>
          <p:nvPr/>
        </p:nvSpPr>
        <p:spPr bwMode="auto">
          <a:xfrm>
            <a:off x="3810000" y="762000"/>
            <a:ext cx="1447800" cy="1311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4000">
                <a:solidFill>
                  <a:srgbClr val="FF0000"/>
                </a:solidFill>
                <a:ea typeface="隶书" charset="0"/>
                <a:cs typeface="隶书" charset="0"/>
              </a:rPr>
              <a:t>经济因素</a:t>
            </a:r>
          </a:p>
        </p:txBody>
      </p:sp>
      <p:sp>
        <p:nvSpPr>
          <p:cNvPr id="129035" name="Text Box 11"/>
          <p:cNvSpPr txBox="1">
            <a:spLocks noChangeArrowheads="1"/>
          </p:cNvSpPr>
          <p:nvPr/>
        </p:nvSpPr>
        <p:spPr bwMode="auto">
          <a:xfrm>
            <a:off x="1979613" y="4149725"/>
            <a:ext cx="1524000" cy="1311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4000">
                <a:solidFill>
                  <a:srgbClr val="FF0000"/>
                </a:solidFill>
                <a:ea typeface="隶书" charset="0"/>
                <a:cs typeface="隶书" charset="0"/>
              </a:rPr>
              <a:t>城市发展</a:t>
            </a:r>
            <a:endParaRPr lang="zh-CN" altLang="en-US" sz="4000"/>
          </a:p>
        </p:txBody>
      </p:sp>
      <p:sp>
        <p:nvSpPr>
          <p:cNvPr id="129036" name="Text Box 12"/>
          <p:cNvSpPr txBox="1">
            <a:spLocks noChangeArrowheads="1"/>
          </p:cNvSpPr>
          <p:nvPr/>
        </p:nvSpPr>
        <p:spPr bwMode="auto">
          <a:xfrm>
            <a:off x="5638800" y="4267200"/>
            <a:ext cx="1524000" cy="1311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4000">
                <a:solidFill>
                  <a:srgbClr val="FF0000"/>
                </a:solidFill>
                <a:ea typeface="隶书" charset="0"/>
                <a:cs typeface="隶书" charset="0"/>
              </a:rPr>
              <a:t>自然因素</a:t>
            </a:r>
          </a:p>
        </p:txBody>
      </p:sp>
      <p:sp>
        <p:nvSpPr>
          <p:cNvPr id="129037" name="Text Box 13"/>
          <p:cNvSpPr txBox="1">
            <a:spLocks noChangeArrowheads="1"/>
          </p:cNvSpPr>
          <p:nvPr/>
        </p:nvSpPr>
        <p:spPr bwMode="auto">
          <a:xfrm>
            <a:off x="6324600" y="3886200"/>
            <a:ext cx="28194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ea typeface="黑体" charset="0"/>
                <a:cs typeface="黑体" charset="0"/>
              </a:rPr>
              <a:t>①沿河或沿海位置</a:t>
            </a:r>
          </a:p>
        </p:txBody>
      </p:sp>
      <p:sp>
        <p:nvSpPr>
          <p:cNvPr id="129038" name="Text Box 14"/>
          <p:cNvSpPr txBox="1">
            <a:spLocks noChangeArrowheads="1"/>
          </p:cNvSpPr>
          <p:nvPr/>
        </p:nvSpPr>
        <p:spPr bwMode="auto">
          <a:xfrm>
            <a:off x="7235825" y="4572000"/>
            <a:ext cx="2089150" cy="1219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ea typeface="黑体" charset="0"/>
                <a:cs typeface="黑体" charset="0"/>
              </a:rPr>
              <a:t>②水域条件</a:t>
            </a:r>
          </a:p>
          <a:p>
            <a:pPr eaLnBrk="1" hangingPunct="1">
              <a:spcBef>
                <a:spcPct val="50000"/>
              </a:spcBef>
            </a:pPr>
            <a:r>
              <a:rPr lang="zh-CN" altLang="en-US" sz="2000">
                <a:ea typeface="黑体" charset="0"/>
                <a:cs typeface="黑体" charset="0"/>
              </a:rPr>
              <a:t>（航行、停泊、淡水、避风）</a:t>
            </a:r>
          </a:p>
        </p:txBody>
      </p:sp>
      <p:sp>
        <p:nvSpPr>
          <p:cNvPr id="129039" name="Text Box 15"/>
          <p:cNvSpPr txBox="1">
            <a:spLocks noChangeArrowheads="1"/>
          </p:cNvSpPr>
          <p:nvPr/>
        </p:nvSpPr>
        <p:spPr bwMode="auto">
          <a:xfrm>
            <a:off x="0" y="3505200"/>
            <a:ext cx="2971800"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ea typeface="楷体_GB2312" charset="0"/>
                <a:cs typeface="楷体_GB2312" charset="0"/>
              </a:rPr>
              <a:t>①我国最大综合性工业城市和外贸基地</a:t>
            </a:r>
          </a:p>
        </p:txBody>
      </p:sp>
      <p:sp>
        <p:nvSpPr>
          <p:cNvPr id="33808" name="AutoShape 16"/>
          <p:cNvSpPr>
            <a:spLocks noChangeArrowheads="1"/>
          </p:cNvSpPr>
          <p:nvPr/>
        </p:nvSpPr>
        <p:spPr bwMode="auto">
          <a:xfrm>
            <a:off x="2743200" y="1371600"/>
            <a:ext cx="838200" cy="152400"/>
          </a:xfrm>
          <a:prstGeom prst="leftArrow">
            <a:avLst>
              <a:gd name="adj1" fmla="val 50000"/>
              <a:gd name="adj2" fmla="val 137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zh-CN" altLang="en-US"/>
          </a:p>
        </p:txBody>
      </p:sp>
      <p:sp>
        <p:nvSpPr>
          <p:cNvPr id="33809" name="AutoShape 17"/>
          <p:cNvSpPr>
            <a:spLocks noChangeArrowheads="1"/>
          </p:cNvSpPr>
          <p:nvPr/>
        </p:nvSpPr>
        <p:spPr bwMode="auto">
          <a:xfrm>
            <a:off x="5334000" y="1371600"/>
            <a:ext cx="838200" cy="152400"/>
          </a:xfrm>
          <a:prstGeom prst="rightArrow">
            <a:avLst>
              <a:gd name="adj1" fmla="val 50000"/>
              <a:gd name="adj2" fmla="val 137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zh-CN" altLang="en-US"/>
          </a:p>
        </p:txBody>
      </p:sp>
      <p:sp>
        <p:nvSpPr>
          <p:cNvPr id="129042" name="Text Box 18"/>
          <p:cNvSpPr txBox="1">
            <a:spLocks noChangeArrowheads="1"/>
          </p:cNvSpPr>
          <p:nvPr/>
        </p:nvSpPr>
        <p:spPr bwMode="auto">
          <a:xfrm>
            <a:off x="7010400" y="1219200"/>
            <a:ext cx="21336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ea typeface="楷体_GB2312" charset="0"/>
                <a:cs typeface="楷体_GB2312" charset="0"/>
              </a:rPr>
              <a:t>综合性港口</a:t>
            </a:r>
          </a:p>
        </p:txBody>
      </p:sp>
      <p:sp>
        <p:nvSpPr>
          <p:cNvPr id="129043" name="Text Box 19"/>
          <p:cNvSpPr txBox="1">
            <a:spLocks noChangeArrowheads="1"/>
          </p:cNvSpPr>
          <p:nvPr/>
        </p:nvSpPr>
        <p:spPr bwMode="auto">
          <a:xfrm>
            <a:off x="685800" y="533400"/>
            <a:ext cx="1752600" cy="1800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ea typeface="楷体_GB2312" charset="0"/>
                <a:cs typeface="楷体_GB2312" charset="0"/>
              </a:rPr>
              <a:t>川、渝、鄂、湘、赣、皖、苏、沪</a:t>
            </a:r>
          </a:p>
        </p:txBody>
      </p:sp>
      <p:sp>
        <p:nvSpPr>
          <p:cNvPr id="33812" name="Line 20"/>
          <p:cNvSpPr>
            <a:spLocks noChangeShapeType="1"/>
          </p:cNvSpPr>
          <p:nvPr/>
        </p:nvSpPr>
        <p:spPr bwMode="auto">
          <a:xfrm flipH="1">
            <a:off x="2743200" y="1733550"/>
            <a:ext cx="990600" cy="25146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3813" name="Line 21"/>
          <p:cNvSpPr>
            <a:spLocks noChangeShapeType="1"/>
          </p:cNvSpPr>
          <p:nvPr/>
        </p:nvSpPr>
        <p:spPr bwMode="auto">
          <a:xfrm>
            <a:off x="5181600" y="1809750"/>
            <a:ext cx="1143000" cy="25146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29046" name="Text Box 22"/>
          <p:cNvSpPr txBox="1">
            <a:spLocks noChangeArrowheads="1"/>
          </p:cNvSpPr>
          <p:nvPr/>
        </p:nvSpPr>
        <p:spPr bwMode="auto">
          <a:xfrm>
            <a:off x="0" y="4572000"/>
            <a:ext cx="1752600" cy="1187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ea typeface="楷体_GB2312" charset="0"/>
                <a:cs typeface="楷体_GB2312" charset="0"/>
              </a:rPr>
              <a:t>②人力、物力、财力雄厚</a:t>
            </a:r>
          </a:p>
        </p:txBody>
      </p:sp>
      <p:sp>
        <p:nvSpPr>
          <p:cNvPr id="129047" name="Text Box 23"/>
          <p:cNvSpPr txBox="1">
            <a:spLocks noChangeArrowheads="1"/>
          </p:cNvSpPr>
          <p:nvPr/>
        </p:nvSpPr>
        <p:spPr bwMode="auto">
          <a:xfrm>
            <a:off x="4038600" y="5105400"/>
            <a:ext cx="2046288" cy="762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ea typeface="黑体" charset="0"/>
                <a:cs typeface="黑体" charset="0"/>
              </a:rPr>
              <a:t>③陆域条件</a:t>
            </a:r>
            <a:r>
              <a:rPr lang="zh-CN" altLang="en-US" sz="2000">
                <a:ea typeface="黑体" charset="0"/>
                <a:cs typeface="黑体" charset="0"/>
              </a:rPr>
              <a:t>（筑港、腹地）</a:t>
            </a:r>
          </a:p>
        </p:txBody>
      </p:sp>
      <p:sp>
        <p:nvSpPr>
          <p:cNvPr id="33816" name="Text Box 24"/>
          <p:cNvSpPr txBox="1">
            <a:spLocks noChangeArrowheads="1"/>
          </p:cNvSpPr>
          <p:nvPr/>
        </p:nvSpPr>
        <p:spPr bwMode="auto">
          <a:xfrm>
            <a:off x="3203575" y="4149725"/>
            <a:ext cx="26638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ea typeface="黑体" charset="0"/>
                <a:cs typeface="黑体" charset="0"/>
              </a:rPr>
              <a:t>（以上海港为例）</a:t>
            </a:r>
          </a:p>
        </p:txBody>
      </p:sp>
      <p:sp>
        <p:nvSpPr>
          <p:cNvPr id="129049" name="Oval 25"/>
          <p:cNvSpPr>
            <a:spLocks noChangeArrowheads="1"/>
          </p:cNvSpPr>
          <p:nvPr/>
        </p:nvSpPr>
        <p:spPr bwMode="auto">
          <a:xfrm>
            <a:off x="2133600" y="457200"/>
            <a:ext cx="609600" cy="205740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lang="zh-CN" altLang="en-US" sz="3200">
                <a:ea typeface="黑体" charset="0"/>
                <a:cs typeface="黑体" charset="0"/>
              </a:rPr>
              <a:t>腹</a:t>
            </a:r>
          </a:p>
          <a:p>
            <a:pPr algn="ctr" eaLnBrk="1" hangingPunct="1"/>
            <a:r>
              <a:rPr lang="zh-CN" altLang="en-US" sz="3200">
                <a:ea typeface="黑体" charset="0"/>
                <a:cs typeface="黑体" charset="0"/>
              </a:rPr>
              <a:t>地</a:t>
            </a:r>
          </a:p>
          <a:p>
            <a:pPr algn="ctr" eaLnBrk="1" hangingPunct="1"/>
            <a:r>
              <a:rPr lang="zh-CN" altLang="en-US" sz="3200">
                <a:ea typeface="黑体" charset="0"/>
                <a:cs typeface="黑体" charset="0"/>
              </a:rPr>
              <a:t>大</a:t>
            </a:r>
          </a:p>
          <a:p>
            <a:pPr algn="ctr" eaLnBrk="1" hangingPunct="1"/>
            <a:r>
              <a:rPr lang="zh-CN" altLang="en-US" sz="3200">
                <a:ea typeface="黑体" charset="0"/>
                <a:cs typeface="黑体" charset="0"/>
              </a:rPr>
              <a:t>小</a:t>
            </a:r>
          </a:p>
        </p:txBody>
      </p:sp>
      <p:sp>
        <p:nvSpPr>
          <p:cNvPr id="129050" name="Oval 26"/>
          <p:cNvSpPr>
            <a:spLocks noChangeArrowheads="1"/>
          </p:cNvSpPr>
          <p:nvPr/>
        </p:nvSpPr>
        <p:spPr bwMode="auto">
          <a:xfrm>
            <a:off x="6248400" y="457200"/>
            <a:ext cx="609600" cy="205740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lang="zh-CN" altLang="en-US" sz="3200">
                <a:ea typeface="黑体" charset="0"/>
                <a:cs typeface="黑体" charset="0"/>
              </a:rPr>
              <a:t>经</a:t>
            </a:r>
          </a:p>
          <a:p>
            <a:pPr algn="ctr" eaLnBrk="1" hangingPunct="1"/>
            <a:r>
              <a:rPr lang="zh-CN" altLang="en-US" sz="3200">
                <a:ea typeface="黑体" charset="0"/>
                <a:cs typeface="黑体" charset="0"/>
              </a:rPr>
              <a:t>济</a:t>
            </a:r>
          </a:p>
          <a:p>
            <a:pPr algn="ctr" eaLnBrk="1" hangingPunct="1"/>
            <a:r>
              <a:rPr lang="zh-CN" altLang="en-US" sz="3200">
                <a:ea typeface="黑体" charset="0"/>
                <a:cs typeface="黑体" charset="0"/>
              </a:rPr>
              <a:t>特</a:t>
            </a:r>
          </a:p>
          <a:p>
            <a:pPr algn="ctr" eaLnBrk="1" hangingPunct="1"/>
            <a:r>
              <a:rPr lang="zh-CN" altLang="en-US" sz="3200">
                <a:ea typeface="黑体" charset="0"/>
                <a:cs typeface="黑体" charset="0"/>
              </a:rPr>
              <a:t>征</a:t>
            </a:r>
          </a:p>
        </p:txBody>
      </p:sp>
      <p:sp>
        <p:nvSpPr>
          <p:cNvPr id="129051" name="Text Box 27"/>
          <p:cNvSpPr txBox="1">
            <a:spLocks noChangeArrowheads="1"/>
          </p:cNvSpPr>
          <p:nvPr/>
        </p:nvSpPr>
        <p:spPr bwMode="auto">
          <a:xfrm>
            <a:off x="7010400" y="3048000"/>
            <a:ext cx="1905000"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ea typeface="楷体_GB2312" charset="0"/>
                <a:cs typeface="楷体_GB2312" charset="0"/>
              </a:rPr>
              <a:t>长江入海口黄浦江沿岸</a:t>
            </a:r>
            <a:endParaRPr lang="zh-CN" altLang="en-US" sz="2000">
              <a:ea typeface="楷体_GB2312" charset="0"/>
              <a:cs typeface="楷体_GB2312" charset="0"/>
            </a:endParaRPr>
          </a:p>
        </p:txBody>
      </p:sp>
      <p:sp>
        <p:nvSpPr>
          <p:cNvPr id="129052" name="Text Box 28"/>
          <p:cNvSpPr txBox="1">
            <a:spLocks noChangeArrowheads="1"/>
          </p:cNvSpPr>
          <p:nvPr/>
        </p:nvSpPr>
        <p:spPr bwMode="auto">
          <a:xfrm>
            <a:off x="6877050" y="5876925"/>
            <a:ext cx="2266950"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ea typeface="楷体_GB2312" charset="0"/>
                <a:cs typeface="楷体_GB2312" charset="0"/>
              </a:rPr>
              <a:t>航道宽 锚位多淡水足</a:t>
            </a:r>
            <a:endParaRPr lang="zh-CN" altLang="en-US" sz="2000">
              <a:ea typeface="楷体_GB2312" charset="0"/>
              <a:cs typeface="楷体_GB2312" charset="0"/>
            </a:endParaRPr>
          </a:p>
        </p:txBody>
      </p:sp>
      <p:sp>
        <p:nvSpPr>
          <p:cNvPr id="129053" name="Text Box 29"/>
          <p:cNvSpPr txBox="1">
            <a:spLocks noChangeArrowheads="1"/>
          </p:cNvSpPr>
          <p:nvPr/>
        </p:nvSpPr>
        <p:spPr bwMode="auto">
          <a:xfrm>
            <a:off x="3733800" y="5867400"/>
            <a:ext cx="2819400"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ea typeface="楷体_GB2312" charset="0"/>
                <a:cs typeface="楷体_GB2312" charset="0"/>
              </a:rPr>
              <a:t>三角洲地势平坦开阔，有利筑港施工</a:t>
            </a:r>
            <a:endParaRPr lang="zh-CN" altLang="en-US" sz="2000">
              <a:ea typeface="楷体_GB2312" charset="0"/>
              <a:cs typeface="楷体_GB2312" charset="0"/>
            </a:endParaRPr>
          </a:p>
        </p:txBody>
      </p:sp>
      <p:sp>
        <p:nvSpPr>
          <p:cNvPr id="129054" name="Oval 30"/>
          <p:cNvSpPr>
            <a:spLocks noChangeArrowheads="1"/>
          </p:cNvSpPr>
          <p:nvPr/>
        </p:nvSpPr>
        <p:spPr bwMode="auto">
          <a:xfrm>
            <a:off x="3505200" y="0"/>
            <a:ext cx="1905000" cy="60960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lang="zh-CN" altLang="en-US" sz="3200">
                <a:ea typeface="黑体" charset="0"/>
                <a:cs typeface="黑体" charset="0"/>
              </a:rPr>
              <a:t>陆上交通</a:t>
            </a:r>
          </a:p>
        </p:txBody>
      </p:sp>
      <p:sp>
        <p:nvSpPr>
          <p:cNvPr id="33823" name="AutoShape 31"/>
          <p:cNvSpPr>
            <a:spLocks noChangeArrowheads="1"/>
          </p:cNvSpPr>
          <p:nvPr/>
        </p:nvSpPr>
        <p:spPr bwMode="auto">
          <a:xfrm>
            <a:off x="4419600" y="609600"/>
            <a:ext cx="152400" cy="228600"/>
          </a:xfrm>
          <a:prstGeom prst="upArrow">
            <a:avLst>
              <a:gd name="adj1" fmla="val 50000"/>
              <a:gd name="adj2" fmla="val 37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90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903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903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2904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2905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2905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2903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2903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29047"/>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29051"/>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29052"/>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129053"/>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129039"/>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129046"/>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129042"/>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1290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34" grpId="0" autoUpdateAnimBg="0"/>
      <p:bldP spid="129035" grpId="0" autoUpdateAnimBg="0"/>
      <p:bldP spid="129036" grpId="0" autoUpdateAnimBg="0"/>
      <p:bldP spid="129037" grpId="0" autoUpdateAnimBg="0"/>
      <p:bldP spid="129038" grpId="0" autoUpdateAnimBg="0"/>
      <p:bldP spid="129039" grpId="0" autoUpdateAnimBg="0"/>
      <p:bldP spid="129042" grpId="0" autoUpdateAnimBg="0"/>
      <p:bldP spid="129043" grpId="0" autoUpdateAnimBg="0"/>
      <p:bldP spid="129046" grpId="0" autoUpdateAnimBg="0"/>
      <p:bldP spid="129047" grpId="0" autoUpdateAnimBg="0"/>
      <p:bldP spid="129049" grpId="0" animBg="1" autoUpdateAnimBg="0"/>
      <p:bldP spid="129050" grpId="0" animBg="1" autoUpdateAnimBg="0"/>
      <p:bldP spid="129051" grpId="0" autoUpdateAnimBg="0"/>
      <p:bldP spid="129052" grpId="0" autoUpdateAnimBg="0"/>
      <p:bldP spid="129053" grpId="0" autoUpdateAnimBg="0"/>
      <p:bldP spid="129054" grpId="0"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3"/>
          <p:cNvSpPr txBox="1">
            <a:spLocks noChangeArrowheads="1"/>
          </p:cNvSpPr>
          <p:nvPr/>
        </p:nvSpPr>
        <p:spPr bwMode="auto">
          <a:xfrm>
            <a:off x="0" y="0"/>
            <a:ext cx="4724400"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a:latin typeface="黑体" charset="0"/>
                <a:ea typeface="黑体" charset="0"/>
                <a:cs typeface="黑体" charset="0"/>
              </a:rPr>
              <a:t>读上海港位置图, 回答：</a:t>
            </a:r>
            <a:r>
              <a:rPr lang="zh-CN" altLang="en-US" sz="2400"/>
              <a:t> </a:t>
            </a:r>
          </a:p>
        </p:txBody>
      </p:sp>
      <p:sp>
        <p:nvSpPr>
          <p:cNvPr id="34819" name="Text Box 4"/>
          <p:cNvSpPr txBox="1">
            <a:spLocks noChangeArrowheads="1"/>
          </p:cNvSpPr>
          <p:nvPr/>
        </p:nvSpPr>
        <p:spPr bwMode="auto">
          <a:xfrm>
            <a:off x="4572000" y="549275"/>
            <a:ext cx="4572000" cy="5645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just" eaLnBrk="1" hangingPunct="1">
              <a:spcBef>
                <a:spcPct val="50000"/>
              </a:spcBef>
            </a:pPr>
            <a:r>
              <a:rPr lang="zh-CN" altLang="en-US" sz="2800">
                <a:latin typeface="楷体_GB2312" charset="0"/>
                <a:ea typeface="楷体_GB2312" charset="0"/>
                <a:cs typeface="楷体_GB2312" charset="0"/>
              </a:rPr>
              <a:t>(1)上海港是一个</a:t>
            </a:r>
            <a:r>
              <a:rPr lang="zh-CN" altLang="en-US" sz="2800" u="sng">
                <a:latin typeface="楷体_GB2312" charset="0"/>
                <a:ea typeface="楷体_GB2312" charset="0"/>
                <a:cs typeface="楷体_GB2312" charset="0"/>
              </a:rPr>
              <a:t>　　</a:t>
            </a:r>
            <a:r>
              <a:rPr lang="zh-CN" altLang="en-US" sz="2800">
                <a:latin typeface="楷体_GB2312" charset="0"/>
                <a:ea typeface="楷体_GB2312" charset="0"/>
                <a:cs typeface="楷体_GB2312" charset="0"/>
              </a:rPr>
              <a:t>港，主要港区沿</a:t>
            </a:r>
            <a:r>
              <a:rPr lang="zh-CN" altLang="en-US" sz="2800" u="sng">
                <a:latin typeface="楷体_GB2312" charset="0"/>
                <a:ea typeface="楷体_GB2312" charset="0"/>
                <a:cs typeface="楷体_GB2312" charset="0"/>
              </a:rPr>
              <a:t>　　　</a:t>
            </a:r>
            <a:r>
              <a:rPr lang="zh-CN" altLang="en-US" sz="2800">
                <a:latin typeface="楷体_GB2312" charset="0"/>
                <a:ea typeface="楷体_GB2312" charset="0"/>
                <a:cs typeface="楷体_GB2312" charset="0"/>
              </a:rPr>
              <a:t>分布，一方面为港口提供</a:t>
            </a:r>
            <a:r>
              <a:rPr lang="zh-CN" altLang="en-US" sz="2800" u="sng">
                <a:latin typeface="楷体_GB2312" charset="0"/>
                <a:ea typeface="楷体_GB2312" charset="0"/>
                <a:cs typeface="楷体_GB2312" charset="0"/>
              </a:rPr>
              <a:t>　　</a:t>
            </a:r>
            <a:r>
              <a:rPr lang="zh-CN" altLang="en-US" sz="2800">
                <a:latin typeface="楷体_GB2312" charset="0"/>
                <a:ea typeface="楷体_GB2312" charset="0"/>
                <a:cs typeface="楷体_GB2312" charset="0"/>
              </a:rPr>
              <a:t>，另一方面保证了船舶入港航道应有的</a:t>
            </a:r>
            <a:r>
              <a:rPr lang="zh-CN" altLang="en-US" sz="2800" u="sng">
                <a:latin typeface="楷体_GB2312" charset="0"/>
                <a:ea typeface="楷体_GB2312" charset="0"/>
                <a:cs typeface="楷体_GB2312" charset="0"/>
              </a:rPr>
              <a:t>　　　</a:t>
            </a:r>
            <a:r>
              <a:rPr lang="zh-CN" altLang="en-US" sz="2800">
                <a:latin typeface="楷体_GB2312" charset="0"/>
                <a:ea typeface="楷体_GB2312" charset="0"/>
                <a:cs typeface="楷体_GB2312" charset="0"/>
              </a:rPr>
              <a:t>和大量船舶抛锚所需的</a:t>
            </a:r>
            <a:r>
              <a:rPr lang="zh-CN" altLang="en-US" sz="2800" u="sng">
                <a:latin typeface="楷体_GB2312" charset="0"/>
                <a:ea typeface="楷体_GB2312" charset="0"/>
                <a:cs typeface="楷体_GB2312" charset="0"/>
              </a:rPr>
              <a:t>　　　　</a:t>
            </a:r>
            <a:r>
              <a:rPr lang="zh-CN" altLang="en-US" sz="2800">
                <a:latin typeface="楷体_GB2312" charset="0"/>
                <a:ea typeface="楷体_GB2312" charset="0"/>
                <a:cs typeface="楷体_GB2312" charset="0"/>
              </a:rPr>
              <a:t>。</a:t>
            </a:r>
          </a:p>
          <a:p>
            <a:pPr algn="just" eaLnBrk="1" hangingPunct="1">
              <a:spcBef>
                <a:spcPct val="50000"/>
              </a:spcBef>
            </a:pPr>
            <a:r>
              <a:rPr lang="zh-CN" altLang="en-US" sz="2800">
                <a:latin typeface="楷体_GB2312" charset="0"/>
                <a:ea typeface="楷体_GB2312" charset="0"/>
                <a:cs typeface="楷体_GB2312" charset="0"/>
              </a:rPr>
              <a:t>(2)上海港的自然条件是，地形</a:t>
            </a:r>
            <a:r>
              <a:rPr lang="zh-CN" altLang="en-US" sz="2800" u="sng">
                <a:latin typeface="楷体_GB2312" charset="0"/>
                <a:ea typeface="楷体_GB2312" charset="0"/>
                <a:cs typeface="楷体_GB2312" charset="0"/>
              </a:rPr>
              <a:t>　　　　　</a:t>
            </a:r>
            <a:r>
              <a:rPr lang="zh-CN" altLang="en-US" sz="2800">
                <a:latin typeface="楷体_GB2312" charset="0"/>
                <a:ea typeface="楷体_GB2312" charset="0"/>
                <a:cs typeface="楷体_GB2312" charset="0"/>
              </a:rPr>
              <a:t>，但航道容易</a:t>
            </a:r>
            <a:r>
              <a:rPr lang="zh-CN" altLang="en-US" sz="2800" u="sng">
                <a:latin typeface="楷体_GB2312" charset="0"/>
                <a:ea typeface="楷体_GB2312" charset="0"/>
                <a:cs typeface="楷体_GB2312" charset="0"/>
              </a:rPr>
              <a:t>　　　　</a:t>
            </a:r>
            <a:r>
              <a:rPr lang="zh-CN" altLang="en-US" sz="2800">
                <a:latin typeface="楷体_GB2312" charset="0"/>
                <a:ea typeface="楷体_GB2312" charset="0"/>
                <a:cs typeface="楷体_GB2312" charset="0"/>
              </a:rPr>
              <a:t>。潮汐对港区航行和停泊影响也很大，一般大型船只在</a:t>
            </a:r>
            <a:r>
              <a:rPr lang="zh-CN" altLang="en-US" sz="2800" u="sng">
                <a:latin typeface="楷体_GB2312" charset="0"/>
                <a:ea typeface="楷体_GB2312" charset="0"/>
                <a:cs typeface="楷体_GB2312" charset="0"/>
              </a:rPr>
              <a:t>　　　</a:t>
            </a:r>
            <a:r>
              <a:rPr lang="zh-CN" altLang="en-US" sz="2800">
                <a:latin typeface="楷体_GB2312" charset="0"/>
                <a:ea typeface="楷体_GB2312" charset="0"/>
                <a:cs typeface="楷体_GB2312" charset="0"/>
              </a:rPr>
              <a:t>时进港，</a:t>
            </a:r>
          </a:p>
          <a:p>
            <a:pPr algn="just" eaLnBrk="1" hangingPunct="1">
              <a:spcBef>
                <a:spcPct val="50000"/>
              </a:spcBef>
            </a:pPr>
            <a:r>
              <a:rPr lang="zh-CN" altLang="en-US" sz="2800" u="sng">
                <a:latin typeface="楷体_GB2312" charset="0"/>
                <a:ea typeface="楷体_GB2312" charset="0"/>
                <a:cs typeface="楷体_GB2312" charset="0"/>
              </a:rPr>
              <a:t>　　　</a:t>
            </a:r>
            <a:r>
              <a:rPr lang="zh-CN" altLang="en-US" sz="2800">
                <a:latin typeface="楷体_GB2312" charset="0"/>
                <a:ea typeface="楷体_GB2312" charset="0"/>
                <a:cs typeface="楷体_GB2312" charset="0"/>
              </a:rPr>
              <a:t>时出港。</a:t>
            </a:r>
          </a:p>
        </p:txBody>
      </p:sp>
      <p:sp>
        <p:nvSpPr>
          <p:cNvPr id="34820" name="Text Box 5"/>
          <p:cNvSpPr txBox="1">
            <a:spLocks noChangeArrowheads="1"/>
          </p:cNvSpPr>
          <p:nvPr/>
        </p:nvSpPr>
        <p:spPr bwMode="auto">
          <a:xfrm>
            <a:off x="4800600" y="4724400"/>
            <a:ext cx="4114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just" eaLnBrk="1" hangingPunct="1">
              <a:spcBef>
                <a:spcPct val="50000"/>
              </a:spcBef>
            </a:pPr>
            <a:endParaRPr lang="zh-CN" altLang="en-US" sz="2400"/>
          </a:p>
        </p:txBody>
      </p:sp>
      <p:sp>
        <p:nvSpPr>
          <p:cNvPr id="130054" name="Text Box 6"/>
          <p:cNvSpPr txBox="1">
            <a:spLocks noChangeArrowheads="1"/>
          </p:cNvSpPr>
          <p:nvPr/>
        </p:nvSpPr>
        <p:spPr bwMode="auto">
          <a:xfrm>
            <a:off x="7451725" y="476250"/>
            <a:ext cx="9144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r>
              <a:rPr kumimoji="0" lang="zh-CN" altLang="en-US" sz="2800">
                <a:solidFill>
                  <a:srgbClr val="FF0000"/>
                </a:solidFill>
                <a:ea typeface="黑体" charset="0"/>
                <a:cs typeface="黑体" charset="0"/>
              </a:rPr>
              <a:t>河口</a:t>
            </a:r>
          </a:p>
        </p:txBody>
      </p:sp>
      <p:sp>
        <p:nvSpPr>
          <p:cNvPr id="130055" name="Text Box 7"/>
          <p:cNvSpPr txBox="1">
            <a:spLocks noChangeArrowheads="1"/>
          </p:cNvSpPr>
          <p:nvPr/>
        </p:nvSpPr>
        <p:spPr bwMode="auto">
          <a:xfrm>
            <a:off x="6443663" y="923925"/>
            <a:ext cx="13716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r>
              <a:rPr kumimoji="0" lang="zh-CN" altLang="en-US" sz="2800">
                <a:solidFill>
                  <a:srgbClr val="FF0000"/>
                </a:solidFill>
                <a:ea typeface="黑体" charset="0"/>
                <a:cs typeface="黑体" charset="0"/>
              </a:rPr>
              <a:t>黄浦江</a:t>
            </a:r>
          </a:p>
        </p:txBody>
      </p:sp>
      <p:sp>
        <p:nvSpPr>
          <p:cNvPr id="130056" name="Text Box 8"/>
          <p:cNvSpPr txBox="1">
            <a:spLocks noChangeArrowheads="1"/>
          </p:cNvSpPr>
          <p:nvPr/>
        </p:nvSpPr>
        <p:spPr bwMode="auto">
          <a:xfrm>
            <a:off x="7192963" y="1370013"/>
            <a:ext cx="914400"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r>
              <a:rPr kumimoji="0" lang="zh-CN" altLang="en-US" sz="2800">
                <a:solidFill>
                  <a:srgbClr val="FF0000"/>
                </a:solidFill>
                <a:ea typeface="黑体" charset="0"/>
                <a:cs typeface="黑体" charset="0"/>
              </a:rPr>
              <a:t>淡水</a:t>
            </a:r>
          </a:p>
        </p:txBody>
      </p:sp>
      <p:sp>
        <p:nvSpPr>
          <p:cNvPr id="130057" name="Text Box 9"/>
          <p:cNvSpPr txBox="1">
            <a:spLocks noChangeArrowheads="1"/>
          </p:cNvSpPr>
          <p:nvPr/>
        </p:nvSpPr>
        <p:spPr bwMode="auto">
          <a:xfrm>
            <a:off x="5508625" y="2205038"/>
            <a:ext cx="914400"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r>
              <a:rPr kumimoji="0" lang="zh-CN" altLang="en-US" sz="2800">
                <a:solidFill>
                  <a:srgbClr val="FF0000"/>
                </a:solidFill>
                <a:ea typeface="黑体" charset="0"/>
                <a:cs typeface="黑体" charset="0"/>
              </a:rPr>
              <a:t>宽度</a:t>
            </a:r>
          </a:p>
        </p:txBody>
      </p:sp>
      <p:sp>
        <p:nvSpPr>
          <p:cNvPr id="130058" name="Text Box 10"/>
          <p:cNvSpPr txBox="1">
            <a:spLocks noChangeArrowheads="1"/>
          </p:cNvSpPr>
          <p:nvPr/>
        </p:nvSpPr>
        <p:spPr bwMode="auto">
          <a:xfrm>
            <a:off x="6011863" y="2636838"/>
            <a:ext cx="914400"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r>
              <a:rPr kumimoji="0" lang="zh-CN" altLang="en-US" sz="2800">
                <a:solidFill>
                  <a:srgbClr val="FF0000"/>
                </a:solidFill>
                <a:ea typeface="黑体" charset="0"/>
                <a:cs typeface="黑体" charset="0"/>
              </a:rPr>
              <a:t>空间</a:t>
            </a:r>
          </a:p>
        </p:txBody>
      </p:sp>
      <p:sp>
        <p:nvSpPr>
          <p:cNvPr id="130059" name="Text Box 11"/>
          <p:cNvSpPr txBox="1">
            <a:spLocks noChangeArrowheads="1"/>
          </p:cNvSpPr>
          <p:nvPr/>
        </p:nvSpPr>
        <p:spPr bwMode="auto">
          <a:xfrm>
            <a:off x="5364163" y="3716338"/>
            <a:ext cx="1828800"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r>
              <a:rPr kumimoji="0" lang="zh-CN" altLang="en-US" sz="2800">
                <a:solidFill>
                  <a:srgbClr val="FF0000"/>
                </a:solidFill>
                <a:ea typeface="黑体" charset="0"/>
                <a:cs typeface="黑体" charset="0"/>
              </a:rPr>
              <a:t>平坦开阔</a:t>
            </a:r>
          </a:p>
        </p:txBody>
      </p:sp>
      <p:sp>
        <p:nvSpPr>
          <p:cNvPr id="130060" name="Text Box 12"/>
          <p:cNvSpPr txBox="1">
            <a:spLocks noChangeArrowheads="1"/>
          </p:cNvSpPr>
          <p:nvPr/>
        </p:nvSpPr>
        <p:spPr bwMode="auto">
          <a:xfrm>
            <a:off x="5292725" y="4149725"/>
            <a:ext cx="9144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r>
              <a:rPr kumimoji="0" lang="zh-CN" altLang="en-US" sz="2800">
                <a:solidFill>
                  <a:srgbClr val="FF0000"/>
                </a:solidFill>
                <a:ea typeface="黑体" charset="0"/>
                <a:cs typeface="黑体" charset="0"/>
              </a:rPr>
              <a:t>淤塞</a:t>
            </a:r>
          </a:p>
        </p:txBody>
      </p:sp>
      <p:sp>
        <p:nvSpPr>
          <p:cNvPr id="130061" name="Text Box 13"/>
          <p:cNvSpPr txBox="1">
            <a:spLocks noChangeArrowheads="1"/>
          </p:cNvSpPr>
          <p:nvPr/>
        </p:nvSpPr>
        <p:spPr bwMode="auto">
          <a:xfrm>
            <a:off x="6516688" y="5013325"/>
            <a:ext cx="9144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r>
              <a:rPr kumimoji="0" lang="zh-CN" altLang="en-US" sz="2800">
                <a:solidFill>
                  <a:srgbClr val="FF0000"/>
                </a:solidFill>
                <a:ea typeface="黑体" charset="0"/>
                <a:cs typeface="黑体" charset="0"/>
              </a:rPr>
              <a:t>涨潮</a:t>
            </a:r>
          </a:p>
        </p:txBody>
      </p:sp>
      <p:sp>
        <p:nvSpPr>
          <p:cNvPr id="130062" name="Text Box 14"/>
          <p:cNvSpPr txBox="1">
            <a:spLocks noChangeArrowheads="1"/>
          </p:cNvSpPr>
          <p:nvPr/>
        </p:nvSpPr>
        <p:spPr bwMode="auto">
          <a:xfrm>
            <a:off x="4716463" y="5589588"/>
            <a:ext cx="914400"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r>
              <a:rPr kumimoji="0" lang="zh-CN" altLang="en-US" sz="2800">
                <a:solidFill>
                  <a:srgbClr val="FF0000"/>
                </a:solidFill>
                <a:ea typeface="黑体" charset="0"/>
                <a:cs typeface="黑体" charset="0"/>
              </a:rPr>
              <a:t>涨潮</a:t>
            </a:r>
          </a:p>
        </p:txBody>
      </p:sp>
      <p:pic>
        <p:nvPicPr>
          <p:cNvPr id="34830" name="Picture 15" descr="上海港"/>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692150"/>
            <a:ext cx="3779838" cy="487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005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005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005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3005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3005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3005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3006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3006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300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4" grpId="0" autoUpdateAnimBg="0"/>
      <p:bldP spid="130055" grpId="0" autoUpdateAnimBg="0"/>
      <p:bldP spid="130056" grpId="0" autoUpdateAnimBg="0"/>
      <p:bldP spid="130057" grpId="0" autoUpdateAnimBg="0"/>
      <p:bldP spid="130058" grpId="0" autoUpdateAnimBg="0"/>
      <p:bldP spid="130059" grpId="0" autoUpdateAnimBg="0"/>
      <p:bldP spid="130060" grpId="0" autoUpdateAnimBg="0"/>
      <p:bldP spid="130061" grpId="0" autoUpdateAnimBg="0"/>
      <p:bldP spid="130062"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p:cNvSpPr txBox="1">
            <a:spLocks noChangeArrowheads="1"/>
          </p:cNvSpPr>
          <p:nvPr/>
        </p:nvSpPr>
        <p:spPr bwMode="auto">
          <a:xfrm>
            <a:off x="4572000" y="228600"/>
            <a:ext cx="4572000" cy="60658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just" eaLnBrk="1" hangingPunct="1">
              <a:spcBef>
                <a:spcPct val="50000"/>
              </a:spcBef>
            </a:pPr>
            <a:r>
              <a:rPr lang="zh-CN" altLang="en-US" sz="2400">
                <a:latin typeface="楷体_GB2312" charset="0"/>
                <a:ea typeface="楷体_GB2312" charset="0"/>
                <a:cs typeface="楷体_GB2312" charset="0"/>
              </a:rPr>
              <a:t>(3)上海港主要通过</a:t>
            </a:r>
            <a:r>
              <a:rPr lang="zh-CN" altLang="en-US" sz="2800" u="sng">
                <a:latin typeface="楷体_GB2312" charset="0"/>
                <a:ea typeface="楷体_GB2312" charset="0"/>
                <a:cs typeface="楷体_GB2312" charset="0"/>
              </a:rPr>
              <a:t>　　　</a:t>
            </a:r>
            <a:r>
              <a:rPr lang="zh-CN" altLang="en-US" sz="2400">
                <a:latin typeface="楷体_GB2312" charset="0"/>
                <a:ea typeface="楷体_GB2312" charset="0"/>
                <a:cs typeface="楷体_GB2312" charset="0"/>
              </a:rPr>
              <a:t>铁路和</a:t>
            </a:r>
            <a:r>
              <a:rPr lang="zh-CN" altLang="en-US" sz="2800" u="sng">
                <a:latin typeface="楷体_GB2312" charset="0"/>
                <a:ea typeface="楷体_GB2312" charset="0"/>
                <a:cs typeface="楷体_GB2312" charset="0"/>
              </a:rPr>
              <a:t>　　　</a:t>
            </a:r>
            <a:r>
              <a:rPr lang="zh-CN" altLang="en-US" sz="2400">
                <a:latin typeface="楷体_GB2312" charset="0"/>
                <a:ea typeface="楷体_GB2312" charset="0"/>
                <a:cs typeface="楷体_GB2312" charset="0"/>
              </a:rPr>
              <a:t>铁路以及</a:t>
            </a:r>
            <a:r>
              <a:rPr lang="zh-CN" altLang="en-US" sz="2800" u="sng">
                <a:latin typeface="楷体_GB2312" charset="0"/>
                <a:ea typeface="楷体_GB2312" charset="0"/>
                <a:cs typeface="楷体_GB2312" charset="0"/>
              </a:rPr>
              <a:t>　　　</a:t>
            </a:r>
            <a:r>
              <a:rPr lang="zh-CN" altLang="en-US" sz="2400">
                <a:latin typeface="楷体_GB2312" charset="0"/>
                <a:ea typeface="楷体_GB2312" charset="0"/>
                <a:cs typeface="楷体_GB2312" charset="0"/>
              </a:rPr>
              <a:t>干支流同全国各地相连。经济腹地是全国经济</a:t>
            </a:r>
            <a:r>
              <a:rPr lang="zh-CN" altLang="en-US" sz="2800" u="sng">
                <a:latin typeface="楷体_GB2312" charset="0"/>
                <a:ea typeface="楷体_GB2312" charset="0"/>
                <a:cs typeface="楷体_GB2312" charset="0"/>
              </a:rPr>
              <a:t>　　　　</a:t>
            </a:r>
            <a:r>
              <a:rPr lang="zh-CN" altLang="en-US" sz="2400">
                <a:latin typeface="楷体_GB2312" charset="0"/>
                <a:ea typeface="楷体_GB2312" charset="0"/>
                <a:cs typeface="楷体_GB2312" charset="0"/>
              </a:rPr>
              <a:t>的地区。</a:t>
            </a:r>
          </a:p>
          <a:p>
            <a:pPr algn="just" eaLnBrk="1" hangingPunct="1">
              <a:spcBef>
                <a:spcPct val="50000"/>
              </a:spcBef>
            </a:pPr>
            <a:r>
              <a:rPr lang="zh-CN" altLang="en-US" sz="2400">
                <a:latin typeface="楷体_GB2312" charset="0"/>
                <a:ea typeface="楷体_GB2312" charset="0"/>
                <a:cs typeface="楷体_GB2312" charset="0"/>
              </a:rPr>
              <a:t>(4)上海港依托全国最大的综合性</a:t>
            </a:r>
            <a:r>
              <a:rPr lang="zh-CN" altLang="en-US" sz="2800" u="sng">
                <a:latin typeface="楷体_GB2312" charset="0"/>
                <a:ea typeface="楷体_GB2312" charset="0"/>
                <a:cs typeface="楷体_GB2312" charset="0"/>
              </a:rPr>
              <a:t>　　　　</a:t>
            </a:r>
            <a:r>
              <a:rPr lang="zh-CN" altLang="en-US" sz="2400">
                <a:latin typeface="楷体_GB2312" charset="0"/>
                <a:ea typeface="楷体_GB2312" charset="0"/>
                <a:cs typeface="楷体_GB2312" charset="0"/>
              </a:rPr>
              <a:t>和</a:t>
            </a:r>
            <a:r>
              <a:rPr lang="zh-CN" altLang="en-US" sz="2800" u="sng">
                <a:latin typeface="楷体_GB2312" charset="0"/>
                <a:ea typeface="楷体_GB2312" charset="0"/>
                <a:cs typeface="楷体_GB2312" charset="0"/>
              </a:rPr>
              <a:t>　　　</a:t>
            </a:r>
            <a:r>
              <a:rPr lang="zh-CN" altLang="en-US" sz="2400">
                <a:latin typeface="楷体_GB2312" charset="0"/>
                <a:ea typeface="楷体_GB2312" charset="0"/>
                <a:cs typeface="楷体_GB2312" charset="0"/>
              </a:rPr>
              <a:t>基地。</a:t>
            </a:r>
          </a:p>
          <a:p>
            <a:pPr algn="just" eaLnBrk="1" hangingPunct="1">
              <a:spcBef>
                <a:spcPct val="50000"/>
              </a:spcBef>
            </a:pPr>
            <a:r>
              <a:rPr lang="zh-CN" altLang="en-US" sz="2400">
                <a:latin typeface="楷体_GB2312" charset="0"/>
                <a:ea typeface="楷体_GB2312" charset="0"/>
                <a:cs typeface="楷体_GB2312" charset="0"/>
              </a:rPr>
              <a:t>(5)上海宝山钢铁公司设在港区的原因就是利用上海港方便的</a:t>
            </a:r>
          </a:p>
          <a:p>
            <a:pPr algn="just" eaLnBrk="1" hangingPunct="1">
              <a:spcBef>
                <a:spcPct val="50000"/>
              </a:spcBef>
            </a:pPr>
            <a:r>
              <a:rPr lang="zh-CN" altLang="en-US" sz="2800" u="sng">
                <a:latin typeface="楷体_GB2312" charset="0"/>
                <a:ea typeface="楷体_GB2312" charset="0"/>
                <a:cs typeface="楷体_GB2312" charset="0"/>
              </a:rPr>
              <a:t>　　　　</a:t>
            </a:r>
            <a:r>
              <a:rPr lang="zh-CN" altLang="en-US" sz="2400">
                <a:latin typeface="楷体_GB2312" charset="0"/>
                <a:ea typeface="楷体_GB2312" charset="0"/>
                <a:cs typeface="楷体_GB2312" charset="0"/>
              </a:rPr>
              <a:t>条件从</a:t>
            </a:r>
            <a:r>
              <a:rPr lang="zh-CN" altLang="en-US" sz="2800" u="sng">
                <a:latin typeface="楷体_GB2312" charset="0"/>
                <a:ea typeface="楷体_GB2312" charset="0"/>
                <a:cs typeface="楷体_GB2312" charset="0"/>
              </a:rPr>
              <a:t>　　　　</a:t>
            </a:r>
            <a:r>
              <a:rPr lang="zh-CN" altLang="en-US" sz="2400">
                <a:latin typeface="楷体_GB2312" charset="0"/>
                <a:ea typeface="楷体_GB2312" charset="0"/>
                <a:cs typeface="楷体_GB2312" charset="0"/>
              </a:rPr>
              <a:t>和</a:t>
            </a:r>
          </a:p>
          <a:p>
            <a:pPr algn="just" eaLnBrk="1" hangingPunct="1">
              <a:spcBef>
                <a:spcPct val="50000"/>
              </a:spcBef>
            </a:pPr>
            <a:r>
              <a:rPr lang="zh-CN" altLang="en-US" sz="2800" u="sng">
                <a:latin typeface="楷体_GB2312" charset="0"/>
                <a:ea typeface="楷体_GB2312" charset="0"/>
                <a:cs typeface="楷体_GB2312" charset="0"/>
              </a:rPr>
              <a:t>　　　</a:t>
            </a:r>
            <a:r>
              <a:rPr lang="zh-CN" altLang="en-US" sz="2400">
                <a:latin typeface="楷体_GB2312" charset="0"/>
                <a:ea typeface="楷体_GB2312" charset="0"/>
                <a:cs typeface="楷体_GB2312" charset="0"/>
              </a:rPr>
              <a:t>等国进口高品位铁矿石，以及以上海为中心的上海经济区庞大的</a:t>
            </a:r>
            <a:r>
              <a:rPr lang="zh-CN" altLang="en-US" sz="2800" u="sng">
                <a:latin typeface="楷体_GB2312" charset="0"/>
                <a:ea typeface="楷体_GB2312" charset="0"/>
                <a:cs typeface="楷体_GB2312" charset="0"/>
              </a:rPr>
              <a:t>　　　</a:t>
            </a:r>
            <a:r>
              <a:rPr lang="zh-CN" altLang="en-US" sz="2400">
                <a:latin typeface="楷体_GB2312" charset="0"/>
                <a:ea typeface="楷体_GB2312" charset="0"/>
                <a:cs typeface="楷体_GB2312" charset="0"/>
              </a:rPr>
              <a:t>市场和雄厚的</a:t>
            </a:r>
            <a:r>
              <a:rPr lang="zh-CN" altLang="en-US" sz="2400" u="sng">
                <a:latin typeface="楷体_GB2312" charset="0"/>
                <a:ea typeface="楷体_GB2312" charset="0"/>
                <a:cs typeface="楷体_GB2312" charset="0"/>
              </a:rPr>
              <a:t>              </a:t>
            </a:r>
            <a:r>
              <a:rPr lang="zh-CN" altLang="en-US" sz="2400">
                <a:latin typeface="楷体_GB2312" charset="0"/>
                <a:ea typeface="楷体_GB2312" charset="0"/>
                <a:cs typeface="楷体_GB2312" charset="0"/>
              </a:rPr>
              <a:t>。</a:t>
            </a:r>
            <a:r>
              <a:rPr lang="zh-CN" altLang="en-US" sz="2400"/>
              <a:t> </a:t>
            </a:r>
          </a:p>
        </p:txBody>
      </p:sp>
      <p:sp>
        <p:nvSpPr>
          <p:cNvPr id="131075" name="Text Box 3"/>
          <p:cNvSpPr txBox="1">
            <a:spLocks noChangeArrowheads="1"/>
          </p:cNvSpPr>
          <p:nvPr/>
        </p:nvSpPr>
        <p:spPr bwMode="auto">
          <a:xfrm>
            <a:off x="7467600" y="228600"/>
            <a:ext cx="9144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r>
              <a:rPr kumimoji="0" lang="zh-CN" altLang="en-US" sz="2800">
                <a:solidFill>
                  <a:srgbClr val="FF0000"/>
                </a:solidFill>
                <a:ea typeface="黑体" charset="0"/>
                <a:cs typeface="黑体" charset="0"/>
              </a:rPr>
              <a:t>京沪</a:t>
            </a:r>
          </a:p>
        </p:txBody>
      </p:sp>
      <p:sp>
        <p:nvSpPr>
          <p:cNvPr id="131076" name="Text Box 4"/>
          <p:cNvSpPr txBox="1">
            <a:spLocks noChangeArrowheads="1"/>
          </p:cNvSpPr>
          <p:nvPr/>
        </p:nvSpPr>
        <p:spPr bwMode="auto">
          <a:xfrm>
            <a:off x="5105400" y="609600"/>
            <a:ext cx="9144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r>
              <a:rPr kumimoji="0" lang="zh-CN" altLang="en-US" sz="2800">
                <a:solidFill>
                  <a:srgbClr val="FF0000"/>
                </a:solidFill>
                <a:ea typeface="黑体" charset="0"/>
                <a:cs typeface="黑体" charset="0"/>
              </a:rPr>
              <a:t>沪杭</a:t>
            </a:r>
          </a:p>
        </p:txBody>
      </p:sp>
      <p:sp>
        <p:nvSpPr>
          <p:cNvPr id="131077" name="Text Box 5"/>
          <p:cNvSpPr txBox="1">
            <a:spLocks noChangeArrowheads="1"/>
          </p:cNvSpPr>
          <p:nvPr/>
        </p:nvSpPr>
        <p:spPr bwMode="auto">
          <a:xfrm>
            <a:off x="7467600" y="609600"/>
            <a:ext cx="9144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r>
              <a:rPr kumimoji="0" lang="zh-CN" altLang="en-US" sz="2800">
                <a:solidFill>
                  <a:srgbClr val="FF0000"/>
                </a:solidFill>
                <a:ea typeface="黑体" charset="0"/>
                <a:cs typeface="黑体" charset="0"/>
              </a:rPr>
              <a:t>长江</a:t>
            </a:r>
          </a:p>
        </p:txBody>
      </p:sp>
      <p:sp>
        <p:nvSpPr>
          <p:cNvPr id="131078" name="Text Box 6"/>
          <p:cNvSpPr txBox="1">
            <a:spLocks noChangeArrowheads="1"/>
          </p:cNvSpPr>
          <p:nvPr/>
        </p:nvSpPr>
        <p:spPr bwMode="auto">
          <a:xfrm>
            <a:off x="5943600" y="1447800"/>
            <a:ext cx="14478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r>
              <a:rPr kumimoji="0" lang="zh-CN" altLang="en-US" sz="2800">
                <a:solidFill>
                  <a:srgbClr val="FF0000"/>
                </a:solidFill>
                <a:ea typeface="黑体" charset="0"/>
                <a:cs typeface="黑体" charset="0"/>
              </a:rPr>
              <a:t>最发达</a:t>
            </a:r>
          </a:p>
        </p:txBody>
      </p:sp>
      <p:sp>
        <p:nvSpPr>
          <p:cNvPr id="131079" name="Text Box 7"/>
          <p:cNvSpPr txBox="1">
            <a:spLocks noChangeArrowheads="1"/>
          </p:cNvSpPr>
          <p:nvPr/>
        </p:nvSpPr>
        <p:spPr bwMode="auto">
          <a:xfrm>
            <a:off x="4876800" y="2362200"/>
            <a:ext cx="17526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r>
              <a:rPr kumimoji="0" lang="zh-CN" altLang="en-US" sz="2800">
                <a:solidFill>
                  <a:srgbClr val="FF0000"/>
                </a:solidFill>
                <a:ea typeface="黑体" charset="0"/>
                <a:cs typeface="黑体" charset="0"/>
              </a:rPr>
              <a:t>工业城市</a:t>
            </a:r>
          </a:p>
        </p:txBody>
      </p:sp>
      <p:sp>
        <p:nvSpPr>
          <p:cNvPr id="131080" name="Text Box 8"/>
          <p:cNvSpPr txBox="1">
            <a:spLocks noChangeArrowheads="1"/>
          </p:cNvSpPr>
          <p:nvPr/>
        </p:nvSpPr>
        <p:spPr bwMode="auto">
          <a:xfrm>
            <a:off x="6858000" y="2362200"/>
            <a:ext cx="9144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r>
              <a:rPr kumimoji="0" lang="zh-CN" altLang="en-US" sz="2800">
                <a:solidFill>
                  <a:srgbClr val="FF0000"/>
                </a:solidFill>
                <a:ea typeface="黑体" charset="0"/>
                <a:cs typeface="黑体" charset="0"/>
              </a:rPr>
              <a:t>外贸</a:t>
            </a:r>
          </a:p>
        </p:txBody>
      </p:sp>
      <p:sp>
        <p:nvSpPr>
          <p:cNvPr id="131081" name="Text Box 9"/>
          <p:cNvSpPr txBox="1">
            <a:spLocks noChangeArrowheads="1"/>
          </p:cNvSpPr>
          <p:nvPr/>
        </p:nvSpPr>
        <p:spPr bwMode="auto">
          <a:xfrm>
            <a:off x="4495800" y="3886200"/>
            <a:ext cx="17526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r>
              <a:rPr kumimoji="0" lang="zh-CN" altLang="en-US" sz="2800">
                <a:solidFill>
                  <a:srgbClr val="FF0000"/>
                </a:solidFill>
                <a:ea typeface="黑体" charset="0"/>
                <a:cs typeface="黑体" charset="0"/>
              </a:rPr>
              <a:t>海洋运输</a:t>
            </a:r>
          </a:p>
        </p:txBody>
      </p:sp>
      <p:sp>
        <p:nvSpPr>
          <p:cNvPr id="131082" name="Text Box 10"/>
          <p:cNvSpPr txBox="1">
            <a:spLocks noChangeArrowheads="1"/>
          </p:cNvSpPr>
          <p:nvPr/>
        </p:nvSpPr>
        <p:spPr bwMode="auto">
          <a:xfrm>
            <a:off x="6934200" y="3886200"/>
            <a:ext cx="17526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r>
              <a:rPr kumimoji="0" lang="zh-CN" altLang="en-US" sz="2800">
                <a:solidFill>
                  <a:srgbClr val="FF0000"/>
                </a:solidFill>
                <a:ea typeface="黑体" charset="0"/>
                <a:cs typeface="黑体" charset="0"/>
              </a:rPr>
              <a:t>澳大利亚</a:t>
            </a:r>
          </a:p>
        </p:txBody>
      </p:sp>
      <p:sp>
        <p:nvSpPr>
          <p:cNvPr id="131083" name="Text Box 11"/>
          <p:cNvSpPr txBox="1">
            <a:spLocks noChangeArrowheads="1"/>
          </p:cNvSpPr>
          <p:nvPr/>
        </p:nvSpPr>
        <p:spPr bwMode="auto">
          <a:xfrm>
            <a:off x="4724400" y="4572000"/>
            <a:ext cx="9144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r>
              <a:rPr kumimoji="0" lang="zh-CN" altLang="en-US" sz="2800">
                <a:solidFill>
                  <a:srgbClr val="FF0000"/>
                </a:solidFill>
                <a:ea typeface="黑体" charset="0"/>
                <a:cs typeface="黑体" charset="0"/>
              </a:rPr>
              <a:t>巴西</a:t>
            </a:r>
          </a:p>
        </p:txBody>
      </p:sp>
      <p:sp>
        <p:nvSpPr>
          <p:cNvPr id="131084" name="Text Box 12"/>
          <p:cNvSpPr txBox="1">
            <a:spLocks noChangeArrowheads="1"/>
          </p:cNvSpPr>
          <p:nvPr/>
        </p:nvSpPr>
        <p:spPr bwMode="auto">
          <a:xfrm>
            <a:off x="6372225" y="5373688"/>
            <a:ext cx="914400"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r>
              <a:rPr kumimoji="0" lang="zh-CN" altLang="en-US" sz="2800">
                <a:solidFill>
                  <a:srgbClr val="FF0000"/>
                </a:solidFill>
                <a:ea typeface="黑体" charset="0"/>
                <a:cs typeface="黑体" charset="0"/>
              </a:rPr>
              <a:t>消费</a:t>
            </a:r>
          </a:p>
        </p:txBody>
      </p:sp>
      <p:sp>
        <p:nvSpPr>
          <p:cNvPr id="131085" name="Text Box 13"/>
          <p:cNvSpPr txBox="1">
            <a:spLocks noChangeArrowheads="1"/>
          </p:cNvSpPr>
          <p:nvPr/>
        </p:nvSpPr>
        <p:spPr bwMode="auto">
          <a:xfrm>
            <a:off x="5029200" y="5715000"/>
            <a:ext cx="20574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r>
              <a:rPr kumimoji="0" lang="zh-CN" altLang="en-US" sz="2800">
                <a:solidFill>
                  <a:srgbClr val="FF0000"/>
                </a:solidFill>
                <a:ea typeface="黑体" charset="0"/>
                <a:cs typeface="黑体" charset="0"/>
              </a:rPr>
              <a:t>技术力量</a:t>
            </a:r>
          </a:p>
        </p:txBody>
      </p:sp>
      <p:pic>
        <p:nvPicPr>
          <p:cNvPr id="35854" name="Picture 14" descr="上海港"/>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304800"/>
            <a:ext cx="4510088" cy="487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107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107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107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3107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3107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3108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3108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3108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3108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31084"/>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310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5" grpId="0" autoUpdateAnimBg="0"/>
      <p:bldP spid="131076" grpId="0" autoUpdateAnimBg="0"/>
      <p:bldP spid="131077" grpId="0" autoUpdateAnimBg="0"/>
      <p:bldP spid="131078" grpId="0" autoUpdateAnimBg="0"/>
      <p:bldP spid="131079" grpId="0" autoUpdateAnimBg="0"/>
      <p:bldP spid="131080" grpId="0" autoUpdateAnimBg="0"/>
      <p:bldP spid="131081" grpId="0" autoUpdateAnimBg="0"/>
      <p:bldP spid="131082" grpId="0" autoUpdateAnimBg="0"/>
      <p:bldP spid="131083" grpId="0" autoUpdateAnimBg="0"/>
      <p:bldP spid="131084" grpId="0" autoUpdateAnimBg="0"/>
      <p:bldP spid="131085"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p:cNvSpPr txBox="1">
            <a:spLocks noChangeArrowheads="1"/>
          </p:cNvSpPr>
          <p:nvPr/>
        </p:nvSpPr>
        <p:spPr bwMode="auto">
          <a:xfrm>
            <a:off x="0" y="0"/>
            <a:ext cx="9144000" cy="55689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solidFill>
                  <a:srgbClr val="FF0000"/>
                </a:solidFill>
                <a:latin typeface="楷体_GB2312" charset="0"/>
                <a:ea typeface="楷体_GB2312" charset="0"/>
                <a:cs typeface="楷体_GB2312" charset="0"/>
              </a:rPr>
              <a:t>读北京市主要公路汽车</a:t>
            </a:r>
            <a:r>
              <a:rPr lang="zh-CN" altLang="en-US" sz="2400">
                <a:latin typeface="楷体_GB2312" charset="0"/>
                <a:ea typeface="楷体_GB2312" charset="0"/>
                <a:cs typeface="楷体_GB2312" charset="0"/>
              </a:rPr>
              <a:t>长途客运站</a:t>
            </a:r>
            <a:r>
              <a:rPr lang="zh-CN" altLang="en-US" sz="2400">
                <a:solidFill>
                  <a:srgbClr val="FF0000"/>
                </a:solidFill>
                <a:latin typeface="楷体_GB2312" charset="0"/>
                <a:ea typeface="楷体_GB2312" charset="0"/>
                <a:cs typeface="楷体_GB2312" charset="0"/>
              </a:rPr>
              <a:t>的位置图，分析回答问题：</a:t>
            </a:r>
          </a:p>
          <a:p>
            <a:pPr eaLnBrk="1" hangingPunct="1">
              <a:spcBef>
                <a:spcPct val="50000"/>
              </a:spcBef>
            </a:pPr>
            <a:r>
              <a:rPr lang="zh-CN" altLang="en-US" sz="2400" b="1">
                <a:latin typeface="宋体" charset="0"/>
              </a:rPr>
              <a:t>围绕北京市中心东、南、西、北四个方向，均设立了长途汽车站，有的靠近火车站。从图中长途汽车站的位置分析，它们在建设时所考虑的共同区位因素有：</a:t>
            </a:r>
          </a:p>
          <a:p>
            <a:pPr eaLnBrk="1" hangingPunct="1">
              <a:spcBef>
                <a:spcPct val="50000"/>
              </a:spcBef>
            </a:pPr>
            <a:endParaRPr lang="zh-CN" altLang="en-US" sz="2400" b="1">
              <a:latin typeface="宋体" charset="0"/>
            </a:endParaRPr>
          </a:p>
          <a:p>
            <a:pPr eaLnBrk="1" hangingPunct="1">
              <a:spcBef>
                <a:spcPct val="50000"/>
              </a:spcBef>
            </a:pPr>
            <a:endParaRPr lang="zh-CN" altLang="en-US" sz="2400">
              <a:latin typeface="宋体" charset="0"/>
            </a:endParaRPr>
          </a:p>
          <a:p>
            <a:pPr eaLnBrk="1" hangingPunct="1">
              <a:spcBef>
                <a:spcPct val="50000"/>
              </a:spcBef>
            </a:pPr>
            <a:r>
              <a:rPr lang="zh-CN" altLang="en-US" sz="2400">
                <a:latin typeface="宋体" charset="0"/>
              </a:rPr>
              <a:t>①</a:t>
            </a:r>
            <a:r>
              <a:rPr lang="zh-CN" altLang="en-US" sz="2400" u="sng">
                <a:latin typeface="宋体" charset="0"/>
              </a:rPr>
              <a:t>　　　　　　　　　　</a:t>
            </a:r>
            <a:r>
              <a:rPr lang="zh-CN" altLang="en-US" sz="2400">
                <a:latin typeface="宋体" charset="0"/>
              </a:rPr>
              <a:t>；</a:t>
            </a:r>
          </a:p>
          <a:p>
            <a:pPr eaLnBrk="1" hangingPunct="1">
              <a:spcBef>
                <a:spcPct val="50000"/>
              </a:spcBef>
            </a:pPr>
            <a:endParaRPr lang="zh-CN" altLang="en-US" sz="2400">
              <a:latin typeface="宋体" charset="0"/>
            </a:endParaRPr>
          </a:p>
          <a:p>
            <a:pPr eaLnBrk="1" hangingPunct="1">
              <a:spcBef>
                <a:spcPct val="50000"/>
              </a:spcBef>
            </a:pPr>
            <a:r>
              <a:rPr lang="zh-CN" altLang="en-US" sz="2400">
                <a:latin typeface="宋体" charset="0"/>
              </a:rPr>
              <a:t>②</a:t>
            </a:r>
            <a:r>
              <a:rPr lang="zh-CN" altLang="en-US" sz="2400" u="sng">
                <a:latin typeface="宋体" charset="0"/>
              </a:rPr>
              <a:t>　　　　　　　　　　</a:t>
            </a:r>
            <a:r>
              <a:rPr lang="zh-CN" altLang="en-US" sz="2400">
                <a:latin typeface="宋体" charset="0"/>
              </a:rPr>
              <a:t>；</a:t>
            </a:r>
          </a:p>
          <a:p>
            <a:pPr eaLnBrk="1" hangingPunct="1">
              <a:spcBef>
                <a:spcPct val="50000"/>
              </a:spcBef>
            </a:pPr>
            <a:endParaRPr lang="zh-CN" altLang="en-US" sz="2400">
              <a:latin typeface="宋体" charset="0"/>
            </a:endParaRPr>
          </a:p>
          <a:p>
            <a:pPr eaLnBrk="1" hangingPunct="1">
              <a:spcBef>
                <a:spcPct val="50000"/>
              </a:spcBef>
            </a:pPr>
            <a:r>
              <a:rPr lang="zh-CN" altLang="en-US" sz="2400">
                <a:latin typeface="宋体" charset="0"/>
              </a:rPr>
              <a:t>③</a:t>
            </a:r>
            <a:r>
              <a:rPr lang="zh-CN" altLang="en-US" sz="2400" u="sng">
                <a:latin typeface="宋体" charset="0"/>
              </a:rPr>
              <a:t>　　　　　　　　　　</a:t>
            </a:r>
            <a:r>
              <a:rPr lang="zh-CN" altLang="en-US" sz="2400">
                <a:latin typeface="宋体" charset="0"/>
              </a:rPr>
              <a:t>。</a:t>
            </a:r>
          </a:p>
        </p:txBody>
      </p:sp>
      <p:sp>
        <p:nvSpPr>
          <p:cNvPr id="132099" name="Text Box 3"/>
          <p:cNvSpPr txBox="1">
            <a:spLocks noChangeArrowheads="1"/>
          </p:cNvSpPr>
          <p:nvPr/>
        </p:nvSpPr>
        <p:spPr bwMode="auto">
          <a:xfrm>
            <a:off x="381000" y="1981200"/>
            <a:ext cx="3200400" cy="13731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solidFill>
                  <a:srgbClr val="FF0000"/>
                </a:solidFill>
                <a:ea typeface="楷体_GB2312" charset="0"/>
                <a:cs typeface="楷体_GB2312" charset="0"/>
              </a:rPr>
              <a:t>与市内干道系统和其他对外交通有方便、直接的联系</a:t>
            </a:r>
          </a:p>
        </p:txBody>
      </p:sp>
      <p:sp>
        <p:nvSpPr>
          <p:cNvPr id="132100" name="Text Box 4"/>
          <p:cNvSpPr txBox="1">
            <a:spLocks noChangeArrowheads="1"/>
          </p:cNvSpPr>
          <p:nvPr/>
        </p:nvSpPr>
        <p:spPr bwMode="auto">
          <a:xfrm>
            <a:off x="304800" y="3505200"/>
            <a:ext cx="3886200" cy="946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solidFill>
                  <a:srgbClr val="FF0000"/>
                </a:solidFill>
                <a:ea typeface="楷体_GB2312" charset="0"/>
                <a:cs typeface="楷体_GB2312" charset="0"/>
              </a:rPr>
              <a:t>靠近火车站，便于旅客或货物的集散、中转</a:t>
            </a:r>
          </a:p>
        </p:txBody>
      </p:sp>
      <p:sp>
        <p:nvSpPr>
          <p:cNvPr id="132101" name="Text Box 5"/>
          <p:cNvSpPr txBox="1">
            <a:spLocks noChangeArrowheads="1"/>
          </p:cNvSpPr>
          <p:nvPr/>
        </p:nvSpPr>
        <p:spPr bwMode="auto">
          <a:xfrm>
            <a:off x="533400" y="4876800"/>
            <a:ext cx="29718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solidFill>
                  <a:srgbClr val="FF0000"/>
                </a:solidFill>
                <a:ea typeface="楷体_GB2312" charset="0"/>
                <a:cs typeface="楷体_GB2312" charset="0"/>
              </a:rPr>
              <a:t>位于城市边缘</a:t>
            </a:r>
          </a:p>
        </p:txBody>
      </p:sp>
      <p:pic>
        <p:nvPicPr>
          <p:cNvPr id="36870" name="Picture 6" descr="北京主要长途汽车客运站"/>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886200" y="1828800"/>
            <a:ext cx="5257800" cy="4813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209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210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2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099" grpId="0" autoUpdateAnimBg="0"/>
      <p:bldP spid="132100" grpId="0" autoUpdateAnimBg="0"/>
      <p:bldP spid="132101"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AutoShape 2"/>
          <p:cNvSpPr>
            <a:spLocks noChangeArrowheads="1"/>
          </p:cNvSpPr>
          <p:nvPr/>
        </p:nvSpPr>
        <p:spPr bwMode="auto">
          <a:xfrm>
            <a:off x="2362200" y="1828800"/>
            <a:ext cx="3776663" cy="3452813"/>
          </a:xfrm>
          <a:custGeom>
            <a:avLst/>
            <a:gdLst>
              <a:gd name="T0" fmla="*/ 2147483646 w 21600"/>
              <a:gd name="T1" fmla="*/ 2147483646 h 21600"/>
              <a:gd name="T2" fmla="*/ 2147483646 w 21600"/>
              <a:gd name="T3" fmla="*/ 2147483646 h 21600"/>
              <a:gd name="T4" fmla="*/ 0 w 21600"/>
              <a:gd name="T5" fmla="*/ 2147483646 h 21600"/>
              <a:gd name="T6" fmla="*/ 2147483646 w 21600"/>
              <a:gd name="T7" fmla="*/ 0 h 21600"/>
              <a:gd name="T8" fmla="*/ 0 60000 65536"/>
              <a:gd name="T9" fmla="*/ 5898240 60000 65536"/>
              <a:gd name="T10" fmla="*/ 11796480 60000 65536"/>
              <a:gd name="T11" fmla="*/ 17694720 60000 65536"/>
              <a:gd name="T12" fmla="*/ 5400 w 21600"/>
              <a:gd name="T13" fmla="*/ 5400 h 21600"/>
              <a:gd name="T14" fmla="*/ 16200 w 21600"/>
              <a:gd name="T15" fmla="*/ 16200 h 21600"/>
            </a:gdLst>
            <a:ahLst/>
            <a:cxnLst>
              <a:cxn ang="T8">
                <a:pos x="T0" y="T1"/>
              </a:cxn>
              <a:cxn ang="T9">
                <a:pos x="T2" y="T3"/>
              </a:cxn>
              <a:cxn ang="T10">
                <a:pos x="T4" y="T5"/>
              </a:cxn>
              <a:cxn ang="T11">
                <a:pos x="T6" y="T7"/>
              </a:cxn>
            </a:cxnLst>
            <a:rect l="T12" t="T13" r="T14" b="T15"/>
            <a:pathLst>
              <a:path w="21600" h="21600">
                <a:moveTo>
                  <a:pt x="5400" y="5400"/>
                </a:moveTo>
                <a:lnTo>
                  <a:pt x="9450" y="5400"/>
                </a:lnTo>
                <a:lnTo>
                  <a:pt x="9450" y="2700"/>
                </a:lnTo>
                <a:lnTo>
                  <a:pt x="8100" y="2700"/>
                </a:lnTo>
                <a:lnTo>
                  <a:pt x="10800" y="0"/>
                </a:lnTo>
                <a:lnTo>
                  <a:pt x="13500" y="2700"/>
                </a:lnTo>
                <a:lnTo>
                  <a:pt x="12150" y="2700"/>
                </a:lnTo>
                <a:lnTo>
                  <a:pt x="12150" y="5400"/>
                </a:lnTo>
                <a:lnTo>
                  <a:pt x="16200" y="5400"/>
                </a:lnTo>
                <a:lnTo>
                  <a:pt x="16200" y="9450"/>
                </a:lnTo>
                <a:lnTo>
                  <a:pt x="18900" y="9450"/>
                </a:lnTo>
                <a:lnTo>
                  <a:pt x="18900" y="8100"/>
                </a:lnTo>
                <a:lnTo>
                  <a:pt x="21600" y="10800"/>
                </a:lnTo>
                <a:lnTo>
                  <a:pt x="18900" y="13500"/>
                </a:lnTo>
                <a:lnTo>
                  <a:pt x="18900" y="12150"/>
                </a:lnTo>
                <a:lnTo>
                  <a:pt x="16200" y="12150"/>
                </a:lnTo>
                <a:lnTo>
                  <a:pt x="16200" y="16200"/>
                </a:lnTo>
                <a:lnTo>
                  <a:pt x="12150" y="16200"/>
                </a:lnTo>
                <a:lnTo>
                  <a:pt x="12150" y="18900"/>
                </a:lnTo>
                <a:lnTo>
                  <a:pt x="13500" y="18900"/>
                </a:lnTo>
                <a:lnTo>
                  <a:pt x="10800" y="21600"/>
                </a:lnTo>
                <a:lnTo>
                  <a:pt x="8100" y="18900"/>
                </a:lnTo>
                <a:lnTo>
                  <a:pt x="9450" y="18900"/>
                </a:lnTo>
                <a:lnTo>
                  <a:pt x="9450" y="16200"/>
                </a:lnTo>
                <a:lnTo>
                  <a:pt x="5400" y="16200"/>
                </a:lnTo>
                <a:lnTo>
                  <a:pt x="5400" y="12150"/>
                </a:lnTo>
                <a:lnTo>
                  <a:pt x="2700" y="12150"/>
                </a:lnTo>
                <a:lnTo>
                  <a:pt x="2700" y="13500"/>
                </a:lnTo>
                <a:lnTo>
                  <a:pt x="0" y="10800"/>
                </a:lnTo>
                <a:lnTo>
                  <a:pt x="2700" y="8100"/>
                </a:lnTo>
                <a:lnTo>
                  <a:pt x="2700" y="9450"/>
                </a:lnTo>
                <a:lnTo>
                  <a:pt x="5400" y="9450"/>
                </a:lnTo>
                <a:lnTo>
                  <a:pt x="5400" y="5400"/>
                </a:lnTo>
                <a:close/>
              </a:path>
            </a:pathLst>
          </a:custGeom>
          <a:solidFill>
            <a:schemeClr val="bg1"/>
          </a:solidFill>
          <a:ln w="9525">
            <a:solidFill>
              <a:srgbClr val="FF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lang="zh-CN" altLang="en-US" sz="4000">
                <a:ea typeface="黑体" charset="0"/>
                <a:cs typeface="黑体" charset="0"/>
              </a:rPr>
              <a:t>长途汽车站</a:t>
            </a:r>
          </a:p>
          <a:p>
            <a:pPr algn="ctr" eaLnBrk="1" hangingPunct="1"/>
            <a:r>
              <a:rPr lang="zh-CN" altLang="en-US" sz="4000">
                <a:ea typeface="黑体" charset="0"/>
                <a:cs typeface="黑体" charset="0"/>
              </a:rPr>
              <a:t>的区位</a:t>
            </a:r>
            <a:endParaRPr lang="zh-CN" altLang="en-US" sz="4000"/>
          </a:p>
        </p:txBody>
      </p:sp>
      <p:sp>
        <p:nvSpPr>
          <p:cNvPr id="133123" name="Text Box 3"/>
          <p:cNvSpPr txBox="1">
            <a:spLocks noChangeArrowheads="1"/>
          </p:cNvSpPr>
          <p:nvPr/>
        </p:nvSpPr>
        <p:spPr bwMode="auto">
          <a:xfrm>
            <a:off x="2133600" y="533400"/>
            <a:ext cx="4381500" cy="1190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3600">
                <a:latin typeface="宋体" charset="0"/>
                <a:ea typeface="黑体" charset="0"/>
                <a:cs typeface="黑体" charset="0"/>
              </a:rPr>
              <a:t>①</a:t>
            </a:r>
            <a:r>
              <a:rPr lang="zh-CN" altLang="en-US" sz="3600">
                <a:ea typeface="黑体" charset="0"/>
                <a:cs typeface="黑体" charset="0"/>
              </a:rPr>
              <a:t>联系市内主要交通干线和对外交通干线</a:t>
            </a:r>
          </a:p>
        </p:txBody>
      </p:sp>
      <p:sp>
        <p:nvSpPr>
          <p:cNvPr id="133124" name="Rectangle 4"/>
          <p:cNvSpPr>
            <a:spLocks noChangeArrowheads="1"/>
          </p:cNvSpPr>
          <p:nvPr/>
        </p:nvSpPr>
        <p:spPr bwMode="auto">
          <a:xfrm>
            <a:off x="6248400" y="2743200"/>
            <a:ext cx="2667000" cy="1739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1" hangingPunct="1"/>
            <a:r>
              <a:rPr lang="zh-CN" altLang="en-US" sz="3600">
                <a:latin typeface="宋体" charset="0"/>
                <a:ea typeface="黑体" charset="0"/>
                <a:cs typeface="黑体" charset="0"/>
              </a:rPr>
              <a:t>②</a:t>
            </a:r>
            <a:r>
              <a:rPr lang="zh-CN" altLang="en-US" sz="3600">
                <a:ea typeface="黑体" charset="0"/>
                <a:cs typeface="黑体" charset="0"/>
              </a:rPr>
              <a:t>接近铁路交通枢纽（火车站）</a:t>
            </a:r>
          </a:p>
        </p:txBody>
      </p:sp>
      <p:sp>
        <p:nvSpPr>
          <p:cNvPr id="133125" name="Rectangle 5"/>
          <p:cNvSpPr>
            <a:spLocks noChangeArrowheads="1"/>
          </p:cNvSpPr>
          <p:nvPr/>
        </p:nvSpPr>
        <p:spPr bwMode="auto">
          <a:xfrm>
            <a:off x="1828800" y="5257800"/>
            <a:ext cx="5048250" cy="1190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zh-CN" altLang="en-US" sz="3600">
                <a:latin typeface="宋体" charset="0"/>
                <a:ea typeface="黑体" charset="0"/>
                <a:cs typeface="黑体" charset="0"/>
              </a:rPr>
              <a:t>③</a:t>
            </a:r>
            <a:r>
              <a:rPr lang="zh-CN" altLang="en-US" sz="3600">
                <a:ea typeface="黑体" charset="0"/>
                <a:cs typeface="黑体" charset="0"/>
              </a:rPr>
              <a:t>位于城区边缘，减轻市内交通拥堵的压力</a:t>
            </a:r>
          </a:p>
        </p:txBody>
      </p:sp>
      <p:sp>
        <p:nvSpPr>
          <p:cNvPr id="133126" name="Rectangle 6"/>
          <p:cNvSpPr>
            <a:spLocks noChangeArrowheads="1"/>
          </p:cNvSpPr>
          <p:nvPr/>
        </p:nvSpPr>
        <p:spPr bwMode="auto">
          <a:xfrm>
            <a:off x="152400" y="2438400"/>
            <a:ext cx="2619375" cy="1739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1" hangingPunct="1"/>
            <a:r>
              <a:rPr lang="zh-CN" altLang="en-US" sz="3600">
                <a:ea typeface="黑体" charset="0"/>
                <a:cs typeface="黑体" charset="0"/>
              </a:rPr>
              <a:t>④面积较大、平坦开阔的地方</a:t>
            </a:r>
            <a:endParaRPr lang="zh-CN" altLang="en-US" sz="3600">
              <a:latin typeface="宋体" charset="0"/>
              <a:ea typeface="黑体" charset="0"/>
              <a:cs typeface="黑体" charset="0"/>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31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312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312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33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3" grpId="0" autoUpdateAnimBg="0"/>
      <p:bldP spid="133124" grpId="0" autoUpdateAnimBg="0"/>
      <p:bldP spid="133125" grpId="0" autoUpdateAnimBg="0"/>
      <p:bldP spid="133126"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AutoShape 2"/>
          <p:cNvSpPr>
            <a:spLocks noChangeArrowheads="1"/>
          </p:cNvSpPr>
          <p:nvPr/>
        </p:nvSpPr>
        <p:spPr bwMode="auto">
          <a:xfrm>
            <a:off x="2422525" y="1828800"/>
            <a:ext cx="3776663" cy="3452813"/>
          </a:xfrm>
          <a:custGeom>
            <a:avLst/>
            <a:gdLst>
              <a:gd name="T0" fmla="*/ 2147483646 w 21600"/>
              <a:gd name="T1" fmla="*/ 2147483646 h 21600"/>
              <a:gd name="T2" fmla="*/ 2147483646 w 21600"/>
              <a:gd name="T3" fmla="*/ 2147483646 h 21600"/>
              <a:gd name="T4" fmla="*/ 0 w 21600"/>
              <a:gd name="T5" fmla="*/ 2147483646 h 21600"/>
              <a:gd name="T6" fmla="*/ 2147483646 w 21600"/>
              <a:gd name="T7" fmla="*/ 0 h 21600"/>
              <a:gd name="T8" fmla="*/ 0 60000 65536"/>
              <a:gd name="T9" fmla="*/ 5898240 60000 65536"/>
              <a:gd name="T10" fmla="*/ 11796480 60000 65536"/>
              <a:gd name="T11" fmla="*/ 17694720 60000 65536"/>
              <a:gd name="T12" fmla="*/ 5400 w 21600"/>
              <a:gd name="T13" fmla="*/ 5400 h 21600"/>
              <a:gd name="T14" fmla="*/ 16200 w 21600"/>
              <a:gd name="T15" fmla="*/ 16200 h 21600"/>
            </a:gdLst>
            <a:ahLst/>
            <a:cxnLst>
              <a:cxn ang="T8">
                <a:pos x="T0" y="T1"/>
              </a:cxn>
              <a:cxn ang="T9">
                <a:pos x="T2" y="T3"/>
              </a:cxn>
              <a:cxn ang="T10">
                <a:pos x="T4" y="T5"/>
              </a:cxn>
              <a:cxn ang="T11">
                <a:pos x="T6" y="T7"/>
              </a:cxn>
            </a:cxnLst>
            <a:rect l="T12" t="T13" r="T14" b="T15"/>
            <a:pathLst>
              <a:path w="21600" h="21600">
                <a:moveTo>
                  <a:pt x="5400" y="5400"/>
                </a:moveTo>
                <a:lnTo>
                  <a:pt x="9450" y="5400"/>
                </a:lnTo>
                <a:lnTo>
                  <a:pt x="9450" y="2700"/>
                </a:lnTo>
                <a:lnTo>
                  <a:pt x="8100" y="2700"/>
                </a:lnTo>
                <a:lnTo>
                  <a:pt x="10800" y="0"/>
                </a:lnTo>
                <a:lnTo>
                  <a:pt x="13500" y="2700"/>
                </a:lnTo>
                <a:lnTo>
                  <a:pt x="12150" y="2700"/>
                </a:lnTo>
                <a:lnTo>
                  <a:pt x="12150" y="5400"/>
                </a:lnTo>
                <a:lnTo>
                  <a:pt x="16200" y="5400"/>
                </a:lnTo>
                <a:lnTo>
                  <a:pt x="16200" y="9450"/>
                </a:lnTo>
                <a:lnTo>
                  <a:pt x="18900" y="9450"/>
                </a:lnTo>
                <a:lnTo>
                  <a:pt x="18900" y="8100"/>
                </a:lnTo>
                <a:lnTo>
                  <a:pt x="21600" y="10800"/>
                </a:lnTo>
                <a:lnTo>
                  <a:pt x="18900" y="13500"/>
                </a:lnTo>
                <a:lnTo>
                  <a:pt x="18900" y="12150"/>
                </a:lnTo>
                <a:lnTo>
                  <a:pt x="16200" y="12150"/>
                </a:lnTo>
                <a:lnTo>
                  <a:pt x="16200" y="16200"/>
                </a:lnTo>
                <a:lnTo>
                  <a:pt x="12150" y="16200"/>
                </a:lnTo>
                <a:lnTo>
                  <a:pt x="12150" y="18900"/>
                </a:lnTo>
                <a:lnTo>
                  <a:pt x="13500" y="18900"/>
                </a:lnTo>
                <a:lnTo>
                  <a:pt x="10800" y="21600"/>
                </a:lnTo>
                <a:lnTo>
                  <a:pt x="8100" y="18900"/>
                </a:lnTo>
                <a:lnTo>
                  <a:pt x="9450" y="18900"/>
                </a:lnTo>
                <a:lnTo>
                  <a:pt x="9450" y="16200"/>
                </a:lnTo>
                <a:lnTo>
                  <a:pt x="5400" y="16200"/>
                </a:lnTo>
                <a:lnTo>
                  <a:pt x="5400" y="12150"/>
                </a:lnTo>
                <a:lnTo>
                  <a:pt x="2700" y="12150"/>
                </a:lnTo>
                <a:lnTo>
                  <a:pt x="2700" y="13500"/>
                </a:lnTo>
                <a:lnTo>
                  <a:pt x="0" y="10800"/>
                </a:lnTo>
                <a:lnTo>
                  <a:pt x="2700" y="8100"/>
                </a:lnTo>
                <a:lnTo>
                  <a:pt x="2700" y="9450"/>
                </a:lnTo>
                <a:lnTo>
                  <a:pt x="5400" y="9450"/>
                </a:lnTo>
                <a:lnTo>
                  <a:pt x="5400" y="5400"/>
                </a:lnTo>
                <a:close/>
              </a:path>
            </a:pathLst>
          </a:custGeom>
          <a:solidFill>
            <a:schemeClr val="bg1"/>
          </a:solidFill>
          <a:ln w="9525">
            <a:solidFill>
              <a:srgbClr val="FF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lang="zh-CN" altLang="en-US" sz="4000">
                <a:ea typeface="黑体" charset="0"/>
                <a:cs typeface="黑体" charset="0"/>
              </a:rPr>
              <a:t>航空港</a:t>
            </a:r>
          </a:p>
          <a:p>
            <a:pPr algn="ctr" eaLnBrk="1" hangingPunct="1"/>
            <a:r>
              <a:rPr lang="zh-CN" altLang="en-US" sz="4000">
                <a:ea typeface="黑体" charset="0"/>
                <a:cs typeface="黑体" charset="0"/>
              </a:rPr>
              <a:t>的区位</a:t>
            </a:r>
            <a:endParaRPr lang="zh-CN" altLang="en-US" sz="4000"/>
          </a:p>
        </p:txBody>
      </p:sp>
      <p:sp>
        <p:nvSpPr>
          <p:cNvPr id="134147" name="Text Box 3"/>
          <p:cNvSpPr txBox="1">
            <a:spLocks noChangeArrowheads="1"/>
          </p:cNvSpPr>
          <p:nvPr/>
        </p:nvSpPr>
        <p:spPr bwMode="auto">
          <a:xfrm>
            <a:off x="2193925" y="685800"/>
            <a:ext cx="4876800" cy="1066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a:latin typeface="宋体" charset="0"/>
                <a:ea typeface="黑体" charset="0"/>
                <a:cs typeface="黑体" charset="0"/>
              </a:rPr>
              <a:t>①</a:t>
            </a:r>
            <a:r>
              <a:rPr lang="zh-CN" altLang="en-US">
                <a:ea typeface="黑体" charset="0"/>
                <a:cs typeface="黑体" charset="0"/>
              </a:rPr>
              <a:t>要有</a:t>
            </a:r>
            <a:r>
              <a:rPr lang="zh-CN" altLang="en-US">
                <a:solidFill>
                  <a:srgbClr val="FF0000"/>
                </a:solidFill>
                <a:ea typeface="黑体" charset="0"/>
                <a:cs typeface="黑体" charset="0"/>
              </a:rPr>
              <a:t>平坦开阔</a:t>
            </a:r>
            <a:r>
              <a:rPr lang="zh-CN" altLang="en-US">
                <a:ea typeface="黑体" charset="0"/>
                <a:cs typeface="黑体" charset="0"/>
              </a:rPr>
              <a:t>、</a:t>
            </a:r>
            <a:r>
              <a:rPr lang="zh-CN" altLang="en-US">
                <a:solidFill>
                  <a:srgbClr val="FF0000"/>
                </a:solidFill>
                <a:ea typeface="黑体" charset="0"/>
                <a:cs typeface="黑体" charset="0"/>
              </a:rPr>
              <a:t>坡度适当</a:t>
            </a:r>
            <a:r>
              <a:rPr lang="zh-CN" altLang="en-US">
                <a:ea typeface="黑体" charset="0"/>
                <a:cs typeface="黑体" charset="0"/>
              </a:rPr>
              <a:t>的地形，以保证</a:t>
            </a:r>
            <a:r>
              <a:rPr lang="zh-CN" altLang="en-US">
                <a:solidFill>
                  <a:srgbClr val="FF0000"/>
                </a:solidFill>
                <a:ea typeface="黑体" charset="0"/>
                <a:cs typeface="黑体" charset="0"/>
              </a:rPr>
              <a:t>排水</a:t>
            </a:r>
          </a:p>
        </p:txBody>
      </p:sp>
      <p:sp>
        <p:nvSpPr>
          <p:cNvPr id="134148" name="Rectangle 4"/>
          <p:cNvSpPr>
            <a:spLocks noChangeArrowheads="1"/>
          </p:cNvSpPr>
          <p:nvPr/>
        </p:nvSpPr>
        <p:spPr bwMode="auto">
          <a:xfrm>
            <a:off x="6308725" y="2819400"/>
            <a:ext cx="2835275" cy="15541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1" hangingPunct="1"/>
            <a:r>
              <a:rPr lang="zh-CN" altLang="en-US" sz="3200">
                <a:latin typeface="宋体" charset="0"/>
                <a:ea typeface="黑体" charset="0"/>
                <a:cs typeface="黑体" charset="0"/>
              </a:rPr>
              <a:t>②</a:t>
            </a:r>
            <a:r>
              <a:rPr lang="zh-CN" altLang="en-US" sz="3200">
                <a:ea typeface="黑体" charset="0"/>
                <a:cs typeface="黑体" charset="0"/>
              </a:rPr>
              <a:t>要有良好的</a:t>
            </a:r>
            <a:r>
              <a:rPr lang="zh-CN" altLang="en-US" sz="3200">
                <a:solidFill>
                  <a:srgbClr val="FF0000"/>
                </a:solidFill>
                <a:ea typeface="黑体" charset="0"/>
                <a:cs typeface="黑体" charset="0"/>
              </a:rPr>
              <a:t>地质</a:t>
            </a:r>
            <a:r>
              <a:rPr lang="zh-CN" altLang="en-US" sz="3200">
                <a:ea typeface="黑体" charset="0"/>
                <a:cs typeface="黑体" charset="0"/>
              </a:rPr>
              <a:t>条件，以保证</a:t>
            </a:r>
            <a:r>
              <a:rPr lang="zh-CN" altLang="en-US" sz="3200">
                <a:solidFill>
                  <a:srgbClr val="FF0000"/>
                </a:solidFill>
                <a:ea typeface="黑体" charset="0"/>
                <a:cs typeface="黑体" charset="0"/>
              </a:rPr>
              <a:t>地基稳定</a:t>
            </a:r>
          </a:p>
        </p:txBody>
      </p:sp>
      <p:sp>
        <p:nvSpPr>
          <p:cNvPr id="134149" name="Rectangle 5"/>
          <p:cNvSpPr>
            <a:spLocks noChangeArrowheads="1"/>
          </p:cNvSpPr>
          <p:nvPr/>
        </p:nvSpPr>
        <p:spPr bwMode="auto">
          <a:xfrm>
            <a:off x="1889125" y="5257800"/>
            <a:ext cx="4800600" cy="1066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zh-CN" altLang="en-US" sz="3200">
                <a:latin typeface="宋体" charset="0"/>
                <a:ea typeface="黑体" charset="0"/>
                <a:cs typeface="黑体" charset="0"/>
              </a:rPr>
              <a:t>③要有云雾、暴雨较少、风速较小的良好气候条件</a:t>
            </a:r>
          </a:p>
        </p:txBody>
      </p:sp>
      <p:sp>
        <p:nvSpPr>
          <p:cNvPr id="134150" name="Rectangle 6"/>
          <p:cNvSpPr>
            <a:spLocks noChangeArrowheads="1"/>
          </p:cNvSpPr>
          <p:nvPr/>
        </p:nvSpPr>
        <p:spPr bwMode="auto">
          <a:xfrm>
            <a:off x="212725" y="1981200"/>
            <a:ext cx="2286000" cy="301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1" hangingPunct="1"/>
            <a:r>
              <a:rPr lang="zh-CN" altLang="en-US" sz="3200">
                <a:ea typeface="黑体" charset="0"/>
                <a:cs typeface="黑体" charset="0"/>
              </a:rPr>
              <a:t>④航空港与城市的距离取决于</a:t>
            </a:r>
            <a:r>
              <a:rPr lang="zh-CN" altLang="en-US" sz="3200">
                <a:solidFill>
                  <a:srgbClr val="FF0000"/>
                </a:solidFill>
                <a:ea typeface="黑体" charset="0"/>
                <a:cs typeface="黑体" charset="0"/>
              </a:rPr>
              <a:t>城市用地</a:t>
            </a:r>
            <a:r>
              <a:rPr lang="zh-CN" altLang="en-US" sz="3200">
                <a:ea typeface="黑体" charset="0"/>
                <a:cs typeface="黑体" charset="0"/>
              </a:rPr>
              <a:t>、</a:t>
            </a:r>
            <a:r>
              <a:rPr lang="zh-CN" altLang="en-US" sz="3200">
                <a:solidFill>
                  <a:srgbClr val="FF0000"/>
                </a:solidFill>
                <a:ea typeface="黑体" charset="0"/>
                <a:cs typeface="黑体" charset="0"/>
              </a:rPr>
              <a:t>交通联系</a:t>
            </a:r>
            <a:r>
              <a:rPr lang="zh-CN" altLang="en-US" sz="3200">
                <a:ea typeface="黑体" charset="0"/>
                <a:cs typeface="黑体" charset="0"/>
              </a:rPr>
              <a:t>、</a:t>
            </a:r>
            <a:r>
              <a:rPr lang="zh-CN" altLang="en-US" sz="3200">
                <a:solidFill>
                  <a:srgbClr val="FF0000"/>
                </a:solidFill>
                <a:ea typeface="黑体" charset="0"/>
                <a:cs typeface="黑体" charset="0"/>
              </a:rPr>
              <a:t>环境</a:t>
            </a:r>
            <a:r>
              <a:rPr lang="zh-CN" altLang="en-US" sz="3200">
                <a:ea typeface="黑体" charset="0"/>
                <a:cs typeface="黑体" charset="0"/>
              </a:rPr>
              <a:t>等综合因素。</a:t>
            </a:r>
          </a:p>
        </p:txBody>
      </p:sp>
      <p:pic>
        <p:nvPicPr>
          <p:cNvPr id="38919" name="Picture 7" descr="BD07269_"/>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032125" y="4038600"/>
            <a:ext cx="2895600"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414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41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414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34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7" grpId="0" autoUpdateAnimBg="0"/>
      <p:bldP spid="134148" grpId="0" autoUpdateAnimBg="0"/>
      <p:bldP spid="134149" grpId="0" autoUpdateAnimBg="0"/>
      <p:bldP spid="134150"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AutoShape 2"/>
          <p:cNvSpPr>
            <a:spLocks noChangeArrowheads="1"/>
          </p:cNvSpPr>
          <p:nvPr/>
        </p:nvSpPr>
        <p:spPr bwMode="auto">
          <a:xfrm>
            <a:off x="2743200" y="1752600"/>
            <a:ext cx="3200400" cy="3886200"/>
          </a:xfrm>
          <a:custGeom>
            <a:avLst/>
            <a:gdLst>
              <a:gd name="T0" fmla="*/ 2147483646 w 21600"/>
              <a:gd name="T1" fmla="*/ 2147483646 h 21600"/>
              <a:gd name="T2" fmla="*/ 2147483646 w 21600"/>
              <a:gd name="T3" fmla="*/ 2147483646 h 21600"/>
              <a:gd name="T4" fmla="*/ 0 w 21600"/>
              <a:gd name="T5" fmla="*/ 2147483646 h 21600"/>
              <a:gd name="T6" fmla="*/ 2147483646 w 21600"/>
              <a:gd name="T7" fmla="*/ 0 h 21600"/>
              <a:gd name="T8" fmla="*/ 0 60000 65536"/>
              <a:gd name="T9" fmla="*/ 5898240 60000 65536"/>
              <a:gd name="T10" fmla="*/ 11796480 60000 65536"/>
              <a:gd name="T11" fmla="*/ 17694720 60000 65536"/>
              <a:gd name="T12" fmla="*/ 5400 w 21600"/>
              <a:gd name="T13" fmla="*/ 5400 h 21600"/>
              <a:gd name="T14" fmla="*/ 16200 w 21600"/>
              <a:gd name="T15" fmla="*/ 16200 h 21600"/>
            </a:gdLst>
            <a:ahLst/>
            <a:cxnLst>
              <a:cxn ang="T8">
                <a:pos x="T0" y="T1"/>
              </a:cxn>
              <a:cxn ang="T9">
                <a:pos x="T2" y="T3"/>
              </a:cxn>
              <a:cxn ang="T10">
                <a:pos x="T4" y="T5"/>
              </a:cxn>
              <a:cxn ang="T11">
                <a:pos x="T6" y="T7"/>
              </a:cxn>
            </a:cxnLst>
            <a:rect l="T12" t="T13" r="T14" b="T15"/>
            <a:pathLst>
              <a:path w="21600" h="21600">
                <a:moveTo>
                  <a:pt x="5400" y="5400"/>
                </a:moveTo>
                <a:lnTo>
                  <a:pt x="9450" y="5400"/>
                </a:lnTo>
                <a:lnTo>
                  <a:pt x="9450" y="2700"/>
                </a:lnTo>
                <a:lnTo>
                  <a:pt x="8100" y="2700"/>
                </a:lnTo>
                <a:lnTo>
                  <a:pt x="10800" y="0"/>
                </a:lnTo>
                <a:lnTo>
                  <a:pt x="13500" y="2700"/>
                </a:lnTo>
                <a:lnTo>
                  <a:pt x="12150" y="2700"/>
                </a:lnTo>
                <a:lnTo>
                  <a:pt x="12150" y="5400"/>
                </a:lnTo>
                <a:lnTo>
                  <a:pt x="16200" y="5400"/>
                </a:lnTo>
                <a:lnTo>
                  <a:pt x="16200" y="9450"/>
                </a:lnTo>
                <a:lnTo>
                  <a:pt x="18900" y="9450"/>
                </a:lnTo>
                <a:lnTo>
                  <a:pt x="18900" y="8100"/>
                </a:lnTo>
                <a:lnTo>
                  <a:pt x="21600" y="10800"/>
                </a:lnTo>
                <a:lnTo>
                  <a:pt x="18900" y="13500"/>
                </a:lnTo>
                <a:lnTo>
                  <a:pt x="18900" y="12150"/>
                </a:lnTo>
                <a:lnTo>
                  <a:pt x="16200" y="12150"/>
                </a:lnTo>
                <a:lnTo>
                  <a:pt x="16200" y="16200"/>
                </a:lnTo>
                <a:lnTo>
                  <a:pt x="12150" y="16200"/>
                </a:lnTo>
                <a:lnTo>
                  <a:pt x="12150" y="18900"/>
                </a:lnTo>
                <a:lnTo>
                  <a:pt x="13500" y="18900"/>
                </a:lnTo>
                <a:lnTo>
                  <a:pt x="10800" y="21600"/>
                </a:lnTo>
                <a:lnTo>
                  <a:pt x="8100" y="18900"/>
                </a:lnTo>
                <a:lnTo>
                  <a:pt x="9450" y="18900"/>
                </a:lnTo>
                <a:lnTo>
                  <a:pt x="9450" y="16200"/>
                </a:lnTo>
                <a:lnTo>
                  <a:pt x="5400" y="16200"/>
                </a:lnTo>
                <a:lnTo>
                  <a:pt x="5400" y="12150"/>
                </a:lnTo>
                <a:lnTo>
                  <a:pt x="2700" y="12150"/>
                </a:lnTo>
                <a:lnTo>
                  <a:pt x="2700" y="13500"/>
                </a:lnTo>
                <a:lnTo>
                  <a:pt x="0" y="10800"/>
                </a:lnTo>
                <a:lnTo>
                  <a:pt x="2700" y="8100"/>
                </a:lnTo>
                <a:lnTo>
                  <a:pt x="2700" y="9450"/>
                </a:lnTo>
                <a:lnTo>
                  <a:pt x="5400" y="9450"/>
                </a:lnTo>
                <a:lnTo>
                  <a:pt x="5400" y="5400"/>
                </a:lnTo>
                <a:close/>
              </a:path>
            </a:pathLst>
          </a:custGeom>
          <a:solidFill>
            <a:schemeClr val="bg1"/>
          </a:solidFill>
          <a:ln w="9525">
            <a:solidFill>
              <a:srgbClr val="FF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lang="zh-CN" altLang="en-US" sz="3200">
                <a:ea typeface="黑体" charset="0"/>
                <a:cs typeface="黑体" charset="0"/>
              </a:rPr>
              <a:t>交通运输</a:t>
            </a:r>
          </a:p>
          <a:p>
            <a:pPr algn="ctr" eaLnBrk="1" hangingPunct="1"/>
            <a:r>
              <a:rPr lang="zh-CN" altLang="en-US" sz="3200">
                <a:ea typeface="黑体" charset="0"/>
                <a:cs typeface="黑体" charset="0"/>
              </a:rPr>
              <a:t>网中的点</a:t>
            </a:r>
            <a:endParaRPr lang="zh-CN" altLang="en-US"/>
          </a:p>
        </p:txBody>
      </p:sp>
      <p:sp>
        <p:nvSpPr>
          <p:cNvPr id="135171" name="Oval 3"/>
          <p:cNvSpPr>
            <a:spLocks noChangeArrowheads="1"/>
          </p:cNvSpPr>
          <p:nvPr/>
        </p:nvSpPr>
        <p:spPr bwMode="auto">
          <a:xfrm>
            <a:off x="3429000" y="1066800"/>
            <a:ext cx="1905000" cy="60960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lang="zh-CN" altLang="en-US" sz="3200">
                <a:ea typeface="黑体" charset="0"/>
                <a:cs typeface="黑体" charset="0"/>
              </a:rPr>
              <a:t>经济因素</a:t>
            </a:r>
          </a:p>
        </p:txBody>
      </p:sp>
      <p:sp>
        <p:nvSpPr>
          <p:cNvPr id="135172" name="Oval 4"/>
          <p:cNvSpPr>
            <a:spLocks noChangeArrowheads="1"/>
          </p:cNvSpPr>
          <p:nvPr/>
        </p:nvSpPr>
        <p:spPr bwMode="auto">
          <a:xfrm>
            <a:off x="2100263" y="2711450"/>
            <a:ext cx="609600" cy="205740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lang="zh-CN" altLang="en-US" sz="3200">
                <a:ea typeface="黑体" charset="0"/>
                <a:cs typeface="黑体" charset="0"/>
              </a:rPr>
              <a:t>技</a:t>
            </a:r>
          </a:p>
          <a:p>
            <a:pPr algn="ctr" eaLnBrk="1" hangingPunct="1"/>
            <a:r>
              <a:rPr lang="zh-CN" altLang="en-US" sz="3200">
                <a:ea typeface="黑体" charset="0"/>
                <a:cs typeface="黑体" charset="0"/>
              </a:rPr>
              <a:t>术</a:t>
            </a:r>
          </a:p>
          <a:p>
            <a:pPr algn="ctr" eaLnBrk="1" hangingPunct="1"/>
            <a:r>
              <a:rPr lang="zh-CN" altLang="en-US" sz="3200">
                <a:ea typeface="黑体" charset="0"/>
                <a:cs typeface="黑体" charset="0"/>
              </a:rPr>
              <a:t>因</a:t>
            </a:r>
          </a:p>
          <a:p>
            <a:pPr algn="ctr" eaLnBrk="1" hangingPunct="1"/>
            <a:r>
              <a:rPr lang="zh-CN" altLang="en-US" sz="3200">
                <a:ea typeface="黑体" charset="0"/>
                <a:cs typeface="黑体" charset="0"/>
              </a:rPr>
              <a:t>素</a:t>
            </a:r>
          </a:p>
        </p:txBody>
      </p:sp>
      <p:sp>
        <p:nvSpPr>
          <p:cNvPr id="135173" name="Oval 5"/>
          <p:cNvSpPr>
            <a:spLocks noChangeArrowheads="1"/>
          </p:cNvSpPr>
          <p:nvPr/>
        </p:nvSpPr>
        <p:spPr bwMode="auto">
          <a:xfrm>
            <a:off x="3429000" y="5638800"/>
            <a:ext cx="1905000" cy="60960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lang="zh-CN" altLang="en-US" sz="3200">
                <a:ea typeface="黑体" charset="0"/>
                <a:cs typeface="黑体" charset="0"/>
              </a:rPr>
              <a:t>自然条件</a:t>
            </a:r>
          </a:p>
        </p:txBody>
      </p:sp>
      <p:sp>
        <p:nvSpPr>
          <p:cNvPr id="135174" name="Oval 6"/>
          <p:cNvSpPr>
            <a:spLocks noChangeArrowheads="1"/>
          </p:cNvSpPr>
          <p:nvPr/>
        </p:nvSpPr>
        <p:spPr bwMode="auto">
          <a:xfrm>
            <a:off x="5943600" y="2667000"/>
            <a:ext cx="609600" cy="205740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lang="zh-CN" altLang="en-US" sz="3200">
                <a:ea typeface="黑体" charset="0"/>
                <a:cs typeface="黑体" charset="0"/>
              </a:rPr>
              <a:t>城</a:t>
            </a:r>
          </a:p>
          <a:p>
            <a:pPr algn="ctr" eaLnBrk="1" hangingPunct="1"/>
            <a:r>
              <a:rPr lang="zh-CN" altLang="en-US" sz="3200">
                <a:ea typeface="黑体" charset="0"/>
                <a:cs typeface="黑体" charset="0"/>
              </a:rPr>
              <a:t>市</a:t>
            </a:r>
          </a:p>
          <a:p>
            <a:pPr algn="ctr" eaLnBrk="1" hangingPunct="1"/>
            <a:r>
              <a:rPr lang="zh-CN" altLang="en-US" sz="3200">
                <a:ea typeface="黑体" charset="0"/>
                <a:cs typeface="黑体" charset="0"/>
              </a:rPr>
              <a:t>建</a:t>
            </a:r>
          </a:p>
          <a:p>
            <a:pPr algn="ctr" eaLnBrk="1" hangingPunct="1"/>
            <a:r>
              <a:rPr lang="zh-CN" altLang="en-US" sz="3200">
                <a:ea typeface="黑体" charset="0"/>
                <a:cs typeface="黑体" charset="0"/>
              </a:rPr>
              <a:t>设</a:t>
            </a:r>
          </a:p>
        </p:txBody>
      </p:sp>
      <p:sp>
        <p:nvSpPr>
          <p:cNvPr id="135175" name="AutoShape 7"/>
          <p:cNvSpPr>
            <a:spLocks noChangeArrowheads="1"/>
          </p:cNvSpPr>
          <p:nvPr/>
        </p:nvSpPr>
        <p:spPr bwMode="auto">
          <a:xfrm>
            <a:off x="2286000" y="1295400"/>
            <a:ext cx="1143000" cy="152400"/>
          </a:xfrm>
          <a:prstGeom prst="leftArrow">
            <a:avLst>
              <a:gd name="adj1" fmla="val 50000"/>
              <a:gd name="adj2" fmla="val 187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zh-CN" altLang="en-US"/>
          </a:p>
        </p:txBody>
      </p:sp>
      <p:sp>
        <p:nvSpPr>
          <p:cNvPr id="135176" name="AutoShape 8"/>
          <p:cNvSpPr>
            <a:spLocks noChangeArrowheads="1"/>
          </p:cNvSpPr>
          <p:nvPr/>
        </p:nvSpPr>
        <p:spPr bwMode="auto">
          <a:xfrm>
            <a:off x="1262063" y="3581400"/>
            <a:ext cx="838200" cy="152400"/>
          </a:xfrm>
          <a:prstGeom prst="leftArrow">
            <a:avLst>
              <a:gd name="adj1" fmla="val 50000"/>
              <a:gd name="adj2" fmla="val 137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zh-CN" altLang="en-US"/>
          </a:p>
        </p:txBody>
      </p:sp>
      <p:sp>
        <p:nvSpPr>
          <p:cNvPr id="135177" name="AutoShape 9"/>
          <p:cNvSpPr>
            <a:spLocks noChangeArrowheads="1"/>
          </p:cNvSpPr>
          <p:nvPr/>
        </p:nvSpPr>
        <p:spPr bwMode="auto">
          <a:xfrm>
            <a:off x="2286000" y="5867400"/>
            <a:ext cx="1143000" cy="152400"/>
          </a:xfrm>
          <a:prstGeom prst="leftArrow">
            <a:avLst>
              <a:gd name="adj1" fmla="val 50000"/>
              <a:gd name="adj2" fmla="val 187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zh-CN" altLang="en-US"/>
          </a:p>
        </p:txBody>
      </p:sp>
      <p:sp>
        <p:nvSpPr>
          <p:cNvPr id="135178" name="AutoShape 10"/>
          <p:cNvSpPr>
            <a:spLocks noChangeArrowheads="1"/>
          </p:cNvSpPr>
          <p:nvPr/>
        </p:nvSpPr>
        <p:spPr bwMode="auto">
          <a:xfrm>
            <a:off x="5334000" y="1295400"/>
            <a:ext cx="1219200" cy="152400"/>
          </a:xfrm>
          <a:prstGeom prst="rightArrow">
            <a:avLst>
              <a:gd name="adj1" fmla="val 50000"/>
              <a:gd name="adj2" fmla="val 20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zh-CN" altLang="en-US"/>
          </a:p>
        </p:txBody>
      </p:sp>
      <p:sp>
        <p:nvSpPr>
          <p:cNvPr id="135179" name="AutoShape 11"/>
          <p:cNvSpPr>
            <a:spLocks noChangeArrowheads="1"/>
          </p:cNvSpPr>
          <p:nvPr/>
        </p:nvSpPr>
        <p:spPr bwMode="auto">
          <a:xfrm>
            <a:off x="5334000" y="5867400"/>
            <a:ext cx="1219200" cy="152400"/>
          </a:xfrm>
          <a:prstGeom prst="rightArrow">
            <a:avLst>
              <a:gd name="adj1" fmla="val 50000"/>
              <a:gd name="adj2" fmla="val 20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zh-CN" altLang="en-US"/>
          </a:p>
        </p:txBody>
      </p:sp>
      <p:sp>
        <p:nvSpPr>
          <p:cNvPr id="135180" name="Text Box 12"/>
          <p:cNvSpPr txBox="1">
            <a:spLocks noChangeArrowheads="1"/>
          </p:cNvSpPr>
          <p:nvPr/>
        </p:nvSpPr>
        <p:spPr bwMode="auto">
          <a:xfrm>
            <a:off x="304800" y="838200"/>
            <a:ext cx="2133600" cy="946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ea typeface="黑体" charset="0"/>
                <a:cs typeface="黑体" charset="0"/>
              </a:rPr>
              <a:t>客货流的汇集与分流</a:t>
            </a:r>
          </a:p>
        </p:txBody>
      </p:sp>
      <p:sp>
        <p:nvSpPr>
          <p:cNvPr id="135181" name="Text Box 13"/>
          <p:cNvSpPr txBox="1">
            <a:spLocks noChangeArrowheads="1"/>
          </p:cNvSpPr>
          <p:nvPr/>
        </p:nvSpPr>
        <p:spPr bwMode="auto">
          <a:xfrm>
            <a:off x="6553200" y="1066800"/>
            <a:ext cx="25908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ea typeface="黑体" charset="0"/>
                <a:cs typeface="黑体" charset="0"/>
              </a:rPr>
              <a:t>对外联系方向</a:t>
            </a:r>
          </a:p>
        </p:txBody>
      </p:sp>
      <p:sp>
        <p:nvSpPr>
          <p:cNvPr id="135182" name="Text Box 14"/>
          <p:cNvSpPr txBox="1">
            <a:spLocks noChangeArrowheads="1"/>
          </p:cNvSpPr>
          <p:nvPr/>
        </p:nvSpPr>
        <p:spPr bwMode="auto">
          <a:xfrm>
            <a:off x="304800" y="2971800"/>
            <a:ext cx="1066800" cy="13731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ea typeface="黑体" charset="0"/>
                <a:cs typeface="黑体" charset="0"/>
              </a:rPr>
              <a:t>科学技术进步</a:t>
            </a:r>
          </a:p>
        </p:txBody>
      </p:sp>
      <p:sp>
        <p:nvSpPr>
          <p:cNvPr id="135183" name="Text Box 15"/>
          <p:cNvSpPr txBox="1">
            <a:spLocks noChangeArrowheads="1"/>
          </p:cNvSpPr>
          <p:nvPr/>
        </p:nvSpPr>
        <p:spPr bwMode="auto">
          <a:xfrm>
            <a:off x="3124200" y="6338888"/>
            <a:ext cx="2819400"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solidFill>
                  <a:srgbClr val="FF0000"/>
                </a:solidFill>
                <a:ea typeface="黑体" charset="0"/>
                <a:cs typeface="黑体" charset="0"/>
              </a:rPr>
              <a:t>决定“点”的位置</a:t>
            </a:r>
          </a:p>
        </p:txBody>
      </p:sp>
      <p:sp>
        <p:nvSpPr>
          <p:cNvPr id="135184" name="Text Box 16"/>
          <p:cNvSpPr txBox="1">
            <a:spLocks noChangeArrowheads="1"/>
          </p:cNvSpPr>
          <p:nvPr/>
        </p:nvSpPr>
        <p:spPr bwMode="auto">
          <a:xfrm>
            <a:off x="1219200" y="5486400"/>
            <a:ext cx="1066800" cy="946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ea typeface="黑体" charset="0"/>
                <a:cs typeface="黑体" charset="0"/>
              </a:rPr>
              <a:t>地理位置</a:t>
            </a:r>
          </a:p>
        </p:txBody>
      </p:sp>
      <p:sp>
        <p:nvSpPr>
          <p:cNvPr id="135185" name="Text Box 17"/>
          <p:cNvSpPr txBox="1">
            <a:spLocks noChangeArrowheads="1"/>
          </p:cNvSpPr>
          <p:nvPr/>
        </p:nvSpPr>
        <p:spPr bwMode="auto">
          <a:xfrm>
            <a:off x="6553200" y="5638800"/>
            <a:ext cx="10668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ea typeface="黑体" charset="0"/>
                <a:cs typeface="黑体" charset="0"/>
              </a:rPr>
              <a:t>地形</a:t>
            </a:r>
          </a:p>
        </p:txBody>
      </p:sp>
      <p:sp>
        <p:nvSpPr>
          <p:cNvPr id="135186" name="Oval 18"/>
          <p:cNvSpPr>
            <a:spLocks noChangeArrowheads="1"/>
          </p:cNvSpPr>
          <p:nvPr/>
        </p:nvSpPr>
        <p:spPr bwMode="auto">
          <a:xfrm>
            <a:off x="3429000" y="0"/>
            <a:ext cx="1905000" cy="60960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lang="zh-CN" altLang="en-US" sz="3200">
                <a:ea typeface="黑体" charset="0"/>
                <a:cs typeface="黑体" charset="0"/>
              </a:rPr>
              <a:t>经济腹地</a:t>
            </a:r>
          </a:p>
        </p:txBody>
      </p:sp>
      <p:sp>
        <p:nvSpPr>
          <p:cNvPr id="135187" name="AutoShape 19"/>
          <p:cNvSpPr>
            <a:spLocks noChangeArrowheads="1"/>
          </p:cNvSpPr>
          <p:nvPr/>
        </p:nvSpPr>
        <p:spPr bwMode="auto">
          <a:xfrm>
            <a:off x="4343400" y="609600"/>
            <a:ext cx="152400" cy="457200"/>
          </a:xfrm>
          <a:prstGeom prst="upArrow">
            <a:avLst>
              <a:gd name="adj1" fmla="val 50000"/>
              <a:gd name="adj2" fmla="val 7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eaLnBrk="1" hangingPunct="1"/>
            <a:endParaRPr lang="zh-CN" altLang="en-US"/>
          </a:p>
        </p:txBody>
      </p:sp>
      <p:sp>
        <p:nvSpPr>
          <p:cNvPr id="135188" name="Text Box 20"/>
          <p:cNvSpPr txBox="1">
            <a:spLocks noChangeArrowheads="1"/>
          </p:cNvSpPr>
          <p:nvPr/>
        </p:nvSpPr>
        <p:spPr bwMode="auto">
          <a:xfrm>
            <a:off x="5410200" y="0"/>
            <a:ext cx="28194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solidFill>
                  <a:srgbClr val="FF0000"/>
                </a:solidFill>
                <a:ea typeface="黑体" charset="0"/>
                <a:cs typeface="黑体" charset="0"/>
              </a:rPr>
              <a:t>影响“点”的兴衰</a:t>
            </a:r>
          </a:p>
        </p:txBody>
      </p:sp>
      <p:sp>
        <p:nvSpPr>
          <p:cNvPr id="135189" name="Text Box 21"/>
          <p:cNvSpPr txBox="1">
            <a:spLocks noChangeArrowheads="1"/>
          </p:cNvSpPr>
          <p:nvPr/>
        </p:nvSpPr>
        <p:spPr bwMode="auto">
          <a:xfrm>
            <a:off x="6553200" y="3352800"/>
            <a:ext cx="28194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solidFill>
                  <a:srgbClr val="FF0000"/>
                </a:solidFill>
                <a:ea typeface="黑体" charset="0"/>
                <a:cs typeface="黑体" charset="0"/>
              </a:rPr>
              <a:t>促进“点”的发展</a:t>
            </a: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517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517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517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3517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135175"/>
                                        </p:tgtEl>
                                        <p:attrNameLst>
                                          <p:attrName>style.visibility</p:attrName>
                                        </p:attrNameLst>
                                      </p:cBhvr>
                                      <p:to>
                                        <p:strVal val="visible"/>
                                      </p:to>
                                    </p:set>
                                    <p:animEffect transition="in" filter="wipe(right)">
                                      <p:cBhvr>
                                        <p:cTn id="23" dur="500"/>
                                        <p:tgtEl>
                                          <p:spTgt spid="13517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135180"/>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35187"/>
                                        </p:tgtEl>
                                        <p:attrNameLst>
                                          <p:attrName>style.visibility</p:attrName>
                                        </p:attrNameLst>
                                      </p:cBhvr>
                                      <p:to>
                                        <p:strVal val="visible"/>
                                      </p:to>
                                    </p:set>
                                    <p:animEffect transition="in" filter="wipe(down)">
                                      <p:cBhvr>
                                        <p:cTn id="32" dur="500"/>
                                        <p:tgtEl>
                                          <p:spTgt spid="13518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135186"/>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35178"/>
                                        </p:tgtEl>
                                        <p:attrNameLst>
                                          <p:attrName>style.visibility</p:attrName>
                                        </p:attrNameLst>
                                      </p:cBhvr>
                                      <p:to>
                                        <p:strVal val="visible"/>
                                      </p:to>
                                    </p:set>
                                    <p:animEffect transition="in" filter="wipe(left)">
                                      <p:cBhvr>
                                        <p:cTn id="41" dur="500"/>
                                        <p:tgtEl>
                                          <p:spTgt spid="135178"/>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childTnLst>
                                    <p:set>
                                      <p:cBhvr>
                                        <p:cTn id="45" dur="1" fill="hold">
                                          <p:stCondLst>
                                            <p:cond delay="499"/>
                                          </p:stCondLst>
                                        </p:cTn>
                                        <p:tgtEl>
                                          <p:spTgt spid="135181"/>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2" fill="hold" grpId="0" nodeType="clickEffect">
                                  <p:stCondLst>
                                    <p:cond delay="0"/>
                                  </p:stCondLst>
                                  <p:childTnLst>
                                    <p:set>
                                      <p:cBhvr>
                                        <p:cTn id="49" dur="1" fill="hold">
                                          <p:stCondLst>
                                            <p:cond delay="0"/>
                                          </p:stCondLst>
                                        </p:cTn>
                                        <p:tgtEl>
                                          <p:spTgt spid="135176"/>
                                        </p:tgtEl>
                                        <p:attrNameLst>
                                          <p:attrName>style.visibility</p:attrName>
                                        </p:attrNameLst>
                                      </p:cBhvr>
                                      <p:to>
                                        <p:strVal val="visible"/>
                                      </p:to>
                                    </p:set>
                                    <p:animEffect transition="in" filter="wipe(right)">
                                      <p:cBhvr>
                                        <p:cTn id="50" dur="500"/>
                                        <p:tgtEl>
                                          <p:spTgt spid="135176"/>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135182"/>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2" fill="hold" grpId="0" nodeType="clickEffect">
                                  <p:stCondLst>
                                    <p:cond delay="0"/>
                                  </p:stCondLst>
                                  <p:childTnLst>
                                    <p:set>
                                      <p:cBhvr>
                                        <p:cTn id="58" dur="1" fill="hold">
                                          <p:stCondLst>
                                            <p:cond delay="0"/>
                                          </p:stCondLst>
                                        </p:cTn>
                                        <p:tgtEl>
                                          <p:spTgt spid="135177"/>
                                        </p:tgtEl>
                                        <p:attrNameLst>
                                          <p:attrName>style.visibility</p:attrName>
                                        </p:attrNameLst>
                                      </p:cBhvr>
                                      <p:to>
                                        <p:strVal val="visible"/>
                                      </p:to>
                                    </p:set>
                                    <p:animEffect transition="in" filter="wipe(right)">
                                      <p:cBhvr>
                                        <p:cTn id="59" dur="500"/>
                                        <p:tgtEl>
                                          <p:spTgt spid="135177"/>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ntr" presetSubtype="0" fill="hold" grpId="0" nodeType="clickEffect">
                                  <p:stCondLst>
                                    <p:cond delay="0"/>
                                  </p:stCondLst>
                                  <p:childTnLst>
                                    <p:set>
                                      <p:cBhvr>
                                        <p:cTn id="63" dur="1" fill="hold">
                                          <p:stCondLst>
                                            <p:cond delay="499"/>
                                          </p:stCondLst>
                                        </p:cTn>
                                        <p:tgtEl>
                                          <p:spTgt spid="135184"/>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35179"/>
                                        </p:tgtEl>
                                        <p:attrNameLst>
                                          <p:attrName>style.visibility</p:attrName>
                                        </p:attrNameLst>
                                      </p:cBhvr>
                                      <p:to>
                                        <p:strVal val="visible"/>
                                      </p:to>
                                    </p:set>
                                    <p:animEffect transition="in" filter="wipe(left)">
                                      <p:cBhvr>
                                        <p:cTn id="68" dur="500"/>
                                        <p:tgtEl>
                                          <p:spTgt spid="135179"/>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grpId="0" nodeType="clickEffect">
                                  <p:stCondLst>
                                    <p:cond delay="0"/>
                                  </p:stCondLst>
                                  <p:childTnLst>
                                    <p:set>
                                      <p:cBhvr>
                                        <p:cTn id="72" dur="1" fill="hold">
                                          <p:stCondLst>
                                            <p:cond delay="499"/>
                                          </p:stCondLst>
                                        </p:cTn>
                                        <p:tgtEl>
                                          <p:spTgt spid="135185"/>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grpId="0" nodeType="clickEffect">
                                  <p:stCondLst>
                                    <p:cond delay="0"/>
                                  </p:stCondLst>
                                  <p:childTnLst>
                                    <p:set>
                                      <p:cBhvr>
                                        <p:cTn id="76" dur="1" fill="hold">
                                          <p:stCondLst>
                                            <p:cond delay="499"/>
                                          </p:stCondLst>
                                        </p:cTn>
                                        <p:tgtEl>
                                          <p:spTgt spid="135183"/>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ntr" presetSubtype="0" fill="hold" grpId="0" nodeType="clickEffect">
                                  <p:stCondLst>
                                    <p:cond delay="0"/>
                                  </p:stCondLst>
                                  <p:childTnLst>
                                    <p:set>
                                      <p:cBhvr>
                                        <p:cTn id="80" dur="1" fill="hold">
                                          <p:stCondLst>
                                            <p:cond delay="499"/>
                                          </p:stCondLst>
                                        </p:cTn>
                                        <p:tgtEl>
                                          <p:spTgt spid="135188"/>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grpId="0" nodeType="clickEffect">
                                  <p:stCondLst>
                                    <p:cond delay="0"/>
                                  </p:stCondLst>
                                  <p:childTnLst>
                                    <p:set>
                                      <p:cBhvr>
                                        <p:cTn id="84" dur="1" fill="hold">
                                          <p:stCondLst>
                                            <p:cond delay="499"/>
                                          </p:stCondLst>
                                        </p:cTn>
                                        <p:tgtEl>
                                          <p:spTgt spid="1351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1" grpId="0" animBg="1" autoUpdateAnimBg="0"/>
      <p:bldP spid="135172" grpId="0" animBg="1" autoUpdateAnimBg="0"/>
      <p:bldP spid="135173" grpId="0" animBg="1" autoUpdateAnimBg="0"/>
      <p:bldP spid="135174" grpId="0" animBg="1" autoUpdateAnimBg="0"/>
      <p:bldP spid="135175" grpId="0" animBg="1"/>
      <p:bldP spid="135176" grpId="0" animBg="1"/>
      <p:bldP spid="135177" grpId="0" animBg="1"/>
      <p:bldP spid="135178" grpId="0" animBg="1"/>
      <p:bldP spid="135179" grpId="0" animBg="1"/>
      <p:bldP spid="135180" grpId="0" autoUpdateAnimBg="0"/>
      <p:bldP spid="135181" grpId="0" autoUpdateAnimBg="0"/>
      <p:bldP spid="135182" grpId="0" autoUpdateAnimBg="0"/>
      <p:bldP spid="135183" grpId="0" autoUpdateAnimBg="0"/>
      <p:bldP spid="135184" grpId="0" autoUpdateAnimBg="0"/>
      <p:bldP spid="135185" grpId="0" autoUpdateAnimBg="0"/>
      <p:bldP spid="135186" grpId="0" animBg="1" autoUpdateAnimBg="0"/>
      <p:bldP spid="135187" grpId="0" animBg="1"/>
      <p:bldP spid="135188" grpId="0" autoUpdateAnimBg="0"/>
      <p:bldP spid="135189"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7-3"/>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28600" y="381000"/>
            <a:ext cx="4724400" cy="419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963" name="Text Box 3"/>
          <p:cNvSpPr txBox="1">
            <a:spLocks noChangeArrowheads="1"/>
          </p:cNvSpPr>
          <p:nvPr/>
        </p:nvSpPr>
        <p:spPr bwMode="auto">
          <a:xfrm>
            <a:off x="5029200" y="0"/>
            <a:ext cx="4114800" cy="42910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b="1"/>
              <a:t> （</a:t>
            </a:r>
            <a:r>
              <a:rPr lang="en-US" altLang="zh-CN" sz="2400" b="1"/>
              <a:t>l）</a:t>
            </a:r>
            <a:r>
              <a:rPr lang="zh-CN" altLang="en-US" sz="2400" b="1"/>
              <a:t>某海港城市要建一港口，有</a:t>
            </a:r>
            <a:r>
              <a:rPr lang="en-US" altLang="zh-CN" sz="2400" b="1"/>
              <a:t>A、B、C、D、E</a:t>
            </a:r>
            <a:r>
              <a:rPr lang="zh-CN" altLang="en-US" sz="2400" b="1"/>
              <a:t>五种港区方案，从港口建设的影响因素考虑：</a:t>
            </a:r>
          </a:p>
          <a:p>
            <a:pPr eaLnBrk="1" hangingPunct="1">
              <a:spcBef>
                <a:spcPct val="50000"/>
              </a:spcBef>
            </a:pPr>
            <a:r>
              <a:rPr lang="zh-CN" altLang="en-US" sz="2400" b="1"/>
              <a:t>    ①若选择</a:t>
            </a:r>
            <a:r>
              <a:rPr lang="en-US" altLang="zh-CN" sz="2400" b="1"/>
              <a:t>A、E</a:t>
            </a:r>
            <a:r>
              <a:rPr lang="zh-CN" altLang="en-US" sz="2400" b="1"/>
              <a:t>方案，其有利的条件是</a:t>
            </a:r>
            <a:r>
              <a:rPr lang="zh-CN" altLang="en-US" sz="2400" b="1" u="sng"/>
              <a:t>                           </a:t>
            </a:r>
            <a:r>
              <a:rPr lang="zh-CN" altLang="en-US" sz="2400" b="1"/>
              <a:t>，</a:t>
            </a:r>
          </a:p>
          <a:p>
            <a:pPr eaLnBrk="1" hangingPunct="1">
              <a:spcBef>
                <a:spcPct val="50000"/>
              </a:spcBef>
            </a:pPr>
            <a:r>
              <a:rPr lang="zh-CN" altLang="en-US" sz="2400" b="1"/>
              <a:t>不利因素为</a:t>
            </a:r>
            <a:r>
              <a:rPr lang="zh-CN" altLang="en-US" sz="2400" b="1" u="sng"/>
              <a:t>                           </a:t>
            </a:r>
            <a:r>
              <a:rPr lang="zh-CN" altLang="en-US" sz="2400" b="1"/>
              <a:t>。</a:t>
            </a:r>
          </a:p>
          <a:p>
            <a:pPr eaLnBrk="1" hangingPunct="1">
              <a:spcBef>
                <a:spcPct val="50000"/>
              </a:spcBef>
            </a:pPr>
            <a:r>
              <a:rPr lang="zh-CN" altLang="en-US" sz="2400" b="1"/>
              <a:t>    ②可否选择</a:t>
            </a:r>
            <a:r>
              <a:rPr lang="en-US" altLang="zh-CN" sz="2400" b="1"/>
              <a:t>B</a:t>
            </a:r>
            <a:r>
              <a:rPr lang="zh-CN" altLang="en-US" sz="2400" b="1"/>
              <a:t>方案</a:t>
            </a:r>
            <a:r>
              <a:rPr lang="zh-CN" altLang="en-US" sz="2400" b="1" u="sng"/>
              <a:t>           </a:t>
            </a:r>
            <a:r>
              <a:rPr lang="zh-CN" altLang="en-US" sz="2400" b="1"/>
              <a:t>，理由是</a:t>
            </a:r>
            <a:r>
              <a:rPr lang="zh-CN" altLang="en-US" sz="2400" b="1" u="sng"/>
              <a:t>                                   </a:t>
            </a:r>
            <a:r>
              <a:rPr lang="zh-CN" altLang="en-US" sz="2400" b="1"/>
              <a:t> 。</a:t>
            </a:r>
          </a:p>
        </p:txBody>
      </p:sp>
      <p:sp>
        <p:nvSpPr>
          <p:cNvPr id="40964" name="Text Box 4"/>
          <p:cNvSpPr txBox="1">
            <a:spLocks noChangeArrowheads="1"/>
          </p:cNvSpPr>
          <p:nvPr/>
        </p:nvSpPr>
        <p:spPr bwMode="auto">
          <a:xfrm>
            <a:off x="0" y="0"/>
            <a:ext cx="35814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solidFill>
                  <a:srgbClr val="FF0000"/>
                </a:solidFill>
                <a:ea typeface="楷体_GB2312" charset="0"/>
                <a:cs typeface="楷体_GB2312" charset="0"/>
              </a:rPr>
              <a:t>读下图，回答：</a:t>
            </a:r>
          </a:p>
        </p:txBody>
      </p:sp>
      <p:sp>
        <p:nvSpPr>
          <p:cNvPr id="40965" name="Text Box 5"/>
          <p:cNvSpPr txBox="1">
            <a:spLocks noChangeArrowheads="1"/>
          </p:cNvSpPr>
          <p:nvPr/>
        </p:nvSpPr>
        <p:spPr bwMode="auto">
          <a:xfrm>
            <a:off x="0" y="4648200"/>
            <a:ext cx="9144000" cy="1735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b="1"/>
              <a:t>③相比较而言，选择</a:t>
            </a:r>
            <a:r>
              <a:rPr lang="zh-CN" altLang="en-US" sz="2400" b="1" u="sng"/>
              <a:t>               </a:t>
            </a:r>
            <a:r>
              <a:rPr lang="zh-CN" altLang="en-US" sz="2400" b="1"/>
              <a:t>方案较为合理，原因是</a:t>
            </a:r>
            <a:r>
              <a:rPr lang="zh-CN" altLang="en-US" sz="2400" b="1" u="sng"/>
              <a:t>                         </a:t>
            </a:r>
            <a:r>
              <a:rPr lang="zh-CN" altLang="en-US" sz="2400" b="1"/>
              <a:t>、</a:t>
            </a:r>
            <a:r>
              <a:rPr lang="zh-CN" altLang="en-US" sz="2400" b="1" u="sng"/>
              <a:t>                                                                                </a:t>
            </a:r>
            <a:r>
              <a:rPr lang="zh-CN" altLang="en-US" sz="2400" b="1"/>
              <a:t>。</a:t>
            </a:r>
          </a:p>
          <a:p>
            <a:pPr eaLnBrk="1" hangingPunct="1">
              <a:spcBef>
                <a:spcPct val="50000"/>
              </a:spcBef>
            </a:pPr>
            <a:r>
              <a:rPr lang="zh-CN" altLang="en-US" sz="2400" b="1"/>
              <a:t>（2）若准备建一飞机场，在①和②两地中确定了</a:t>
            </a:r>
            <a:r>
              <a:rPr lang="zh-CN" altLang="en-US" sz="2400" b="1" u="sng"/>
              <a:t>           </a:t>
            </a:r>
            <a:r>
              <a:rPr lang="zh-CN" altLang="en-US" sz="2400" b="1"/>
              <a:t>处，原因是该处</a:t>
            </a:r>
            <a:r>
              <a:rPr lang="zh-CN" altLang="en-US" sz="2400" b="1" u="sng"/>
              <a:t>　　　　　　　　　　　　　　　　　　　　　</a:t>
            </a:r>
            <a:r>
              <a:rPr lang="zh-CN" altLang="en-US" sz="2400" b="1"/>
              <a:t>。</a:t>
            </a:r>
          </a:p>
        </p:txBody>
      </p:sp>
      <p:sp>
        <p:nvSpPr>
          <p:cNvPr id="137222" name="Text Box 6"/>
          <p:cNvSpPr txBox="1">
            <a:spLocks noChangeArrowheads="1"/>
          </p:cNvSpPr>
          <p:nvPr/>
        </p:nvSpPr>
        <p:spPr bwMode="auto">
          <a:xfrm>
            <a:off x="6588125" y="1989138"/>
            <a:ext cx="26273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lang="zh-CN" altLang="en-US" sz="2400" b="1">
                <a:solidFill>
                  <a:srgbClr val="FF0000"/>
                </a:solidFill>
              </a:rPr>
              <a:t>进出港口较容易</a:t>
            </a:r>
          </a:p>
        </p:txBody>
      </p:sp>
      <p:sp>
        <p:nvSpPr>
          <p:cNvPr id="137223" name="Text Box 7"/>
          <p:cNvSpPr txBox="1">
            <a:spLocks noChangeArrowheads="1"/>
          </p:cNvSpPr>
          <p:nvPr/>
        </p:nvSpPr>
        <p:spPr bwMode="auto">
          <a:xfrm>
            <a:off x="6624638" y="2514600"/>
            <a:ext cx="2328862"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r>
              <a:rPr lang="zh-CN" altLang="en-US" sz="2400" b="1">
                <a:solidFill>
                  <a:srgbClr val="FF0000"/>
                </a:solidFill>
              </a:rPr>
              <a:t>不利停泊和抛锚</a:t>
            </a:r>
          </a:p>
        </p:txBody>
      </p:sp>
      <p:sp>
        <p:nvSpPr>
          <p:cNvPr id="137224" name="Text Box 8"/>
          <p:cNvSpPr txBox="1">
            <a:spLocks noChangeArrowheads="1"/>
          </p:cNvSpPr>
          <p:nvPr/>
        </p:nvSpPr>
        <p:spPr bwMode="auto">
          <a:xfrm>
            <a:off x="7772400" y="3048000"/>
            <a:ext cx="7969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lang="zh-CN" altLang="en-US" sz="2400" b="1">
                <a:solidFill>
                  <a:srgbClr val="FF0000"/>
                </a:solidFill>
              </a:rPr>
              <a:t>不可</a:t>
            </a:r>
          </a:p>
        </p:txBody>
      </p:sp>
      <p:sp>
        <p:nvSpPr>
          <p:cNvPr id="137225" name="Text Box 9"/>
          <p:cNvSpPr txBox="1">
            <a:spLocks noChangeArrowheads="1"/>
          </p:cNvSpPr>
          <p:nvPr/>
        </p:nvSpPr>
        <p:spPr bwMode="auto">
          <a:xfrm>
            <a:off x="6019800" y="3429000"/>
            <a:ext cx="2852738"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lang="zh-CN" altLang="en-US" sz="2400" b="1">
                <a:solidFill>
                  <a:srgbClr val="FF0000"/>
                </a:solidFill>
              </a:rPr>
              <a:t>海水太浅,不利航行和停泊</a:t>
            </a:r>
          </a:p>
        </p:txBody>
      </p:sp>
      <p:sp>
        <p:nvSpPr>
          <p:cNvPr id="137226" name="Text Box 10"/>
          <p:cNvSpPr txBox="1">
            <a:spLocks noChangeArrowheads="1"/>
          </p:cNvSpPr>
          <p:nvPr/>
        </p:nvSpPr>
        <p:spPr bwMode="auto">
          <a:xfrm>
            <a:off x="395288" y="4941888"/>
            <a:ext cx="83534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lang="zh-CN" altLang="en-US" sz="2400" b="1">
                <a:solidFill>
                  <a:srgbClr val="FF0000"/>
                </a:solidFill>
              </a:rPr>
              <a:t>港阔水深、岸边平坦开阔，有良好的航行、停泊、筑港条件</a:t>
            </a:r>
          </a:p>
        </p:txBody>
      </p:sp>
      <p:sp>
        <p:nvSpPr>
          <p:cNvPr id="137227" name="Text Box 11"/>
          <p:cNvSpPr txBox="1">
            <a:spLocks noChangeArrowheads="1"/>
          </p:cNvSpPr>
          <p:nvPr/>
        </p:nvSpPr>
        <p:spPr bwMode="auto">
          <a:xfrm>
            <a:off x="3276600" y="4572000"/>
            <a:ext cx="4048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lang="en-US" altLang="zh-CN" sz="2400" b="1">
                <a:solidFill>
                  <a:srgbClr val="FF0000"/>
                </a:solidFill>
              </a:rPr>
              <a:t>D</a:t>
            </a:r>
          </a:p>
        </p:txBody>
      </p:sp>
      <p:sp>
        <p:nvSpPr>
          <p:cNvPr id="137228" name="Rectangle 12"/>
          <p:cNvSpPr>
            <a:spLocks noChangeArrowheads="1"/>
          </p:cNvSpPr>
          <p:nvPr/>
        </p:nvSpPr>
        <p:spPr bwMode="auto">
          <a:xfrm>
            <a:off x="6804025" y="5516563"/>
            <a:ext cx="4889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r>
              <a:rPr lang="zh-CN" altLang="en-US">
                <a:solidFill>
                  <a:srgbClr val="FF0000"/>
                </a:solidFill>
              </a:rPr>
              <a:t>①</a:t>
            </a:r>
          </a:p>
        </p:txBody>
      </p:sp>
      <p:sp>
        <p:nvSpPr>
          <p:cNvPr id="137229" name="Rectangle 13"/>
          <p:cNvSpPr>
            <a:spLocks noChangeArrowheads="1"/>
          </p:cNvSpPr>
          <p:nvPr/>
        </p:nvSpPr>
        <p:spPr bwMode="auto">
          <a:xfrm>
            <a:off x="3708400" y="5876925"/>
            <a:ext cx="23177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r>
              <a:rPr lang="zh-CN" altLang="en-US" b="1">
                <a:solidFill>
                  <a:srgbClr val="FF0000"/>
                </a:solidFill>
              </a:rPr>
              <a:t>离港口城市较远</a:t>
            </a:r>
          </a:p>
        </p:txBody>
      </p:sp>
      <p:sp>
        <p:nvSpPr>
          <p:cNvPr id="137230" name="Rectangle 14"/>
          <p:cNvSpPr>
            <a:spLocks noChangeArrowheads="1"/>
          </p:cNvSpPr>
          <p:nvPr/>
        </p:nvSpPr>
        <p:spPr bwMode="auto">
          <a:xfrm>
            <a:off x="971550" y="5876925"/>
            <a:ext cx="23177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r>
              <a:rPr lang="zh-CN" altLang="en-US" b="1">
                <a:solidFill>
                  <a:srgbClr val="FF0000"/>
                </a:solidFill>
              </a:rPr>
              <a:t>地形平坦开阔，</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722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722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722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3722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3722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3722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37228"/>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3723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372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22" grpId="0" autoUpdateAnimBg="0"/>
      <p:bldP spid="137223" grpId="0" autoUpdateAnimBg="0"/>
      <p:bldP spid="137224" grpId="0" autoUpdateAnimBg="0"/>
      <p:bldP spid="137225" grpId="0" autoUpdateAnimBg="0"/>
      <p:bldP spid="137226" grpId="0" autoUpdateAnimBg="0"/>
      <p:bldP spid="137227" grpId="0" autoUpdateAnimBg="0"/>
      <p:bldP spid="137228" grpId="0" autoUpdateAnimBg="0"/>
      <p:bldP spid="137229" grpId="0" autoUpdateAnimBg="0"/>
      <p:bldP spid="137230"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122" name="Rectangle 2"/>
          <p:cNvSpPr>
            <a:spLocks noChangeArrowheads="1"/>
          </p:cNvSpPr>
          <p:nvPr/>
        </p:nvSpPr>
        <p:spPr bwMode="auto">
          <a:xfrm>
            <a:off x="2051050" y="3716338"/>
            <a:ext cx="4897438" cy="66675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lang="zh-CN" altLang="en-US" sz="3600">
                <a:solidFill>
                  <a:srgbClr val="FF0000"/>
                </a:solidFill>
                <a:ea typeface="楷体_GB2312" charset="0"/>
                <a:cs typeface="楷体_GB2312" charset="0"/>
              </a:rPr>
              <a:t>交通运输布局及其影响</a:t>
            </a:r>
          </a:p>
        </p:txBody>
      </p:sp>
      <p:sp>
        <p:nvSpPr>
          <p:cNvPr id="5123" name="Rectangle 3"/>
          <p:cNvSpPr>
            <a:spLocks noChangeArrowheads="1"/>
          </p:cNvSpPr>
          <p:nvPr/>
        </p:nvSpPr>
        <p:spPr bwMode="auto">
          <a:xfrm>
            <a:off x="66675" y="5529263"/>
            <a:ext cx="2057400" cy="1196975"/>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1" hangingPunct="1"/>
            <a:r>
              <a:rPr lang="zh-CN" altLang="en-US">
                <a:solidFill>
                  <a:srgbClr val="FF0000"/>
                </a:solidFill>
                <a:ea typeface="楷体_GB2312" charset="0"/>
                <a:cs typeface="楷体_GB2312" charset="0"/>
              </a:rPr>
              <a:t>●不同交通运输方式各有什么特点？</a:t>
            </a:r>
          </a:p>
        </p:txBody>
      </p:sp>
      <p:sp>
        <p:nvSpPr>
          <p:cNvPr id="5124" name="Rectangle 4"/>
          <p:cNvSpPr>
            <a:spLocks noChangeArrowheads="1"/>
          </p:cNvSpPr>
          <p:nvPr/>
        </p:nvSpPr>
        <p:spPr bwMode="auto">
          <a:xfrm>
            <a:off x="2916238" y="5516563"/>
            <a:ext cx="2520950" cy="1196975"/>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1" hangingPunct="1"/>
            <a:r>
              <a:rPr lang="zh-CN" altLang="en-US">
                <a:solidFill>
                  <a:srgbClr val="FF0000"/>
                </a:solidFill>
                <a:ea typeface="楷体_GB2312" charset="0"/>
                <a:cs typeface="楷体_GB2312" charset="0"/>
              </a:rPr>
              <a:t>●交通运输布局受哪些因素的影响？</a:t>
            </a:r>
          </a:p>
        </p:txBody>
      </p:sp>
      <p:sp>
        <p:nvSpPr>
          <p:cNvPr id="5125" name="Line 5"/>
          <p:cNvSpPr>
            <a:spLocks noChangeShapeType="1"/>
          </p:cNvSpPr>
          <p:nvPr/>
        </p:nvSpPr>
        <p:spPr bwMode="auto">
          <a:xfrm>
            <a:off x="827088" y="4646613"/>
            <a:ext cx="0" cy="865187"/>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5126" name="Line 6"/>
          <p:cNvSpPr>
            <a:spLocks noChangeShapeType="1"/>
          </p:cNvSpPr>
          <p:nvPr/>
        </p:nvSpPr>
        <p:spPr bwMode="auto">
          <a:xfrm>
            <a:off x="4211638" y="4649788"/>
            <a:ext cx="0" cy="877887"/>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5127" name="Line 7"/>
          <p:cNvSpPr>
            <a:spLocks noChangeShapeType="1"/>
          </p:cNvSpPr>
          <p:nvPr/>
        </p:nvSpPr>
        <p:spPr bwMode="auto">
          <a:xfrm>
            <a:off x="828675" y="4646613"/>
            <a:ext cx="7488238" cy="0"/>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5128" name="Line 8"/>
          <p:cNvSpPr>
            <a:spLocks noChangeShapeType="1"/>
          </p:cNvSpPr>
          <p:nvPr/>
        </p:nvSpPr>
        <p:spPr bwMode="auto">
          <a:xfrm>
            <a:off x="4211638" y="4349750"/>
            <a:ext cx="0" cy="287338"/>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5129" name="Rectangle 9"/>
          <p:cNvSpPr>
            <a:spLocks noChangeArrowheads="1"/>
          </p:cNvSpPr>
          <p:nvPr/>
        </p:nvSpPr>
        <p:spPr bwMode="auto">
          <a:xfrm>
            <a:off x="5651500" y="5530850"/>
            <a:ext cx="3492500" cy="1196975"/>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1" hangingPunct="1"/>
            <a:r>
              <a:rPr lang="zh-CN" altLang="en-US">
                <a:solidFill>
                  <a:srgbClr val="FF0000"/>
                </a:solidFill>
                <a:ea typeface="楷体_GB2312" charset="0"/>
                <a:cs typeface="楷体_GB2312" charset="0"/>
              </a:rPr>
              <a:t>●交通运输布局的变化对聚落形态和商业网点带来哪些影响？</a:t>
            </a:r>
          </a:p>
        </p:txBody>
      </p:sp>
      <p:sp>
        <p:nvSpPr>
          <p:cNvPr id="5130" name="Line 10"/>
          <p:cNvSpPr>
            <a:spLocks noChangeShapeType="1"/>
          </p:cNvSpPr>
          <p:nvPr/>
        </p:nvSpPr>
        <p:spPr bwMode="auto">
          <a:xfrm>
            <a:off x="8323263" y="4637088"/>
            <a:ext cx="0" cy="877887"/>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5131" name="Text Box 11"/>
          <p:cNvSpPr txBox="1">
            <a:spLocks noChangeArrowheads="1"/>
          </p:cNvSpPr>
          <p:nvPr/>
        </p:nvSpPr>
        <p:spPr bwMode="auto">
          <a:xfrm>
            <a:off x="0" y="3319463"/>
            <a:ext cx="406717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kumimoji="0" lang="zh-CN" altLang="en-US" sz="2000">
                <a:solidFill>
                  <a:schemeClr val="bg1"/>
                </a:solidFill>
                <a:latin typeface="Arial" charset="0"/>
                <a:ea typeface="楷体_GB2312" charset="0"/>
                <a:cs typeface="楷体_GB2312" charset="0"/>
              </a:rPr>
              <a:t>法国的高速铁路</a:t>
            </a:r>
          </a:p>
        </p:txBody>
      </p:sp>
      <p:sp>
        <p:nvSpPr>
          <p:cNvPr id="5132" name="Text Box 12"/>
          <p:cNvSpPr txBox="1">
            <a:spLocks noChangeArrowheads="1"/>
          </p:cNvSpPr>
          <p:nvPr/>
        </p:nvSpPr>
        <p:spPr bwMode="auto">
          <a:xfrm>
            <a:off x="4427538" y="3317875"/>
            <a:ext cx="4716462"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kumimoji="0" lang="zh-CN" altLang="en-US" sz="2000">
                <a:solidFill>
                  <a:schemeClr val="bg1"/>
                </a:solidFill>
                <a:latin typeface="Arial" charset="0"/>
                <a:ea typeface="楷体_GB2312" charset="0"/>
                <a:cs typeface="楷体_GB2312" charset="0"/>
              </a:rPr>
              <a:t>海上巨型油轮</a:t>
            </a:r>
          </a:p>
        </p:txBody>
      </p:sp>
      <p:pic>
        <p:nvPicPr>
          <p:cNvPr id="5133" name="Picture 13" descr="5"/>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50825" y="0"/>
            <a:ext cx="3924300" cy="3368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34" name="Picture 14" descr="5"/>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572000" y="0"/>
            <a:ext cx="4356100" cy="3373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图片1"/>
          <p:cNvPicPr>
            <a:picLocks noChangeAspect="1" noChangeArrowheads="1"/>
          </p:cNvPicPr>
          <p:nvPr/>
        </p:nvPicPr>
        <p:blipFill>
          <a:blip r:embed="rId2" cstate="email">
            <a:clrChange>
              <a:clrFrom>
                <a:srgbClr val="FEFEFE"/>
              </a:clrFrom>
              <a:clrTo>
                <a:srgbClr val="FEFEFE">
                  <a:alpha val="0"/>
                </a:srgbClr>
              </a:clrTo>
            </a:clrChange>
            <a:lum bright="-12000" contrast="12000"/>
            <a:grayscl/>
            <a:biLevel thresh="50000"/>
            <a:extLst>
              <a:ext uri="{28A0092B-C50C-407E-A947-70E740481C1C}">
                <a14:useLocalDpi xmlns:a14="http://schemas.microsoft.com/office/drawing/2010/main" val="0"/>
              </a:ext>
            </a:extLst>
          </a:blip>
          <a:srcRect/>
          <a:stretch>
            <a:fillRect/>
          </a:stretch>
        </p:blipFill>
        <p:spPr bwMode="auto">
          <a:xfrm>
            <a:off x="0" y="474663"/>
            <a:ext cx="6588125" cy="6373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01731" name="Group 3"/>
          <p:cNvGrpSpPr>
            <a:grpSpLocks/>
          </p:cNvGrpSpPr>
          <p:nvPr/>
        </p:nvGrpSpPr>
        <p:grpSpPr bwMode="auto">
          <a:xfrm>
            <a:off x="1704975" y="1504950"/>
            <a:ext cx="2576513" cy="3454400"/>
            <a:chOff x="1074" y="768"/>
            <a:chExt cx="1623" cy="2176"/>
          </a:xfrm>
        </p:grpSpPr>
        <p:sp>
          <p:nvSpPr>
            <p:cNvPr id="41990" name="Freeform 4"/>
            <p:cNvSpPr>
              <a:spLocks/>
            </p:cNvSpPr>
            <p:nvPr/>
          </p:nvSpPr>
          <p:spPr bwMode="auto">
            <a:xfrm>
              <a:off x="1100" y="768"/>
              <a:ext cx="1597" cy="2163"/>
            </a:xfrm>
            <a:custGeom>
              <a:avLst/>
              <a:gdLst>
                <a:gd name="T0" fmla="*/ 0 w 1597"/>
                <a:gd name="T1" fmla="*/ 0 h 2163"/>
                <a:gd name="T2" fmla="*/ 497 w 1597"/>
                <a:gd name="T3" fmla="*/ 131 h 2163"/>
                <a:gd name="T4" fmla="*/ 1054 w 1597"/>
                <a:gd name="T5" fmla="*/ 349 h 2163"/>
                <a:gd name="T6" fmla="*/ 1417 w 1597"/>
                <a:gd name="T7" fmla="*/ 621 h 2163"/>
                <a:gd name="T8" fmla="*/ 1579 w 1597"/>
                <a:gd name="T9" fmla="*/ 1047 h 2163"/>
                <a:gd name="T10" fmla="*/ 1527 w 1597"/>
                <a:gd name="T11" fmla="*/ 1475 h 2163"/>
                <a:gd name="T12" fmla="*/ 1457 w 1597"/>
                <a:gd name="T13" fmla="*/ 1807 h 2163"/>
                <a:gd name="T14" fmla="*/ 1492 w 1597"/>
                <a:gd name="T15" fmla="*/ 1649 h 2163"/>
                <a:gd name="T16" fmla="*/ 1372 w 1597"/>
                <a:gd name="T17" fmla="*/ 2163 h 216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97" h="2163">
                  <a:moveTo>
                    <a:pt x="0" y="0"/>
                  </a:moveTo>
                  <a:cubicBezTo>
                    <a:pt x="83" y="22"/>
                    <a:pt x="321" y="73"/>
                    <a:pt x="497" y="131"/>
                  </a:cubicBezTo>
                  <a:cubicBezTo>
                    <a:pt x="673" y="189"/>
                    <a:pt x="901" y="267"/>
                    <a:pt x="1054" y="349"/>
                  </a:cubicBezTo>
                  <a:cubicBezTo>
                    <a:pt x="1207" y="431"/>
                    <a:pt x="1330" y="505"/>
                    <a:pt x="1417" y="621"/>
                  </a:cubicBezTo>
                  <a:cubicBezTo>
                    <a:pt x="1504" y="737"/>
                    <a:pt x="1561" y="905"/>
                    <a:pt x="1579" y="1047"/>
                  </a:cubicBezTo>
                  <a:cubicBezTo>
                    <a:pt x="1597" y="1189"/>
                    <a:pt x="1547" y="1348"/>
                    <a:pt x="1527" y="1475"/>
                  </a:cubicBezTo>
                  <a:cubicBezTo>
                    <a:pt x="1507" y="1602"/>
                    <a:pt x="1463" y="1778"/>
                    <a:pt x="1457" y="1807"/>
                  </a:cubicBezTo>
                  <a:cubicBezTo>
                    <a:pt x="1451" y="1836"/>
                    <a:pt x="1506" y="1590"/>
                    <a:pt x="1492" y="1649"/>
                  </a:cubicBezTo>
                  <a:cubicBezTo>
                    <a:pt x="1478" y="1708"/>
                    <a:pt x="1397" y="2056"/>
                    <a:pt x="1372" y="2163"/>
                  </a:cubicBezTo>
                </a:path>
              </a:pathLst>
            </a:custGeom>
            <a:noFill/>
            <a:ln w="19050">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1991" name="Freeform 5"/>
            <p:cNvSpPr>
              <a:spLocks/>
            </p:cNvSpPr>
            <p:nvPr/>
          </p:nvSpPr>
          <p:spPr bwMode="auto">
            <a:xfrm>
              <a:off x="1074" y="781"/>
              <a:ext cx="1597" cy="2163"/>
            </a:xfrm>
            <a:custGeom>
              <a:avLst/>
              <a:gdLst>
                <a:gd name="T0" fmla="*/ 0 w 1597"/>
                <a:gd name="T1" fmla="*/ 0 h 2163"/>
                <a:gd name="T2" fmla="*/ 497 w 1597"/>
                <a:gd name="T3" fmla="*/ 131 h 2163"/>
                <a:gd name="T4" fmla="*/ 1054 w 1597"/>
                <a:gd name="T5" fmla="*/ 349 h 2163"/>
                <a:gd name="T6" fmla="*/ 1417 w 1597"/>
                <a:gd name="T7" fmla="*/ 621 h 2163"/>
                <a:gd name="T8" fmla="*/ 1579 w 1597"/>
                <a:gd name="T9" fmla="*/ 1047 h 2163"/>
                <a:gd name="T10" fmla="*/ 1527 w 1597"/>
                <a:gd name="T11" fmla="*/ 1475 h 2163"/>
                <a:gd name="T12" fmla="*/ 1457 w 1597"/>
                <a:gd name="T13" fmla="*/ 1807 h 2163"/>
                <a:gd name="T14" fmla="*/ 1492 w 1597"/>
                <a:gd name="T15" fmla="*/ 1649 h 2163"/>
                <a:gd name="T16" fmla="*/ 1372 w 1597"/>
                <a:gd name="T17" fmla="*/ 2163 h 216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97" h="2163">
                  <a:moveTo>
                    <a:pt x="0" y="0"/>
                  </a:moveTo>
                  <a:cubicBezTo>
                    <a:pt x="83" y="22"/>
                    <a:pt x="321" y="73"/>
                    <a:pt x="497" y="131"/>
                  </a:cubicBezTo>
                  <a:cubicBezTo>
                    <a:pt x="673" y="189"/>
                    <a:pt x="901" y="267"/>
                    <a:pt x="1054" y="349"/>
                  </a:cubicBezTo>
                  <a:cubicBezTo>
                    <a:pt x="1207" y="431"/>
                    <a:pt x="1330" y="505"/>
                    <a:pt x="1417" y="621"/>
                  </a:cubicBezTo>
                  <a:cubicBezTo>
                    <a:pt x="1504" y="737"/>
                    <a:pt x="1561" y="905"/>
                    <a:pt x="1579" y="1047"/>
                  </a:cubicBezTo>
                  <a:cubicBezTo>
                    <a:pt x="1597" y="1189"/>
                    <a:pt x="1547" y="1348"/>
                    <a:pt x="1527" y="1475"/>
                  </a:cubicBezTo>
                  <a:cubicBezTo>
                    <a:pt x="1507" y="1602"/>
                    <a:pt x="1463" y="1778"/>
                    <a:pt x="1457" y="1807"/>
                  </a:cubicBezTo>
                  <a:cubicBezTo>
                    <a:pt x="1451" y="1836"/>
                    <a:pt x="1506" y="1590"/>
                    <a:pt x="1492" y="1649"/>
                  </a:cubicBezTo>
                  <a:cubicBezTo>
                    <a:pt x="1478" y="1708"/>
                    <a:pt x="1397" y="2056"/>
                    <a:pt x="1372" y="2163"/>
                  </a:cubicBezTo>
                </a:path>
              </a:pathLst>
            </a:custGeom>
            <a:noFill/>
            <a:ln w="19050">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1992" name="Freeform 6"/>
            <p:cNvSpPr>
              <a:spLocks/>
            </p:cNvSpPr>
            <p:nvPr/>
          </p:nvSpPr>
          <p:spPr bwMode="auto">
            <a:xfrm>
              <a:off x="1093" y="772"/>
              <a:ext cx="1597" cy="2163"/>
            </a:xfrm>
            <a:custGeom>
              <a:avLst/>
              <a:gdLst>
                <a:gd name="T0" fmla="*/ 0 w 1597"/>
                <a:gd name="T1" fmla="*/ 0 h 2163"/>
                <a:gd name="T2" fmla="*/ 497 w 1597"/>
                <a:gd name="T3" fmla="*/ 131 h 2163"/>
                <a:gd name="T4" fmla="*/ 1054 w 1597"/>
                <a:gd name="T5" fmla="*/ 349 h 2163"/>
                <a:gd name="T6" fmla="*/ 1417 w 1597"/>
                <a:gd name="T7" fmla="*/ 621 h 2163"/>
                <a:gd name="T8" fmla="*/ 1579 w 1597"/>
                <a:gd name="T9" fmla="*/ 1047 h 2163"/>
                <a:gd name="T10" fmla="*/ 1527 w 1597"/>
                <a:gd name="T11" fmla="*/ 1475 h 2163"/>
                <a:gd name="T12" fmla="*/ 1457 w 1597"/>
                <a:gd name="T13" fmla="*/ 1807 h 2163"/>
                <a:gd name="T14" fmla="*/ 1492 w 1597"/>
                <a:gd name="T15" fmla="*/ 1649 h 2163"/>
                <a:gd name="T16" fmla="*/ 1372 w 1597"/>
                <a:gd name="T17" fmla="*/ 2163 h 216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97" h="2163">
                  <a:moveTo>
                    <a:pt x="0" y="0"/>
                  </a:moveTo>
                  <a:cubicBezTo>
                    <a:pt x="83" y="22"/>
                    <a:pt x="321" y="73"/>
                    <a:pt x="497" y="131"/>
                  </a:cubicBezTo>
                  <a:cubicBezTo>
                    <a:pt x="673" y="189"/>
                    <a:pt x="901" y="267"/>
                    <a:pt x="1054" y="349"/>
                  </a:cubicBezTo>
                  <a:cubicBezTo>
                    <a:pt x="1207" y="431"/>
                    <a:pt x="1330" y="505"/>
                    <a:pt x="1417" y="621"/>
                  </a:cubicBezTo>
                  <a:cubicBezTo>
                    <a:pt x="1504" y="737"/>
                    <a:pt x="1561" y="905"/>
                    <a:pt x="1579" y="1047"/>
                  </a:cubicBezTo>
                  <a:cubicBezTo>
                    <a:pt x="1597" y="1189"/>
                    <a:pt x="1547" y="1348"/>
                    <a:pt x="1527" y="1475"/>
                  </a:cubicBezTo>
                  <a:cubicBezTo>
                    <a:pt x="1507" y="1602"/>
                    <a:pt x="1463" y="1778"/>
                    <a:pt x="1457" y="1807"/>
                  </a:cubicBezTo>
                  <a:cubicBezTo>
                    <a:pt x="1451" y="1836"/>
                    <a:pt x="1506" y="1590"/>
                    <a:pt x="1492" y="1649"/>
                  </a:cubicBezTo>
                  <a:cubicBezTo>
                    <a:pt x="1478" y="1708"/>
                    <a:pt x="1397" y="2056"/>
                    <a:pt x="1372" y="2163"/>
                  </a:cubicBezTo>
                </a:path>
              </a:pathLst>
            </a:custGeom>
            <a:noFill/>
            <a:ln w="31750" cap="flat">
              <a:solidFill>
                <a:srgbClr val="FF0000"/>
              </a:solidFill>
              <a:prstDash val="dash"/>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sp>
        <p:nvSpPr>
          <p:cNvPr id="41988" name="Text Box 7"/>
          <p:cNvSpPr txBox="1">
            <a:spLocks noChangeArrowheads="1"/>
          </p:cNvSpPr>
          <p:nvPr/>
        </p:nvSpPr>
        <p:spPr bwMode="auto">
          <a:xfrm>
            <a:off x="6516688" y="692150"/>
            <a:ext cx="2627312" cy="39258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b="1"/>
              <a:t>（</a:t>
            </a:r>
            <a:r>
              <a:rPr lang="en-US" altLang="zh-CN" sz="2400" b="1"/>
              <a:t>1</a:t>
            </a:r>
            <a:r>
              <a:rPr lang="zh-CN" altLang="en-US" sz="2400" b="1"/>
              <a:t>）若要在岛上从甲地到乙地修建铁路。根据你学过的知识设计一条较合理的线路。 </a:t>
            </a:r>
          </a:p>
          <a:p>
            <a:pPr eaLnBrk="1" hangingPunct="1">
              <a:spcBef>
                <a:spcPct val="50000"/>
              </a:spcBef>
            </a:pPr>
            <a:r>
              <a:rPr lang="zh-CN" altLang="en-US" sz="2400" b="1"/>
              <a:t>（</a:t>
            </a:r>
            <a:r>
              <a:rPr lang="en-US" altLang="zh-CN" sz="2400" b="1"/>
              <a:t>2</a:t>
            </a:r>
            <a:r>
              <a:rPr lang="zh-CN" altLang="en-US" sz="2400" b="1"/>
              <a:t>）甲、乙两个港口筑港条件较好的是</a:t>
            </a:r>
            <a:r>
              <a:rPr lang="zh-CN" altLang="en-US" sz="2400" b="1" u="sng"/>
              <a:t>      </a:t>
            </a:r>
            <a:r>
              <a:rPr lang="en-US" altLang="zh-CN" sz="2400" b="1" u="sng"/>
              <a:t>     </a:t>
            </a:r>
            <a:r>
              <a:rPr lang="zh-CN" altLang="en-US" sz="2400" b="1"/>
              <a:t>，理由是</a:t>
            </a:r>
            <a:r>
              <a:rPr lang="zh-CN" altLang="en-US" sz="2400" b="1" u="sng"/>
              <a:t>　　        </a:t>
            </a:r>
            <a:r>
              <a:rPr lang="zh-CN" altLang="en-US" sz="2400" b="1"/>
              <a:t>。 </a:t>
            </a:r>
          </a:p>
        </p:txBody>
      </p:sp>
      <p:sp>
        <p:nvSpPr>
          <p:cNvPr id="41989" name="Text Box 8"/>
          <p:cNvSpPr txBox="1">
            <a:spLocks noChangeArrowheads="1"/>
          </p:cNvSpPr>
          <p:nvPr/>
        </p:nvSpPr>
        <p:spPr bwMode="auto">
          <a:xfrm>
            <a:off x="0" y="0"/>
            <a:ext cx="91440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latin typeface="楷体_GB2312" charset="0"/>
                <a:ea typeface="楷体_GB2312" charset="0"/>
                <a:cs typeface="楷体_GB2312" charset="0"/>
              </a:rPr>
              <a:t>读某岛等高线地形图（单位：米）， 回答下列问题。</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01731"/>
                                        </p:tgtEl>
                                        <p:attrNameLst>
                                          <p:attrName>style.visibility</p:attrName>
                                        </p:attrNameLst>
                                      </p:cBhvr>
                                      <p:to>
                                        <p:strVal val="visible"/>
                                      </p:to>
                                    </p:set>
                                    <p:animEffect transition="in" filter="wipe(up)">
                                      <p:cBhvr>
                                        <p:cTn id="7" dur="3000"/>
                                        <p:tgtEl>
                                          <p:spTgt spid="2017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2"/>
          <p:cNvSpPr txBox="1">
            <a:spLocks noChangeArrowheads="1"/>
          </p:cNvSpPr>
          <p:nvPr/>
        </p:nvSpPr>
        <p:spPr bwMode="auto">
          <a:xfrm>
            <a:off x="0" y="0"/>
            <a:ext cx="9144000" cy="1006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6000">
                <a:solidFill>
                  <a:srgbClr val="FF0000"/>
                </a:solidFill>
                <a:latin typeface="华文新魏" charset="0"/>
                <a:ea typeface="华文新魏" charset="0"/>
                <a:cs typeface="华文新魏" charset="0"/>
              </a:rPr>
              <a:t>城市交通运输</a:t>
            </a:r>
          </a:p>
        </p:txBody>
      </p:sp>
      <p:sp>
        <p:nvSpPr>
          <p:cNvPr id="43011" name="Text Box 3"/>
          <p:cNvSpPr txBox="1">
            <a:spLocks noChangeArrowheads="1"/>
          </p:cNvSpPr>
          <p:nvPr/>
        </p:nvSpPr>
        <p:spPr bwMode="auto">
          <a:xfrm>
            <a:off x="0" y="5303838"/>
            <a:ext cx="9144000" cy="15541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a:latin typeface="楷体_GB2312" charset="0"/>
                <a:ea typeface="楷体_GB2312" charset="0"/>
                <a:cs typeface="楷体_GB2312" charset="0"/>
              </a:rPr>
              <a:t>    城市是人口集中分布的地区，人们为各种目的的出行活动十分频繁，因而对交通运输的依赖程度较高。</a:t>
            </a:r>
          </a:p>
        </p:txBody>
      </p:sp>
      <p:pic>
        <p:nvPicPr>
          <p:cNvPr id="43012" name="Picture 4" descr="点线面紧密结合"/>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838200"/>
            <a:ext cx="7924800" cy="4583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34" name="Group 2"/>
          <p:cNvGrpSpPr>
            <a:grpSpLocks/>
          </p:cNvGrpSpPr>
          <p:nvPr/>
        </p:nvGrpSpPr>
        <p:grpSpPr bwMode="auto">
          <a:xfrm>
            <a:off x="533400" y="2590800"/>
            <a:ext cx="8610600" cy="2300288"/>
            <a:chOff x="336" y="1632"/>
            <a:chExt cx="5424" cy="1449"/>
          </a:xfrm>
        </p:grpSpPr>
        <p:sp>
          <p:nvSpPr>
            <p:cNvPr id="44051" name="Oval 3"/>
            <p:cNvSpPr>
              <a:spLocks noChangeArrowheads="1"/>
            </p:cNvSpPr>
            <p:nvPr/>
          </p:nvSpPr>
          <p:spPr bwMode="auto">
            <a:xfrm>
              <a:off x="1866" y="1920"/>
              <a:ext cx="1488" cy="816"/>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lang="zh-CN" altLang="en-US" sz="3200">
                  <a:ea typeface="黑体" charset="0"/>
                  <a:cs typeface="黑体" charset="0"/>
                </a:rPr>
                <a:t>城市交通</a:t>
              </a:r>
            </a:p>
            <a:p>
              <a:pPr algn="ctr" eaLnBrk="1" hangingPunct="1"/>
              <a:r>
                <a:rPr lang="zh-CN" altLang="en-US" sz="3200">
                  <a:ea typeface="黑体" charset="0"/>
                  <a:cs typeface="黑体" charset="0"/>
                </a:rPr>
                <a:t>运输系统</a:t>
              </a:r>
            </a:p>
          </p:txBody>
        </p:sp>
        <p:sp>
          <p:nvSpPr>
            <p:cNvPr id="44052" name="Line 4"/>
            <p:cNvSpPr>
              <a:spLocks noChangeShapeType="1"/>
            </p:cNvSpPr>
            <p:nvPr/>
          </p:nvSpPr>
          <p:spPr bwMode="auto">
            <a:xfrm flipV="1">
              <a:off x="3018" y="1632"/>
              <a:ext cx="246"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44053" name="Line 5"/>
            <p:cNvSpPr>
              <a:spLocks noChangeShapeType="1"/>
            </p:cNvSpPr>
            <p:nvPr/>
          </p:nvSpPr>
          <p:spPr bwMode="auto">
            <a:xfrm flipH="1">
              <a:off x="2112" y="2700"/>
              <a:ext cx="243" cy="37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44054" name="Line 6"/>
            <p:cNvSpPr>
              <a:spLocks noChangeShapeType="1"/>
            </p:cNvSpPr>
            <p:nvPr/>
          </p:nvSpPr>
          <p:spPr bwMode="auto">
            <a:xfrm>
              <a:off x="2922" y="2688"/>
              <a:ext cx="336"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44055" name="AutoShape 7"/>
            <p:cNvSpPr>
              <a:spLocks noChangeArrowheads="1"/>
            </p:cNvSpPr>
            <p:nvPr/>
          </p:nvSpPr>
          <p:spPr bwMode="auto">
            <a:xfrm>
              <a:off x="762" y="1920"/>
              <a:ext cx="1104" cy="816"/>
            </a:xfrm>
            <a:prstGeom prst="rightArrow">
              <a:avLst>
                <a:gd name="adj1" fmla="val 50000"/>
                <a:gd name="adj2" fmla="val 33824"/>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lang="zh-CN" altLang="en-US" sz="2000"/>
                <a:t>解决交通环境</a:t>
              </a:r>
            </a:p>
            <a:p>
              <a:pPr algn="ctr" eaLnBrk="1" hangingPunct="1"/>
              <a:r>
                <a:rPr lang="zh-CN" altLang="en-US" sz="2000"/>
                <a:t>污染的方法</a:t>
              </a:r>
            </a:p>
          </p:txBody>
        </p:sp>
        <p:sp>
          <p:nvSpPr>
            <p:cNvPr id="44056" name="AutoShape 8"/>
            <p:cNvSpPr>
              <a:spLocks noChangeArrowheads="1"/>
            </p:cNvSpPr>
            <p:nvPr/>
          </p:nvSpPr>
          <p:spPr bwMode="auto">
            <a:xfrm>
              <a:off x="3354" y="1968"/>
              <a:ext cx="1392" cy="768"/>
            </a:xfrm>
            <a:prstGeom prst="leftArrow">
              <a:avLst>
                <a:gd name="adj1" fmla="val 50000"/>
                <a:gd name="adj2" fmla="val 45313"/>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lang="zh-CN" altLang="en-US" sz="2000"/>
                <a:t>解决交通线路</a:t>
              </a:r>
            </a:p>
            <a:p>
              <a:pPr algn="ctr" eaLnBrk="1" hangingPunct="1"/>
              <a:r>
                <a:rPr lang="zh-CN" altLang="en-US" sz="2000"/>
                <a:t>拥堵的根本措施</a:t>
              </a:r>
            </a:p>
          </p:txBody>
        </p:sp>
        <p:sp>
          <p:nvSpPr>
            <p:cNvPr id="44057" name="Line 9"/>
            <p:cNvSpPr>
              <a:spLocks noChangeShapeType="1"/>
            </p:cNvSpPr>
            <p:nvPr/>
          </p:nvSpPr>
          <p:spPr bwMode="auto">
            <a:xfrm flipH="1" flipV="1">
              <a:off x="1872" y="1680"/>
              <a:ext cx="300" cy="29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44058" name="AutoShape 10"/>
            <p:cNvSpPr>
              <a:spLocks/>
            </p:cNvSpPr>
            <p:nvPr/>
          </p:nvSpPr>
          <p:spPr bwMode="auto">
            <a:xfrm>
              <a:off x="606" y="1803"/>
              <a:ext cx="150" cy="1056"/>
            </a:xfrm>
            <a:prstGeom prst="rightBrace">
              <a:avLst>
                <a:gd name="adj1" fmla="val 58667"/>
                <a:gd name="adj2" fmla="val 50000"/>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zh-CN" altLang="en-US"/>
            </a:p>
          </p:txBody>
        </p:sp>
        <p:sp>
          <p:nvSpPr>
            <p:cNvPr id="44059" name="Oval 11"/>
            <p:cNvSpPr>
              <a:spLocks noChangeArrowheads="1"/>
            </p:cNvSpPr>
            <p:nvPr/>
          </p:nvSpPr>
          <p:spPr bwMode="auto">
            <a:xfrm>
              <a:off x="4746" y="2064"/>
              <a:ext cx="960" cy="624"/>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lang="en-US" altLang="zh-CN" sz="2800">
                  <a:ea typeface="隶书" charset="0"/>
                  <a:cs typeface="隶书" charset="0"/>
                </a:rPr>
                <a:t>A</a:t>
              </a:r>
            </a:p>
            <a:p>
              <a:pPr algn="ctr" eaLnBrk="1" hangingPunct="1"/>
              <a:endParaRPr lang="zh-CN" altLang="en-US" sz="2800">
                <a:ea typeface="隶书" charset="0"/>
                <a:cs typeface="隶书" charset="0"/>
              </a:endParaRPr>
            </a:p>
          </p:txBody>
        </p:sp>
        <p:sp>
          <p:nvSpPr>
            <p:cNvPr id="44060" name="Line 12"/>
            <p:cNvSpPr>
              <a:spLocks noChangeShapeType="1"/>
            </p:cNvSpPr>
            <p:nvPr/>
          </p:nvSpPr>
          <p:spPr bwMode="auto">
            <a:xfrm>
              <a:off x="4848" y="1668"/>
              <a:ext cx="144" cy="43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44061" name="Line 13"/>
            <p:cNvSpPr>
              <a:spLocks noChangeShapeType="1"/>
            </p:cNvSpPr>
            <p:nvPr/>
          </p:nvSpPr>
          <p:spPr bwMode="auto">
            <a:xfrm flipH="1">
              <a:off x="5424" y="1662"/>
              <a:ext cx="144" cy="43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44062" name="Line 14"/>
            <p:cNvSpPr>
              <a:spLocks noChangeShapeType="1"/>
            </p:cNvSpPr>
            <p:nvPr/>
          </p:nvSpPr>
          <p:spPr bwMode="auto">
            <a:xfrm flipV="1">
              <a:off x="4848" y="2640"/>
              <a:ext cx="192" cy="38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44063" name="Line 15"/>
            <p:cNvSpPr>
              <a:spLocks noChangeShapeType="1"/>
            </p:cNvSpPr>
            <p:nvPr/>
          </p:nvSpPr>
          <p:spPr bwMode="auto">
            <a:xfrm flipH="1" flipV="1">
              <a:off x="5424" y="2640"/>
              <a:ext cx="144" cy="38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44064" name="Text Box 16"/>
            <p:cNvSpPr txBox="1">
              <a:spLocks noChangeArrowheads="1"/>
            </p:cNvSpPr>
            <p:nvPr/>
          </p:nvSpPr>
          <p:spPr bwMode="auto">
            <a:xfrm>
              <a:off x="336" y="1632"/>
              <a:ext cx="288"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en-US" altLang="zh-CN" sz="2400"/>
                <a:t>B</a:t>
              </a:r>
            </a:p>
          </p:txBody>
        </p:sp>
        <p:sp>
          <p:nvSpPr>
            <p:cNvPr id="44065" name="Text Box 17"/>
            <p:cNvSpPr txBox="1">
              <a:spLocks noChangeArrowheads="1"/>
            </p:cNvSpPr>
            <p:nvPr/>
          </p:nvSpPr>
          <p:spPr bwMode="auto">
            <a:xfrm>
              <a:off x="336" y="2688"/>
              <a:ext cx="288"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en-US" altLang="zh-CN" sz="2400"/>
                <a:t>C</a:t>
              </a:r>
            </a:p>
          </p:txBody>
        </p:sp>
        <p:sp>
          <p:nvSpPr>
            <p:cNvPr id="44066" name="Text Box 18"/>
            <p:cNvSpPr txBox="1">
              <a:spLocks noChangeArrowheads="1"/>
            </p:cNvSpPr>
            <p:nvPr/>
          </p:nvSpPr>
          <p:spPr bwMode="auto">
            <a:xfrm>
              <a:off x="2832" y="1632"/>
              <a:ext cx="336"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t>②</a:t>
              </a:r>
            </a:p>
          </p:txBody>
        </p:sp>
        <p:sp>
          <p:nvSpPr>
            <p:cNvPr id="44067" name="Rectangle 19"/>
            <p:cNvSpPr>
              <a:spLocks noChangeArrowheads="1"/>
            </p:cNvSpPr>
            <p:nvPr/>
          </p:nvSpPr>
          <p:spPr bwMode="auto">
            <a:xfrm>
              <a:off x="1995" y="1650"/>
              <a:ext cx="308"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r>
                <a:rPr lang="zh-CN" altLang="en-US"/>
                <a:t>①</a:t>
              </a:r>
            </a:p>
          </p:txBody>
        </p:sp>
        <p:sp>
          <p:nvSpPr>
            <p:cNvPr id="44068" name="Rectangle 20"/>
            <p:cNvSpPr>
              <a:spLocks noChangeArrowheads="1"/>
            </p:cNvSpPr>
            <p:nvPr/>
          </p:nvSpPr>
          <p:spPr bwMode="auto">
            <a:xfrm>
              <a:off x="2208" y="2784"/>
              <a:ext cx="308"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r>
                <a:rPr lang="zh-CN" altLang="en-US"/>
                <a:t>③</a:t>
              </a:r>
            </a:p>
          </p:txBody>
        </p:sp>
        <p:sp>
          <p:nvSpPr>
            <p:cNvPr id="44069" name="Rectangle 21"/>
            <p:cNvSpPr>
              <a:spLocks noChangeArrowheads="1"/>
            </p:cNvSpPr>
            <p:nvPr/>
          </p:nvSpPr>
          <p:spPr bwMode="auto">
            <a:xfrm>
              <a:off x="2871" y="2793"/>
              <a:ext cx="308"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r>
                <a:rPr lang="zh-CN" altLang="en-US"/>
                <a:t>④</a:t>
              </a:r>
            </a:p>
          </p:txBody>
        </p:sp>
        <p:sp>
          <p:nvSpPr>
            <p:cNvPr id="44070" name="Rectangle 22"/>
            <p:cNvSpPr>
              <a:spLocks noChangeArrowheads="1"/>
            </p:cNvSpPr>
            <p:nvPr/>
          </p:nvSpPr>
          <p:spPr bwMode="auto">
            <a:xfrm>
              <a:off x="4704" y="1728"/>
              <a:ext cx="230" cy="3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altLang="zh-CN" sz="3200"/>
                <a:t>a</a:t>
              </a:r>
            </a:p>
          </p:txBody>
        </p:sp>
        <p:sp>
          <p:nvSpPr>
            <p:cNvPr id="44071" name="Rectangle 23"/>
            <p:cNvSpPr>
              <a:spLocks noChangeArrowheads="1"/>
            </p:cNvSpPr>
            <p:nvPr/>
          </p:nvSpPr>
          <p:spPr bwMode="auto">
            <a:xfrm>
              <a:off x="5489" y="1773"/>
              <a:ext cx="244" cy="3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altLang="zh-CN" sz="3200"/>
                <a:t>b</a:t>
              </a:r>
            </a:p>
          </p:txBody>
        </p:sp>
        <p:sp>
          <p:nvSpPr>
            <p:cNvPr id="44072" name="Rectangle 24"/>
            <p:cNvSpPr>
              <a:spLocks noChangeArrowheads="1"/>
            </p:cNvSpPr>
            <p:nvPr/>
          </p:nvSpPr>
          <p:spPr bwMode="auto">
            <a:xfrm>
              <a:off x="4704" y="2640"/>
              <a:ext cx="230" cy="3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altLang="zh-CN" sz="3200"/>
                <a:t>c</a:t>
              </a:r>
            </a:p>
          </p:txBody>
        </p:sp>
        <p:sp>
          <p:nvSpPr>
            <p:cNvPr id="44073" name="Rectangle 25"/>
            <p:cNvSpPr>
              <a:spLocks noChangeArrowheads="1"/>
            </p:cNvSpPr>
            <p:nvPr/>
          </p:nvSpPr>
          <p:spPr bwMode="auto">
            <a:xfrm>
              <a:off x="5516" y="2640"/>
              <a:ext cx="244" cy="3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altLang="zh-CN" sz="3200"/>
                <a:t>d</a:t>
              </a:r>
            </a:p>
          </p:txBody>
        </p:sp>
      </p:grpSp>
      <p:sp>
        <p:nvSpPr>
          <p:cNvPr id="44035" name="Text Box 26"/>
          <p:cNvSpPr txBox="1">
            <a:spLocks noChangeArrowheads="1"/>
          </p:cNvSpPr>
          <p:nvPr/>
        </p:nvSpPr>
        <p:spPr bwMode="auto">
          <a:xfrm>
            <a:off x="3733800" y="2590800"/>
            <a:ext cx="8382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ea typeface="楷体_GB2312" charset="0"/>
                <a:cs typeface="楷体_GB2312" charset="0"/>
              </a:rPr>
              <a:t>主要</a:t>
            </a:r>
          </a:p>
        </p:txBody>
      </p:sp>
      <p:sp>
        <p:nvSpPr>
          <p:cNvPr id="44036" name="Text Box 27"/>
          <p:cNvSpPr txBox="1">
            <a:spLocks noChangeArrowheads="1"/>
          </p:cNvSpPr>
          <p:nvPr/>
        </p:nvSpPr>
        <p:spPr bwMode="auto">
          <a:xfrm>
            <a:off x="3886200" y="4343400"/>
            <a:ext cx="8382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ea typeface="楷体_GB2312" charset="0"/>
                <a:cs typeface="楷体_GB2312" charset="0"/>
              </a:rPr>
              <a:t>特点</a:t>
            </a:r>
          </a:p>
        </p:txBody>
      </p:sp>
      <p:sp>
        <p:nvSpPr>
          <p:cNvPr id="44037" name="Text Box 28"/>
          <p:cNvSpPr txBox="1">
            <a:spLocks noChangeArrowheads="1"/>
          </p:cNvSpPr>
          <p:nvPr/>
        </p:nvSpPr>
        <p:spPr bwMode="auto">
          <a:xfrm>
            <a:off x="7848600" y="2819400"/>
            <a:ext cx="9144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ea typeface="楷体_GB2312" charset="0"/>
                <a:cs typeface="楷体_GB2312" charset="0"/>
              </a:rPr>
              <a:t>遵循</a:t>
            </a:r>
          </a:p>
        </p:txBody>
      </p:sp>
      <p:sp>
        <p:nvSpPr>
          <p:cNvPr id="44038" name="Text Box 29"/>
          <p:cNvSpPr txBox="1">
            <a:spLocks noChangeArrowheads="1"/>
          </p:cNvSpPr>
          <p:nvPr/>
        </p:nvSpPr>
        <p:spPr bwMode="auto">
          <a:xfrm>
            <a:off x="7891463" y="4238625"/>
            <a:ext cx="8382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ea typeface="楷体_GB2312" charset="0"/>
                <a:cs typeface="楷体_GB2312" charset="0"/>
              </a:rPr>
              <a:t>原则</a:t>
            </a:r>
          </a:p>
        </p:txBody>
      </p:sp>
      <p:sp>
        <p:nvSpPr>
          <p:cNvPr id="138270" name="Text Box 30"/>
          <p:cNvSpPr txBox="1">
            <a:spLocks noChangeArrowheads="1"/>
          </p:cNvSpPr>
          <p:nvPr/>
        </p:nvSpPr>
        <p:spPr bwMode="auto">
          <a:xfrm>
            <a:off x="1905000" y="1676400"/>
            <a:ext cx="1828800" cy="1066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a:solidFill>
                  <a:srgbClr val="FF0000"/>
                </a:solidFill>
                <a:ea typeface="楷体_GB2312" charset="0"/>
                <a:cs typeface="楷体_GB2312" charset="0"/>
              </a:rPr>
              <a:t>点、线、面结合</a:t>
            </a:r>
          </a:p>
        </p:txBody>
      </p:sp>
      <p:sp>
        <p:nvSpPr>
          <p:cNvPr id="138271" name="Text Box 31"/>
          <p:cNvSpPr txBox="1">
            <a:spLocks noChangeArrowheads="1"/>
          </p:cNvSpPr>
          <p:nvPr/>
        </p:nvSpPr>
        <p:spPr bwMode="auto">
          <a:xfrm>
            <a:off x="4419600" y="1066800"/>
            <a:ext cx="2438400" cy="15541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a:solidFill>
                  <a:srgbClr val="FF0000"/>
                </a:solidFill>
                <a:ea typeface="楷体_GB2312" charset="0"/>
                <a:cs typeface="楷体_GB2312" charset="0"/>
              </a:rPr>
              <a:t>早晚上下班时间是城市客运高峰</a:t>
            </a:r>
          </a:p>
        </p:txBody>
      </p:sp>
      <p:sp>
        <p:nvSpPr>
          <p:cNvPr id="138272" name="Text Box 32"/>
          <p:cNvSpPr txBox="1">
            <a:spLocks noChangeArrowheads="1"/>
          </p:cNvSpPr>
          <p:nvPr/>
        </p:nvSpPr>
        <p:spPr bwMode="auto">
          <a:xfrm>
            <a:off x="1905000" y="4876800"/>
            <a:ext cx="1828800"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a:solidFill>
                  <a:srgbClr val="FF0000"/>
                </a:solidFill>
                <a:ea typeface="楷体_GB2312" charset="0"/>
                <a:cs typeface="楷体_GB2312" charset="0"/>
              </a:rPr>
              <a:t>混合交通</a:t>
            </a:r>
          </a:p>
        </p:txBody>
      </p:sp>
      <p:sp>
        <p:nvSpPr>
          <p:cNvPr id="138273" name="Text Box 33"/>
          <p:cNvSpPr txBox="1">
            <a:spLocks noChangeArrowheads="1"/>
          </p:cNvSpPr>
          <p:nvPr/>
        </p:nvSpPr>
        <p:spPr bwMode="auto">
          <a:xfrm>
            <a:off x="4648200" y="4800600"/>
            <a:ext cx="1828800" cy="1066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a:solidFill>
                  <a:srgbClr val="FF0000"/>
                </a:solidFill>
                <a:ea typeface="楷体_GB2312" charset="0"/>
                <a:cs typeface="楷体_GB2312" charset="0"/>
              </a:rPr>
              <a:t>设施多，占地多</a:t>
            </a:r>
          </a:p>
        </p:txBody>
      </p:sp>
      <p:sp>
        <p:nvSpPr>
          <p:cNvPr id="138274" name="Text Box 34"/>
          <p:cNvSpPr txBox="1">
            <a:spLocks noChangeArrowheads="1"/>
          </p:cNvSpPr>
          <p:nvPr/>
        </p:nvSpPr>
        <p:spPr bwMode="auto">
          <a:xfrm>
            <a:off x="7467600" y="3352800"/>
            <a:ext cx="1828800" cy="1066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a:solidFill>
                  <a:srgbClr val="FF0000"/>
                </a:solidFill>
                <a:ea typeface="楷体_GB2312" charset="0"/>
                <a:cs typeface="楷体_GB2312" charset="0"/>
              </a:rPr>
              <a:t>合理规划城市道路</a:t>
            </a:r>
          </a:p>
        </p:txBody>
      </p:sp>
      <p:sp>
        <p:nvSpPr>
          <p:cNvPr id="138275" name="Text Box 35"/>
          <p:cNvSpPr txBox="1">
            <a:spLocks noChangeArrowheads="1"/>
          </p:cNvSpPr>
          <p:nvPr/>
        </p:nvSpPr>
        <p:spPr bwMode="auto">
          <a:xfrm>
            <a:off x="0" y="762000"/>
            <a:ext cx="1219200" cy="1917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solidFill>
                  <a:srgbClr val="FF0000"/>
                </a:solidFill>
                <a:ea typeface="楷体_GB2312" charset="0"/>
                <a:cs typeface="楷体_GB2312" charset="0"/>
              </a:rPr>
              <a:t>实施减少汽车尾气污染的技术措施</a:t>
            </a:r>
          </a:p>
        </p:txBody>
      </p:sp>
      <p:sp>
        <p:nvSpPr>
          <p:cNvPr id="138276" name="Text Box 36"/>
          <p:cNvSpPr txBox="1">
            <a:spLocks noChangeArrowheads="1"/>
          </p:cNvSpPr>
          <p:nvPr/>
        </p:nvSpPr>
        <p:spPr bwMode="auto">
          <a:xfrm>
            <a:off x="0" y="4648200"/>
            <a:ext cx="1295400"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solidFill>
                  <a:srgbClr val="FF0000"/>
                </a:solidFill>
                <a:ea typeface="楷体_GB2312" charset="0"/>
                <a:cs typeface="楷体_GB2312" charset="0"/>
              </a:rPr>
              <a:t>广种花草树木</a:t>
            </a:r>
          </a:p>
        </p:txBody>
      </p:sp>
      <p:sp>
        <p:nvSpPr>
          <p:cNvPr id="138277" name="Text Box 37"/>
          <p:cNvSpPr txBox="1">
            <a:spLocks noChangeArrowheads="1"/>
          </p:cNvSpPr>
          <p:nvPr/>
        </p:nvSpPr>
        <p:spPr bwMode="auto">
          <a:xfrm>
            <a:off x="7086600" y="1524000"/>
            <a:ext cx="1371600" cy="1187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solidFill>
                  <a:srgbClr val="FF0000"/>
                </a:solidFill>
                <a:ea typeface="楷体_GB2312" charset="0"/>
                <a:cs typeface="楷体_GB2312" charset="0"/>
              </a:rPr>
              <a:t>满足人们出行的需要</a:t>
            </a:r>
          </a:p>
        </p:txBody>
      </p:sp>
      <p:sp>
        <p:nvSpPr>
          <p:cNvPr id="138278" name="Text Box 38"/>
          <p:cNvSpPr txBox="1">
            <a:spLocks noChangeArrowheads="1"/>
          </p:cNvSpPr>
          <p:nvPr/>
        </p:nvSpPr>
        <p:spPr bwMode="auto">
          <a:xfrm>
            <a:off x="8382000" y="1828800"/>
            <a:ext cx="990600"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solidFill>
                  <a:srgbClr val="FF0000"/>
                </a:solidFill>
                <a:ea typeface="楷体_GB2312" charset="0"/>
                <a:cs typeface="楷体_GB2312" charset="0"/>
              </a:rPr>
              <a:t>节约用地</a:t>
            </a:r>
          </a:p>
        </p:txBody>
      </p:sp>
      <p:sp>
        <p:nvSpPr>
          <p:cNvPr id="138279" name="Text Box 39"/>
          <p:cNvSpPr txBox="1">
            <a:spLocks noChangeArrowheads="1"/>
          </p:cNvSpPr>
          <p:nvPr/>
        </p:nvSpPr>
        <p:spPr bwMode="auto">
          <a:xfrm>
            <a:off x="6477000" y="4800600"/>
            <a:ext cx="1524000" cy="1187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solidFill>
                  <a:srgbClr val="FF0000"/>
                </a:solidFill>
                <a:ea typeface="楷体_GB2312" charset="0"/>
                <a:cs typeface="楷体_GB2312" charset="0"/>
              </a:rPr>
              <a:t>合理利用地形和水文条件</a:t>
            </a:r>
          </a:p>
        </p:txBody>
      </p:sp>
      <p:sp>
        <p:nvSpPr>
          <p:cNvPr id="138280" name="Text Box 40"/>
          <p:cNvSpPr txBox="1">
            <a:spLocks noChangeArrowheads="1"/>
          </p:cNvSpPr>
          <p:nvPr/>
        </p:nvSpPr>
        <p:spPr bwMode="auto">
          <a:xfrm>
            <a:off x="8305800" y="4876800"/>
            <a:ext cx="838200"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solidFill>
                  <a:srgbClr val="FF0000"/>
                </a:solidFill>
                <a:ea typeface="楷体_GB2312" charset="0"/>
                <a:cs typeface="楷体_GB2312" charset="0"/>
              </a:rPr>
              <a:t>保护环境</a:t>
            </a:r>
          </a:p>
        </p:txBody>
      </p:sp>
      <p:sp>
        <p:nvSpPr>
          <p:cNvPr id="44050" name="Text Box 41"/>
          <p:cNvSpPr txBox="1">
            <a:spLocks noChangeArrowheads="1"/>
          </p:cNvSpPr>
          <p:nvPr/>
        </p:nvSpPr>
        <p:spPr bwMode="auto">
          <a:xfrm>
            <a:off x="533400" y="3505200"/>
            <a:ext cx="381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en-US" altLang="zh-CN" sz="2400"/>
              <a:t>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82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827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827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3827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3827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3827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3827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3827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38278"/>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3827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382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70" grpId="0" autoUpdateAnimBg="0"/>
      <p:bldP spid="138271" grpId="0" autoUpdateAnimBg="0"/>
      <p:bldP spid="138272" grpId="0" autoUpdateAnimBg="0"/>
      <p:bldP spid="138273" grpId="0" autoUpdateAnimBg="0"/>
      <p:bldP spid="138274" grpId="0" autoUpdateAnimBg="0"/>
      <p:bldP spid="138275" grpId="0" autoUpdateAnimBg="0"/>
      <p:bldP spid="138276" grpId="0" autoUpdateAnimBg="0"/>
      <p:bldP spid="138277" grpId="0" autoUpdateAnimBg="0"/>
      <p:bldP spid="138278" grpId="0" autoUpdateAnimBg="0"/>
      <p:bldP spid="138279" grpId="0" autoUpdateAnimBg="0"/>
      <p:bldP spid="138280"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莫斯科道路网"/>
          <p:cNvPicPr>
            <a:picLocks noChangeAspect="1" noChangeArrowheads="1"/>
          </p:cNvPicPr>
          <p:nvPr/>
        </p:nvPicPr>
        <p:blipFill>
          <a:blip r:embed="rId2" cstate="email">
            <a:lum bright="-12000" contrast="24000"/>
            <a:extLst>
              <a:ext uri="{28A0092B-C50C-407E-A947-70E740481C1C}">
                <a14:useLocalDpi xmlns:a14="http://schemas.microsoft.com/office/drawing/2010/main" val="0"/>
              </a:ext>
            </a:extLst>
          </a:blip>
          <a:srcRect/>
          <a:stretch>
            <a:fillRect/>
          </a:stretch>
        </p:blipFill>
        <p:spPr bwMode="auto">
          <a:xfrm>
            <a:off x="1600200" y="0"/>
            <a:ext cx="6461125" cy="4560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5059" name="Text Box 3"/>
          <p:cNvSpPr txBox="1">
            <a:spLocks noChangeArrowheads="1"/>
          </p:cNvSpPr>
          <p:nvPr/>
        </p:nvSpPr>
        <p:spPr bwMode="auto">
          <a:xfrm>
            <a:off x="3200400" y="4648200"/>
            <a:ext cx="38100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dist" eaLnBrk="1" hangingPunct="1">
              <a:spcBef>
                <a:spcPct val="50000"/>
              </a:spcBef>
            </a:pPr>
            <a:r>
              <a:rPr lang="zh-CN" altLang="en-US" sz="1800">
                <a:solidFill>
                  <a:srgbClr val="FF3300"/>
                </a:solidFill>
              </a:rPr>
              <a:t>莫斯科市的环行放射式道路网</a:t>
            </a:r>
          </a:p>
        </p:txBody>
      </p:sp>
      <p:sp>
        <p:nvSpPr>
          <p:cNvPr id="45060" name="Rectangle 4"/>
          <p:cNvSpPr>
            <a:spLocks noChangeArrowheads="1"/>
          </p:cNvSpPr>
          <p:nvPr/>
        </p:nvSpPr>
        <p:spPr bwMode="auto">
          <a:xfrm>
            <a:off x="0" y="0"/>
            <a:ext cx="1600200" cy="2227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1" hangingPunct="1"/>
            <a:r>
              <a:rPr lang="zh-CN" altLang="en-US" sz="2800">
                <a:latin typeface="宋体" charset="0"/>
                <a:ea typeface="楷体_GB2312" charset="0"/>
                <a:cs typeface="楷体_GB2312" charset="0"/>
              </a:rPr>
              <a:t>读 </a:t>
            </a:r>
            <a:r>
              <a:rPr lang="zh-CN" altLang="en-US" sz="2800">
                <a:ea typeface="楷体_GB2312" charset="0"/>
                <a:cs typeface="楷体_GB2312" charset="0"/>
              </a:rPr>
              <a:t>“</a:t>
            </a:r>
            <a:r>
              <a:rPr lang="zh-CN" altLang="en-US" sz="2800">
                <a:latin typeface="宋体" charset="0"/>
                <a:ea typeface="楷体_GB2312" charset="0"/>
                <a:cs typeface="楷体_GB2312" charset="0"/>
              </a:rPr>
              <a:t>莫斯科市道路系统</a:t>
            </a:r>
            <a:r>
              <a:rPr lang="zh-CN" altLang="en-US" sz="2800">
                <a:ea typeface="楷体_GB2312" charset="0"/>
                <a:cs typeface="楷体_GB2312" charset="0"/>
              </a:rPr>
              <a:t>”</a:t>
            </a:r>
            <a:r>
              <a:rPr lang="zh-CN" altLang="en-US" sz="2800">
                <a:latin typeface="宋体" charset="0"/>
                <a:ea typeface="楷体_GB2312" charset="0"/>
                <a:cs typeface="楷体_GB2312" charset="0"/>
              </a:rPr>
              <a:t>图，回答问题。</a:t>
            </a:r>
          </a:p>
        </p:txBody>
      </p:sp>
      <p:sp>
        <p:nvSpPr>
          <p:cNvPr id="45061" name="Text Box 5"/>
          <p:cNvSpPr txBox="1">
            <a:spLocks noChangeArrowheads="1"/>
          </p:cNvSpPr>
          <p:nvPr/>
        </p:nvSpPr>
        <p:spPr bwMode="auto">
          <a:xfrm>
            <a:off x="0" y="5057775"/>
            <a:ext cx="9144000" cy="1800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b="1">
                <a:latin typeface="宋体" charset="0"/>
              </a:rPr>
              <a:t>（</a:t>
            </a:r>
            <a:r>
              <a:rPr lang="zh-CN" altLang="en-US" sz="2800" b="1">
                <a:latin typeface="宋体" charset="0"/>
                <a:cs typeface="Times New Roman" charset="0"/>
              </a:rPr>
              <a:t>1</a:t>
            </a:r>
            <a:r>
              <a:rPr lang="zh-CN" altLang="en-US" sz="2800" b="1">
                <a:latin typeface="宋体" charset="0"/>
              </a:rPr>
              <a:t>）该城市道路网由若干条</a:t>
            </a:r>
            <a:r>
              <a:rPr lang="zh-CN" altLang="en-US" sz="2800" b="1" u="sng">
                <a:latin typeface="宋体" charset="0"/>
              </a:rPr>
              <a:t>　　　</a:t>
            </a:r>
            <a:r>
              <a:rPr lang="zh-CN" altLang="en-US" sz="2800" b="1">
                <a:latin typeface="宋体" charset="0"/>
              </a:rPr>
              <a:t>线和若干条</a:t>
            </a:r>
            <a:r>
              <a:rPr lang="zh-CN" altLang="en-US" sz="2800" b="1" u="sng">
                <a:latin typeface="宋体" charset="0"/>
              </a:rPr>
              <a:t>　　　</a:t>
            </a:r>
            <a:r>
              <a:rPr lang="zh-CN" altLang="en-US" sz="2800" b="1">
                <a:latin typeface="宋体" charset="0"/>
              </a:rPr>
              <a:t>线组成，称为</a:t>
            </a:r>
            <a:r>
              <a:rPr lang="zh-CN" altLang="en-US" sz="2800" b="1" u="sng">
                <a:latin typeface="宋体" charset="0"/>
              </a:rPr>
              <a:t>　　　　　</a:t>
            </a:r>
            <a:r>
              <a:rPr lang="zh-CN" altLang="en-US" sz="2800" b="1">
                <a:latin typeface="宋体" charset="0"/>
              </a:rPr>
              <a:t>式道路网。</a:t>
            </a:r>
            <a:r>
              <a:rPr lang="zh-CN" altLang="en-US" sz="2800" b="1">
                <a:latin typeface="宋体" charset="0"/>
                <a:cs typeface="Times New Roman" charset="0"/>
              </a:rPr>
              <a:t> </a:t>
            </a:r>
            <a:r>
              <a:rPr lang="zh-CN" altLang="en-US" sz="2800" b="1">
                <a:latin typeface="宋体" charset="0"/>
              </a:rPr>
              <a:t>欧洲许多著名的城市有这种道路网，如法国</a:t>
            </a:r>
            <a:r>
              <a:rPr lang="zh-CN" altLang="en-US" sz="2800" b="1" u="sng">
                <a:latin typeface="宋体" charset="0"/>
              </a:rPr>
              <a:t>　　　　</a:t>
            </a:r>
            <a:r>
              <a:rPr lang="zh-CN" altLang="en-US" sz="2800" b="1">
                <a:latin typeface="宋体" charset="0"/>
              </a:rPr>
              <a:t>市、英国</a:t>
            </a:r>
            <a:r>
              <a:rPr lang="zh-CN" altLang="en-US" sz="2800" b="1" u="sng">
                <a:latin typeface="宋体" charset="0"/>
              </a:rPr>
              <a:t>　　　　</a:t>
            </a:r>
            <a:r>
              <a:rPr lang="zh-CN" altLang="en-US" sz="2800" b="1">
                <a:latin typeface="宋体" charset="0"/>
              </a:rPr>
              <a:t>市和德国</a:t>
            </a:r>
            <a:r>
              <a:rPr lang="zh-CN" altLang="en-US" sz="2800" b="1" u="sng">
                <a:latin typeface="宋体" charset="0"/>
              </a:rPr>
              <a:t>　　　　</a:t>
            </a:r>
            <a:r>
              <a:rPr lang="zh-CN" altLang="en-US" sz="2800" b="1">
                <a:latin typeface="宋体" charset="0"/>
              </a:rPr>
              <a:t>市。</a:t>
            </a:r>
          </a:p>
        </p:txBody>
      </p:sp>
      <p:sp>
        <p:nvSpPr>
          <p:cNvPr id="139270" name="Text Box 6"/>
          <p:cNvSpPr txBox="1">
            <a:spLocks noChangeArrowheads="1"/>
          </p:cNvSpPr>
          <p:nvPr/>
        </p:nvSpPr>
        <p:spPr bwMode="auto">
          <a:xfrm>
            <a:off x="7391400" y="5029200"/>
            <a:ext cx="11430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solidFill>
                  <a:srgbClr val="FF0000"/>
                </a:solidFill>
                <a:ea typeface="楷体_GB2312" charset="0"/>
                <a:cs typeface="楷体_GB2312" charset="0"/>
              </a:rPr>
              <a:t>放射</a:t>
            </a:r>
          </a:p>
        </p:txBody>
      </p:sp>
      <p:sp>
        <p:nvSpPr>
          <p:cNvPr id="139271" name="Text Box 7"/>
          <p:cNvSpPr txBox="1">
            <a:spLocks noChangeArrowheads="1"/>
          </p:cNvSpPr>
          <p:nvPr/>
        </p:nvSpPr>
        <p:spPr bwMode="auto">
          <a:xfrm>
            <a:off x="4572000" y="5029200"/>
            <a:ext cx="11430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solidFill>
                  <a:srgbClr val="FF0000"/>
                </a:solidFill>
                <a:ea typeface="楷体_GB2312" charset="0"/>
                <a:cs typeface="楷体_GB2312" charset="0"/>
              </a:rPr>
              <a:t>环行</a:t>
            </a:r>
          </a:p>
        </p:txBody>
      </p:sp>
      <p:sp>
        <p:nvSpPr>
          <p:cNvPr id="139272" name="Text Box 8"/>
          <p:cNvSpPr txBox="1">
            <a:spLocks noChangeArrowheads="1"/>
          </p:cNvSpPr>
          <p:nvPr/>
        </p:nvSpPr>
        <p:spPr bwMode="auto">
          <a:xfrm>
            <a:off x="1752600" y="5410200"/>
            <a:ext cx="20574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solidFill>
                  <a:srgbClr val="FF0000"/>
                </a:solidFill>
                <a:ea typeface="楷体_GB2312" charset="0"/>
                <a:cs typeface="楷体_GB2312" charset="0"/>
              </a:rPr>
              <a:t>环行－放射</a:t>
            </a:r>
          </a:p>
        </p:txBody>
      </p:sp>
      <p:sp>
        <p:nvSpPr>
          <p:cNvPr id="139273" name="Text Box 9"/>
          <p:cNvSpPr txBox="1">
            <a:spLocks noChangeArrowheads="1"/>
          </p:cNvSpPr>
          <p:nvPr/>
        </p:nvSpPr>
        <p:spPr bwMode="auto">
          <a:xfrm>
            <a:off x="3810000" y="5867400"/>
            <a:ext cx="11430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solidFill>
                  <a:srgbClr val="FF0000"/>
                </a:solidFill>
                <a:ea typeface="楷体_GB2312" charset="0"/>
                <a:cs typeface="楷体_GB2312" charset="0"/>
              </a:rPr>
              <a:t>巴黎</a:t>
            </a:r>
          </a:p>
        </p:txBody>
      </p:sp>
      <p:sp>
        <p:nvSpPr>
          <p:cNvPr id="139274" name="Text Box 10"/>
          <p:cNvSpPr txBox="1">
            <a:spLocks noChangeArrowheads="1"/>
          </p:cNvSpPr>
          <p:nvPr/>
        </p:nvSpPr>
        <p:spPr bwMode="auto">
          <a:xfrm>
            <a:off x="6705600" y="5867400"/>
            <a:ext cx="11430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solidFill>
                  <a:srgbClr val="FF0000"/>
                </a:solidFill>
                <a:ea typeface="楷体_GB2312" charset="0"/>
                <a:cs typeface="楷体_GB2312" charset="0"/>
              </a:rPr>
              <a:t>伦敦</a:t>
            </a:r>
          </a:p>
        </p:txBody>
      </p:sp>
      <p:sp>
        <p:nvSpPr>
          <p:cNvPr id="139275" name="Text Box 11"/>
          <p:cNvSpPr txBox="1">
            <a:spLocks noChangeArrowheads="1"/>
          </p:cNvSpPr>
          <p:nvPr/>
        </p:nvSpPr>
        <p:spPr bwMode="auto">
          <a:xfrm>
            <a:off x="533400" y="6338888"/>
            <a:ext cx="1447800"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solidFill>
                  <a:srgbClr val="FF0000"/>
                </a:solidFill>
                <a:ea typeface="楷体_GB2312" charset="0"/>
                <a:cs typeface="楷体_GB2312" charset="0"/>
              </a:rPr>
              <a:t>慕尼黑</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927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927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927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3927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3927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392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70" grpId="0" autoUpdateAnimBg="0"/>
      <p:bldP spid="139271" grpId="0" autoUpdateAnimBg="0"/>
      <p:bldP spid="139272" grpId="0" autoUpdateAnimBg="0"/>
      <p:bldP spid="139273" grpId="0" autoUpdateAnimBg="0"/>
      <p:bldP spid="139274" grpId="0" autoUpdateAnimBg="0"/>
      <p:bldP spid="139275"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莫斯科道路网"/>
          <p:cNvPicPr>
            <a:picLocks noChangeAspect="1" noChangeArrowheads="1"/>
          </p:cNvPicPr>
          <p:nvPr/>
        </p:nvPicPr>
        <p:blipFill>
          <a:blip r:embed="rId2" cstate="email">
            <a:lum bright="-18000" contrast="30000"/>
            <a:extLst>
              <a:ext uri="{28A0092B-C50C-407E-A947-70E740481C1C}">
                <a14:useLocalDpi xmlns:a14="http://schemas.microsoft.com/office/drawing/2010/main" val="0"/>
              </a:ext>
            </a:extLst>
          </a:blip>
          <a:srcRect/>
          <a:stretch>
            <a:fillRect/>
          </a:stretch>
        </p:blipFill>
        <p:spPr bwMode="auto">
          <a:xfrm>
            <a:off x="1066800" y="0"/>
            <a:ext cx="6461125" cy="4560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6083" name="Text Box 3"/>
          <p:cNvSpPr txBox="1">
            <a:spLocks noChangeArrowheads="1"/>
          </p:cNvSpPr>
          <p:nvPr/>
        </p:nvSpPr>
        <p:spPr bwMode="auto">
          <a:xfrm>
            <a:off x="2590800" y="4495800"/>
            <a:ext cx="38100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dist" eaLnBrk="1" hangingPunct="1">
              <a:spcBef>
                <a:spcPct val="50000"/>
              </a:spcBef>
            </a:pPr>
            <a:r>
              <a:rPr lang="zh-CN" altLang="en-US" sz="1800">
                <a:solidFill>
                  <a:srgbClr val="FF3300"/>
                </a:solidFill>
              </a:rPr>
              <a:t>莫斯科市的环行放射式道路网</a:t>
            </a:r>
          </a:p>
        </p:txBody>
      </p:sp>
      <p:sp>
        <p:nvSpPr>
          <p:cNvPr id="46084" name="Text Box 4"/>
          <p:cNvSpPr txBox="1">
            <a:spLocks noChangeArrowheads="1"/>
          </p:cNvSpPr>
          <p:nvPr/>
        </p:nvSpPr>
        <p:spPr bwMode="auto">
          <a:xfrm>
            <a:off x="0" y="4724400"/>
            <a:ext cx="9144000" cy="946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just" eaLnBrk="1" hangingPunct="1">
              <a:spcBef>
                <a:spcPct val="50000"/>
              </a:spcBef>
            </a:pPr>
            <a:r>
              <a:rPr lang="zh-CN" altLang="en-US" sz="2800" b="1">
                <a:latin typeface="宋体" charset="0"/>
              </a:rPr>
              <a:t>（</a:t>
            </a:r>
            <a:r>
              <a:rPr lang="zh-CN" altLang="en-US" sz="2800" b="1">
                <a:latin typeface="宋体" charset="0"/>
                <a:cs typeface="Times New Roman" charset="0"/>
              </a:rPr>
              <a:t>2</a:t>
            </a:r>
            <a:r>
              <a:rPr lang="zh-CN" altLang="en-US" sz="2800" b="1">
                <a:latin typeface="宋体" charset="0"/>
              </a:rPr>
              <a:t>）该城市如果没有环行线路，单纯的放射性线路会给人们出行带来哪些问题</a:t>
            </a:r>
            <a:r>
              <a:rPr lang="zh-CN" altLang="en-US" sz="2800" b="1">
                <a:latin typeface="宋体" charset="0"/>
                <a:cs typeface="Times New Roman" charset="0"/>
              </a:rPr>
              <a:t>?</a:t>
            </a:r>
          </a:p>
        </p:txBody>
      </p:sp>
      <p:sp>
        <p:nvSpPr>
          <p:cNvPr id="140293" name="Text Box 5"/>
          <p:cNvSpPr txBox="1">
            <a:spLocks noChangeArrowheads="1"/>
          </p:cNvSpPr>
          <p:nvPr/>
        </p:nvSpPr>
        <p:spPr bwMode="auto">
          <a:xfrm>
            <a:off x="0" y="5484813"/>
            <a:ext cx="9144000" cy="13731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solidFill>
                  <a:srgbClr val="FF0000"/>
                </a:solidFill>
                <a:ea typeface="楷体_GB2312" charset="0"/>
                <a:cs typeface="楷体_GB2312" charset="0"/>
              </a:rPr>
              <a:t>放射线道路大多集中在市中心，如果没有环行线，人流、车流不能及时疏散，势必造成城市中心拥堵，影响人们顺利出行。</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02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3"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莫斯科道路网"/>
          <p:cNvPicPr>
            <a:picLocks noChangeAspect="1" noChangeArrowheads="1"/>
          </p:cNvPicPr>
          <p:nvPr/>
        </p:nvPicPr>
        <p:blipFill>
          <a:blip r:embed="rId2" cstate="email">
            <a:lum bright="-18000" contrast="36000"/>
            <a:extLst>
              <a:ext uri="{28A0092B-C50C-407E-A947-70E740481C1C}">
                <a14:useLocalDpi xmlns:a14="http://schemas.microsoft.com/office/drawing/2010/main" val="0"/>
              </a:ext>
            </a:extLst>
          </a:blip>
          <a:srcRect/>
          <a:stretch>
            <a:fillRect/>
          </a:stretch>
        </p:blipFill>
        <p:spPr bwMode="auto">
          <a:xfrm>
            <a:off x="1143000" y="0"/>
            <a:ext cx="6461125" cy="4560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107" name="Text Box 3"/>
          <p:cNvSpPr txBox="1">
            <a:spLocks noChangeArrowheads="1"/>
          </p:cNvSpPr>
          <p:nvPr/>
        </p:nvSpPr>
        <p:spPr bwMode="auto">
          <a:xfrm>
            <a:off x="2514600" y="4648200"/>
            <a:ext cx="38100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dist" eaLnBrk="1" hangingPunct="1">
              <a:spcBef>
                <a:spcPct val="50000"/>
              </a:spcBef>
            </a:pPr>
            <a:r>
              <a:rPr lang="zh-CN" altLang="en-US" sz="1800">
                <a:solidFill>
                  <a:srgbClr val="FF3300"/>
                </a:solidFill>
              </a:rPr>
              <a:t>莫斯科市的环行放射式道路网</a:t>
            </a:r>
          </a:p>
        </p:txBody>
      </p:sp>
      <p:sp>
        <p:nvSpPr>
          <p:cNvPr id="47108" name="Text Box 4"/>
          <p:cNvSpPr txBox="1">
            <a:spLocks noChangeArrowheads="1"/>
          </p:cNvSpPr>
          <p:nvPr/>
        </p:nvSpPr>
        <p:spPr bwMode="auto">
          <a:xfrm>
            <a:off x="0" y="5029200"/>
            <a:ext cx="9144000" cy="13731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just" eaLnBrk="1" hangingPunct="1">
              <a:spcBef>
                <a:spcPct val="50000"/>
              </a:spcBef>
            </a:pPr>
            <a:r>
              <a:rPr lang="zh-CN" altLang="en-US" sz="2800" b="1">
                <a:latin typeface="宋体" charset="0"/>
              </a:rPr>
              <a:t>（</a:t>
            </a:r>
            <a:r>
              <a:rPr lang="zh-CN" altLang="en-US" sz="2800" b="1">
                <a:latin typeface="宋体" charset="0"/>
                <a:cs typeface="Times New Roman" charset="0"/>
              </a:rPr>
              <a:t>3</a:t>
            </a:r>
            <a:r>
              <a:rPr lang="zh-CN" altLang="en-US" sz="2800" b="1">
                <a:latin typeface="宋体" charset="0"/>
              </a:rPr>
              <a:t>）莫斯科城环境十分优美、宁静，空气清新，没有繁华都市恼人的噪声和烟雾，主要原因是</a:t>
            </a:r>
            <a:r>
              <a:rPr lang="zh-CN" altLang="en-US" sz="2800" b="1" u="sng"/>
              <a:t>                                                                                 </a:t>
            </a:r>
            <a:r>
              <a:rPr lang="zh-CN" altLang="en-US" sz="2800" b="1">
                <a:latin typeface="宋体" charset="0"/>
              </a:rPr>
              <a:t>。</a:t>
            </a:r>
            <a:r>
              <a:rPr lang="zh-CN" altLang="en-US" sz="2800" b="1"/>
              <a:t> </a:t>
            </a:r>
          </a:p>
        </p:txBody>
      </p:sp>
      <p:sp>
        <p:nvSpPr>
          <p:cNvPr id="141317" name="Text Box 5"/>
          <p:cNvSpPr txBox="1">
            <a:spLocks noChangeArrowheads="1"/>
          </p:cNvSpPr>
          <p:nvPr/>
        </p:nvSpPr>
        <p:spPr bwMode="auto">
          <a:xfrm>
            <a:off x="609600" y="5791200"/>
            <a:ext cx="58674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solidFill>
                  <a:srgbClr val="FF0000"/>
                </a:solidFill>
                <a:ea typeface="楷体_GB2312" charset="0"/>
                <a:cs typeface="楷体_GB2312" charset="0"/>
              </a:rPr>
              <a:t>拥有发达的地铁运输系统</a:t>
            </a:r>
          </a:p>
        </p:txBody>
      </p:sp>
      <p:sp>
        <p:nvSpPr>
          <p:cNvPr id="141318" name="Text Box 6"/>
          <p:cNvSpPr txBox="1">
            <a:spLocks noChangeArrowheads="1"/>
          </p:cNvSpPr>
          <p:nvPr/>
        </p:nvSpPr>
        <p:spPr bwMode="auto">
          <a:xfrm>
            <a:off x="685800" y="6338888"/>
            <a:ext cx="4419600"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solidFill>
                  <a:srgbClr val="FF0000"/>
                </a:solidFill>
                <a:ea typeface="楷体_GB2312" charset="0"/>
                <a:cs typeface="楷体_GB2312" charset="0"/>
              </a:rPr>
              <a:t>城市绿地面积大</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13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1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7" grpId="0" autoUpdateAnimBg="0"/>
      <p:bldP spid="141318"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合肥道路网"/>
          <p:cNvPicPr>
            <a:picLocks noChangeAspect="1" noChangeArrowheads="1"/>
          </p:cNvPicPr>
          <p:nvPr/>
        </p:nvPicPr>
        <p:blipFill>
          <a:blip r:embed="rId2" cstate="email">
            <a:lum bright="-18000" contrast="36000"/>
            <a:extLst>
              <a:ext uri="{28A0092B-C50C-407E-A947-70E740481C1C}">
                <a14:useLocalDpi xmlns:a14="http://schemas.microsoft.com/office/drawing/2010/main" val="0"/>
              </a:ext>
            </a:extLst>
          </a:blip>
          <a:srcRect/>
          <a:stretch>
            <a:fillRect/>
          </a:stretch>
        </p:blipFill>
        <p:spPr bwMode="auto">
          <a:xfrm>
            <a:off x="2849563" y="762000"/>
            <a:ext cx="6294437" cy="5545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8131" name="Text Box 3"/>
          <p:cNvSpPr txBox="1">
            <a:spLocks noChangeArrowheads="1"/>
          </p:cNvSpPr>
          <p:nvPr/>
        </p:nvSpPr>
        <p:spPr bwMode="auto">
          <a:xfrm>
            <a:off x="4038600" y="6400800"/>
            <a:ext cx="51054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solidFill>
                  <a:srgbClr val="FF3300"/>
                </a:solidFill>
                <a:ea typeface="华文行楷" charset="0"/>
                <a:cs typeface="华文行楷" charset="0"/>
              </a:rPr>
              <a:t>合肥市的方格—环行—放射式道路网</a:t>
            </a:r>
          </a:p>
        </p:txBody>
      </p:sp>
      <p:sp>
        <p:nvSpPr>
          <p:cNvPr id="48132" name="Text Box 4"/>
          <p:cNvSpPr txBox="1">
            <a:spLocks noChangeArrowheads="1"/>
          </p:cNvSpPr>
          <p:nvPr/>
        </p:nvSpPr>
        <p:spPr bwMode="auto">
          <a:xfrm>
            <a:off x="0" y="0"/>
            <a:ext cx="914400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just" eaLnBrk="1" hangingPunct="1">
              <a:spcBef>
                <a:spcPct val="50000"/>
              </a:spcBef>
            </a:pPr>
            <a:r>
              <a:rPr lang="zh-CN" altLang="en-US" sz="3600">
                <a:latin typeface="宋体" charset="0"/>
                <a:ea typeface="楷体_GB2312" charset="0"/>
                <a:cs typeface="楷体_GB2312" charset="0"/>
              </a:rPr>
              <a:t>读合肥市道路系统图，回答问题。</a:t>
            </a:r>
            <a:endParaRPr lang="zh-CN" altLang="en-US" sz="3600"/>
          </a:p>
        </p:txBody>
      </p:sp>
      <p:sp>
        <p:nvSpPr>
          <p:cNvPr id="48133" name="Text Box 5"/>
          <p:cNvSpPr txBox="1">
            <a:spLocks noChangeArrowheads="1"/>
          </p:cNvSpPr>
          <p:nvPr/>
        </p:nvSpPr>
        <p:spPr bwMode="auto">
          <a:xfrm>
            <a:off x="0" y="1219200"/>
            <a:ext cx="2743200" cy="4235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just" eaLnBrk="1" hangingPunct="1">
              <a:spcBef>
                <a:spcPct val="50000"/>
              </a:spcBef>
            </a:pPr>
            <a:r>
              <a:rPr lang="zh-CN" altLang="en-US" b="1">
                <a:latin typeface="宋体" charset="0"/>
              </a:rPr>
              <a:t>（</a:t>
            </a:r>
            <a:r>
              <a:rPr lang="zh-CN" altLang="en-US" b="1">
                <a:latin typeface="宋体" charset="0"/>
                <a:cs typeface="Times New Roman" charset="0"/>
              </a:rPr>
              <a:t>1</a:t>
            </a:r>
            <a:r>
              <a:rPr lang="zh-CN" altLang="en-US" b="1">
                <a:latin typeface="宋体" charset="0"/>
              </a:rPr>
              <a:t>）我国很多城市历史上形成</a:t>
            </a:r>
            <a:r>
              <a:rPr lang="zh-CN" altLang="en-US" b="1" u="sng">
                <a:latin typeface="宋体" charset="0"/>
                <a:cs typeface="Times New Roman" charset="0"/>
              </a:rPr>
              <a:t>     </a:t>
            </a:r>
            <a:r>
              <a:rPr lang="zh-CN" altLang="en-US" b="1">
                <a:latin typeface="宋体" charset="0"/>
              </a:rPr>
              <a:t>式道路网。这种道路网，中心区为</a:t>
            </a:r>
            <a:r>
              <a:rPr lang="zh-CN" altLang="en-US" b="1" u="sng">
                <a:latin typeface="宋体" charset="0"/>
              </a:rPr>
              <a:t>    </a:t>
            </a:r>
            <a:r>
              <a:rPr lang="zh-CN" altLang="en-US" b="1">
                <a:latin typeface="宋体" charset="0"/>
              </a:rPr>
              <a:t>状，其优点是</a:t>
            </a:r>
          </a:p>
          <a:p>
            <a:pPr algn="just" eaLnBrk="1" hangingPunct="1">
              <a:spcBef>
                <a:spcPct val="50000"/>
              </a:spcBef>
            </a:pPr>
            <a:r>
              <a:rPr lang="zh-CN" altLang="en-US" b="1" u="sng">
                <a:latin typeface="宋体" charset="0"/>
              </a:rPr>
              <a:t>　　　　 </a:t>
            </a:r>
            <a:r>
              <a:rPr lang="zh-CN" altLang="en-US" b="1">
                <a:latin typeface="宋体" charset="0"/>
              </a:rPr>
              <a:t>。</a:t>
            </a:r>
            <a:r>
              <a:rPr lang="zh-CN" altLang="en-US" b="1"/>
              <a:t> </a:t>
            </a:r>
          </a:p>
        </p:txBody>
      </p:sp>
      <p:sp>
        <p:nvSpPr>
          <p:cNvPr id="142342" name="Text Box 6"/>
          <p:cNvSpPr txBox="1">
            <a:spLocks noChangeArrowheads="1"/>
          </p:cNvSpPr>
          <p:nvPr/>
        </p:nvSpPr>
        <p:spPr bwMode="auto">
          <a:xfrm>
            <a:off x="1066800" y="2209800"/>
            <a:ext cx="11430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solidFill>
                  <a:srgbClr val="FF0000"/>
                </a:solidFill>
                <a:ea typeface="楷体_GB2312" charset="0"/>
                <a:cs typeface="楷体_GB2312" charset="0"/>
              </a:rPr>
              <a:t>方格</a:t>
            </a:r>
          </a:p>
        </p:txBody>
      </p:sp>
      <p:sp>
        <p:nvSpPr>
          <p:cNvPr id="142343" name="Text Box 7"/>
          <p:cNvSpPr txBox="1">
            <a:spLocks noChangeArrowheads="1"/>
          </p:cNvSpPr>
          <p:nvPr/>
        </p:nvSpPr>
        <p:spPr bwMode="auto">
          <a:xfrm>
            <a:off x="914400" y="3657600"/>
            <a:ext cx="11430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solidFill>
                  <a:srgbClr val="FF0000"/>
                </a:solidFill>
                <a:ea typeface="楷体_GB2312" charset="0"/>
                <a:cs typeface="楷体_GB2312" charset="0"/>
              </a:rPr>
              <a:t>方格</a:t>
            </a:r>
          </a:p>
        </p:txBody>
      </p:sp>
      <p:sp>
        <p:nvSpPr>
          <p:cNvPr id="142344" name="Text Box 8"/>
          <p:cNvSpPr txBox="1">
            <a:spLocks noChangeArrowheads="1"/>
          </p:cNvSpPr>
          <p:nvPr/>
        </p:nvSpPr>
        <p:spPr bwMode="auto">
          <a:xfrm>
            <a:off x="0" y="4724400"/>
            <a:ext cx="2819400" cy="946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solidFill>
                  <a:srgbClr val="FF0000"/>
                </a:solidFill>
                <a:ea typeface="楷体_GB2312" charset="0"/>
                <a:cs typeface="楷体_GB2312" charset="0"/>
              </a:rPr>
              <a:t>设计简单，房屋朝向易于处理；</a:t>
            </a:r>
          </a:p>
        </p:txBody>
      </p:sp>
      <p:sp>
        <p:nvSpPr>
          <p:cNvPr id="142345" name="Text Box 9"/>
          <p:cNvSpPr txBox="1">
            <a:spLocks noChangeArrowheads="1"/>
          </p:cNvSpPr>
          <p:nvPr/>
        </p:nvSpPr>
        <p:spPr bwMode="auto">
          <a:xfrm>
            <a:off x="0" y="5715000"/>
            <a:ext cx="2514600" cy="946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solidFill>
                  <a:srgbClr val="FF0000"/>
                </a:solidFill>
                <a:ea typeface="楷体_GB2312" charset="0"/>
                <a:cs typeface="楷体_GB2312" charset="0"/>
              </a:rPr>
              <a:t>可以避免城市中心拥堵。</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234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234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4234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423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42" grpId="0" autoUpdateAnimBg="0"/>
      <p:bldP spid="142343" grpId="0" autoUpdateAnimBg="0"/>
      <p:bldP spid="142344" grpId="0" autoUpdateAnimBg="0"/>
      <p:bldP spid="142345"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descr="合肥道路网"/>
          <p:cNvPicPr>
            <a:picLocks noChangeAspect="1" noChangeArrowheads="1"/>
          </p:cNvPicPr>
          <p:nvPr/>
        </p:nvPicPr>
        <p:blipFill>
          <a:blip r:embed="rId2" cstate="email">
            <a:lum bright="-24000" contrast="60000"/>
            <a:extLst>
              <a:ext uri="{28A0092B-C50C-407E-A947-70E740481C1C}">
                <a14:useLocalDpi xmlns:a14="http://schemas.microsoft.com/office/drawing/2010/main" val="0"/>
              </a:ext>
            </a:extLst>
          </a:blip>
          <a:srcRect/>
          <a:stretch>
            <a:fillRect/>
          </a:stretch>
        </p:blipFill>
        <p:spPr bwMode="auto">
          <a:xfrm>
            <a:off x="2849563" y="609600"/>
            <a:ext cx="6294437" cy="5545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155" name="Text Box 3"/>
          <p:cNvSpPr txBox="1">
            <a:spLocks noChangeArrowheads="1"/>
          </p:cNvSpPr>
          <p:nvPr/>
        </p:nvSpPr>
        <p:spPr bwMode="auto">
          <a:xfrm>
            <a:off x="3733800" y="6172200"/>
            <a:ext cx="51054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solidFill>
                  <a:srgbClr val="FF3300"/>
                </a:solidFill>
                <a:ea typeface="华文行楷" charset="0"/>
                <a:cs typeface="华文行楷" charset="0"/>
              </a:rPr>
              <a:t>合肥市的方格—环行—放射式道路网</a:t>
            </a:r>
          </a:p>
        </p:txBody>
      </p:sp>
      <p:sp>
        <p:nvSpPr>
          <p:cNvPr id="49156" name="Text Box 4"/>
          <p:cNvSpPr txBox="1">
            <a:spLocks noChangeArrowheads="1"/>
          </p:cNvSpPr>
          <p:nvPr/>
        </p:nvSpPr>
        <p:spPr bwMode="auto">
          <a:xfrm>
            <a:off x="0" y="0"/>
            <a:ext cx="2743200" cy="6499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just" eaLnBrk="1" hangingPunct="1">
              <a:spcBef>
                <a:spcPct val="50000"/>
              </a:spcBef>
            </a:pPr>
            <a:r>
              <a:rPr lang="zh-CN" altLang="en-US" sz="2800">
                <a:latin typeface="宋体" charset="0"/>
              </a:rPr>
              <a:t>(2)随着城市的发展以及与外省市来往的增加，除需要利用和改造原有的道路网外，新修建了</a:t>
            </a:r>
          </a:p>
          <a:p>
            <a:pPr algn="just" eaLnBrk="1" hangingPunct="1">
              <a:spcBef>
                <a:spcPct val="50000"/>
              </a:spcBef>
            </a:pPr>
            <a:r>
              <a:rPr lang="zh-CN" altLang="en-US" sz="2800" u="sng">
                <a:latin typeface="宋体" charset="0"/>
              </a:rPr>
              <a:t>　 　</a:t>
            </a:r>
            <a:r>
              <a:rPr lang="zh-CN" altLang="en-US" sz="2800">
                <a:latin typeface="宋体" charset="0"/>
              </a:rPr>
              <a:t>路，再加上由市中心通向外围的</a:t>
            </a:r>
            <a:r>
              <a:rPr lang="zh-CN" altLang="en-US" sz="2800" u="sng">
                <a:latin typeface="宋体" charset="0"/>
              </a:rPr>
              <a:t>　　　</a:t>
            </a:r>
            <a:r>
              <a:rPr lang="zh-CN" altLang="en-US" sz="2800">
                <a:latin typeface="宋体" charset="0"/>
              </a:rPr>
              <a:t>式直通道路，于是便形成了这种新的</a:t>
            </a:r>
            <a:r>
              <a:rPr lang="zh-CN" altLang="en-US" sz="2800" u="sng">
                <a:latin typeface="宋体" charset="0"/>
              </a:rPr>
              <a:t>      </a:t>
            </a:r>
            <a:r>
              <a:rPr lang="zh-CN" altLang="en-US" sz="2800"/>
              <a:t>——</a:t>
            </a:r>
            <a:endParaRPr lang="zh-CN" altLang="en-US" sz="2800" u="sng">
              <a:latin typeface="宋体" charset="0"/>
            </a:endParaRPr>
          </a:p>
          <a:p>
            <a:pPr algn="just" eaLnBrk="1" hangingPunct="1">
              <a:spcBef>
                <a:spcPct val="50000"/>
              </a:spcBef>
            </a:pPr>
            <a:r>
              <a:rPr lang="zh-CN" altLang="en-US" sz="2800" u="sng">
                <a:latin typeface="宋体" charset="0"/>
              </a:rPr>
              <a:t>  　 </a:t>
            </a:r>
            <a:r>
              <a:rPr lang="zh-CN" altLang="en-US" sz="2800">
                <a:latin typeface="宋体" charset="0"/>
              </a:rPr>
              <a:t>－</a:t>
            </a:r>
            <a:r>
              <a:rPr lang="zh-CN" altLang="en-US" sz="2800" u="sng">
                <a:latin typeface="宋体" charset="0"/>
              </a:rPr>
              <a:t>　　</a:t>
            </a:r>
            <a:r>
              <a:rPr lang="zh-CN" altLang="en-US" sz="2800">
                <a:latin typeface="宋体" charset="0"/>
              </a:rPr>
              <a:t>式道路格局。 </a:t>
            </a:r>
          </a:p>
        </p:txBody>
      </p:sp>
      <p:sp>
        <p:nvSpPr>
          <p:cNvPr id="143365" name="Text Box 5"/>
          <p:cNvSpPr txBox="1">
            <a:spLocks noChangeArrowheads="1"/>
          </p:cNvSpPr>
          <p:nvPr/>
        </p:nvSpPr>
        <p:spPr bwMode="auto">
          <a:xfrm>
            <a:off x="0" y="2438400"/>
            <a:ext cx="1763713" cy="946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solidFill>
                  <a:srgbClr val="FF0000"/>
                </a:solidFill>
                <a:ea typeface="楷体_GB2312" charset="0"/>
                <a:cs typeface="楷体_GB2312" charset="0"/>
              </a:rPr>
              <a:t>方形或多边形环</a:t>
            </a:r>
          </a:p>
        </p:txBody>
      </p:sp>
      <p:sp>
        <p:nvSpPr>
          <p:cNvPr id="143366" name="Text Box 6"/>
          <p:cNvSpPr txBox="1">
            <a:spLocks noChangeArrowheads="1"/>
          </p:cNvSpPr>
          <p:nvPr/>
        </p:nvSpPr>
        <p:spPr bwMode="auto">
          <a:xfrm>
            <a:off x="1066800" y="3581400"/>
            <a:ext cx="16764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solidFill>
                  <a:srgbClr val="FF0000"/>
                </a:solidFill>
                <a:ea typeface="楷体_GB2312" charset="0"/>
                <a:cs typeface="楷体_GB2312" charset="0"/>
              </a:rPr>
              <a:t>放射对角</a:t>
            </a:r>
          </a:p>
        </p:txBody>
      </p:sp>
      <p:sp>
        <p:nvSpPr>
          <p:cNvPr id="143367" name="Text Box 7"/>
          <p:cNvSpPr txBox="1">
            <a:spLocks noChangeArrowheads="1"/>
          </p:cNvSpPr>
          <p:nvPr/>
        </p:nvSpPr>
        <p:spPr bwMode="auto">
          <a:xfrm>
            <a:off x="457200" y="4800600"/>
            <a:ext cx="11430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solidFill>
                  <a:srgbClr val="FF0000"/>
                </a:solidFill>
                <a:ea typeface="楷体_GB2312" charset="0"/>
                <a:cs typeface="楷体_GB2312" charset="0"/>
              </a:rPr>
              <a:t>方格</a:t>
            </a:r>
          </a:p>
        </p:txBody>
      </p:sp>
      <p:sp>
        <p:nvSpPr>
          <p:cNvPr id="143368" name="Text Box 8"/>
          <p:cNvSpPr txBox="1">
            <a:spLocks noChangeArrowheads="1"/>
          </p:cNvSpPr>
          <p:nvPr/>
        </p:nvSpPr>
        <p:spPr bwMode="auto">
          <a:xfrm>
            <a:off x="0" y="5486400"/>
            <a:ext cx="11430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solidFill>
                  <a:srgbClr val="FF0000"/>
                </a:solidFill>
                <a:ea typeface="楷体_GB2312" charset="0"/>
                <a:cs typeface="楷体_GB2312" charset="0"/>
              </a:rPr>
              <a:t>环行</a:t>
            </a:r>
          </a:p>
        </p:txBody>
      </p:sp>
      <p:sp>
        <p:nvSpPr>
          <p:cNvPr id="143369" name="Text Box 9"/>
          <p:cNvSpPr txBox="1">
            <a:spLocks noChangeArrowheads="1"/>
          </p:cNvSpPr>
          <p:nvPr/>
        </p:nvSpPr>
        <p:spPr bwMode="auto">
          <a:xfrm>
            <a:off x="1447800" y="5486400"/>
            <a:ext cx="11430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solidFill>
                  <a:srgbClr val="FF0000"/>
                </a:solidFill>
                <a:ea typeface="楷体_GB2312" charset="0"/>
                <a:cs typeface="楷体_GB2312" charset="0"/>
              </a:rPr>
              <a:t>放射</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336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336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4336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4336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433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5" grpId="0" autoUpdateAnimBg="0"/>
      <p:bldP spid="143366" grpId="0" autoUpdateAnimBg="0"/>
      <p:bldP spid="143367" grpId="0" autoUpdateAnimBg="0"/>
      <p:bldP spid="143368" grpId="0" autoUpdateAnimBg="0"/>
      <p:bldP spid="143369"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descr="合肥道路网"/>
          <p:cNvPicPr>
            <a:picLocks noChangeAspect="1" noChangeArrowheads="1"/>
          </p:cNvPicPr>
          <p:nvPr/>
        </p:nvPicPr>
        <p:blipFill>
          <a:blip r:embed="rId2" cstate="email">
            <a:lum bright="-18000" contrast="42000"/>
            <a:extLst>
              <a:ext uri="{28A0092B-C50C-407E-A947-70E740481C1C}">
                <a14:useLocalDpi xmlns:a14="http://schemas.microsoft.com/office/drawing/2010/main" val="0"/>
              </a:ext>
            </a:extLst>
          </a:blip>
          <a:srcRect/>
          <a:stretch>
            <a:fillRect/>
          </a:stretch>
        </p:blipFill>
        <p:spPr bwMode="auto">
          <a:xfrm>
            <a:off x="2849563" y="0"/>
            <a:ext cx="6294437" cy="5545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0179" name="Text Box 3"/>
          <p:cNvSpPr txBox="1">
            <a:spLocks noChangeArrowheads="1"/>
          </p:cNvSpPr>
          <p:nvPr/>
        </p:nvSpPr>
        <p:spPr bwMode="auto">
          <a:xfrm>
            <a:off x="3733800" y="5562600"/>
            <a:ext cx="51054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solidFill>
                  <a:srgbClr val="FF3300"/>
                </a:solidFill>
                <a:ea typeface="华文行楷" charset="0"/>
                <a:cs typeface="华文行楷" charset="0"/>
              </a:rPr>
              <a:t>合肥市的方格—环行—放射式道路网</a:t>
            </a:r>
          </a:p>
        </p:txBody>
      </p:sp>
      <p:sp>
        <p:nvSpPr>
          <p:cNvPr id="50180" name="Text Box 4"/>
          <p:cNvSpPr txBox="1">
            <a:spLocks noChangeArrowheads="1"/>
          </p:cNvSpPr>
          <p:nvPr/>
        </p:nvSpPr>
        <p:spPr bwMode="auto">
          <a:xfrm>
            <a:off x="0" y="0"/>
            <a:ext cx="2743200" cy="35036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just" eaLnBrk="1" hangingPunct="1">
              <a:spcBef>
                <a:spcPct val="50000"/>
              </a:spcBef>
            </a:pPr>
            <a:r>
              <a:rPr lang="zh-CN" altLang="en-US" b="1">
                <a:latin typeface="宋体" charset="0"/>
              </a:rPr>
              <a:t>（</a:t>
            </a:r>
            <a:r>
              <a:rPr lang="zh-CN" altLang="en-US" b="1">
                <a:latin typeface="宋体" charset="0"/>
                <a:cs typeface="Times New Roman" charset="0"/>
              </a:rPr>
              <a:t>3</a:t>
            </a:r>
            <a:r>
              <a:rPr lang="zh-CN" altLang="en-US" b="1">
                <a:latin typeface="宋体" charset="0"/>
              </a:rPr>
              <a:t>）如果只在方格系统中加入对角线道路，而没有环路，会给人们出行带来哪些问题？</a:t>
            </a:r>
            <a:r>
              <a:rPr lang="zh-CN" altLang="en-US" b="1">
                <a:cs typeface="Times New Roman" charset="0"/>
              </a:rPr>
              <a:t> </a:t>
            </a:r>
            <a:endParaRPr lang="zh-CN" altLang="en-US" b="1">
              <a:latin typeface="宋体" charset="0"/>
              <a:cs typeface="Times New Roman" charset="0"/>
            </a:endParaRPr>
          </a:p>
        </p:txBody>
      </p:sp>
      <p:sp>
        <p:nvSpPr>
          <p:cNvPr id="144389" name="Text Box 5"/>
          <p:cNvSpPr txBox="1">
            <a:spLocks noChangeArrowheads="1"/>
          </p:cNvSpPr>
          <p:nvPr/>
        </p:nvSpPr>
        <p:spPr bwMode="auto">
          <a:xfrm>
            <a:off x="0" y="3810000"/>
            <a:ext cx="2743200" cy="2041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a:solidFill>
                  <a:srgbClr val="FF0000"/>
                </a:solidFill>
                <a:ea typeface="楷体_GB2312" charset="0"/>
                <a:cs typeface="楷体_GB2312" charset="0"/>
              </a:rPr>
              <a:t>由于对角线道路直通市中心，会造成城市中心区拥堵。</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43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9"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3657600" y="6019800"/>
            <a:ext cx="51054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solidFill>
                  <a:srgbClr val="FF3300"/>
                </a:solidFill>
                <a:ea typeface="华文行楷" charset="0"/>
                <a:cs typeface="华文行楷" charset="0"/>
              </a:rPr>
              <a:t>合肥市的方格—环行—放射式道路网</a:t>
            </a:r>
          </a:p>
        </p:txBody>
      </p:sp>
      <p:sp>
        <p:nvSpPr>
          <p:cNvPr id="51203" name="Text Box 3"/>
          <p:cNvSpPr txBox="1">
            <a:spLocks noChangeArrowheads="1"/>
          </p:cNvSpPr>
          <p:nvPr/>
        </p:nvSpPr>
        <p:spPr bwMode="auto">
          <a:xfrm>
            <a:off x="0" y="304800"/>
            <a:ext cx="2971800" cy="1066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just" eaLnBrk="1" hangingPunct="1">
              <a:spcBef>
                <a:spcPct val="50000"/>
              </a:spcBef>
            </a:pPr>
            <a:r>
              <a:rPr lang="zh-CN" altLang="en-US" b="1">
                <a:latin typeface="宋体" charset="0"/>
              </a:rPr>
              <a:t>（4）修建环线有哪些作用？</a:t>
            </a:r>
            <a:r>
              <a:rPr lang="zh-CN" altLang="en-US" b="1">
                <a:latin typeface="宋体" charset="0"/>
                <a:cs typeface="Times New Roman" charset="0"/>
              </a:rPr>
              <a:t> </a:t>
            </a:r>
          </a:p>
        </p:txBody>
      </p:sp>
      <p:sp>
        <p:nvSpPr>
          <p:cNvPr id="145413" name="Text Box 5"/>
          <p:cNvSpPr txBox="1">
            <a:spLocks noChangeArrowheads="1"/>
          </p:cNvSpPr>
          <p:nvPr/>
        </p:nvSpPr>
        <p:spPr bwMode="auto">
          <a:xfrm>
            <a:off x="0" y="1600200"/>
            <a:ext cx="2971800" cy="3508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solidFill>
                  <a:srgbClr val="FF0000"/>
                </a:solidFill>
                <a:ea typeface="楷体_GB2312" charset="0"/>
                <a:cs typeface="楷体_GB2312" charset="0"/>
              </a:rPr>
              <a:t>修建环线，可避免将大量车流引入市中心，又缩短了各端点的走行距离，还有利于同对外公路、小城镇及郊区县城联系。</a:t>
            </a:r>
            <a:endParaRPr lang="zh-CN" altLang="en-US" sz="2800"/>
          </a:p>
        </p:txBody>
      </p:sp>
      <p:pic>
        <p:nvPicPr>
          <p:cNvPr id="51205" name="Picture 6" descr="合肥道路网"/>
          <p:cNvPicPr>
            <a:picLocks noChangeAspect="1" noChangeArrowheads="1"/>
          </p:cNvPicPr>
          <p:nvPr/>
        </p:nvPicPr>
        <p:blipFill>
          <a:blip r:embed="rId2" cstate="email">
            <a:lum bright="-18000" contrast="42000"/>
            <a:extLst>
              <a:ext uri="{28A0092B-C50C-407E-A947-70E740481C1C}">
                <a14:useLocalDpi xmlns:a14="http://schemas.microsoft.com/office/drawing/2010/main" val="0"/>
              </a:ext>
            </a:extLst>
          </a:blip>
          <a:srcRect/>
          <a:stretch>
            <a:fillRect/>
          </a:stretch>
        </p:blipFill>
        <p:spPr bwMode="auto">
          <a:xfrm>
            <a:off x="2849563" y="0"/>
            <a:ext cx="6294437" cy="5545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54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3"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0"/>
            <a:ext cx="9144000" cy="8239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4800">
                <a:solidFill>
                  <a:schemeClr val="bg1"/>
                </a:solidFill>
                <a:ea typeface="华文新魏" charset="0"/>
                <a:cs typeface="华文新魏" charset="0"/>
              </a:rPr>
              <a:t>第一节　交通运输方式与布局</a:t>
            </a:r>
          </a:p>
        </p:txBody>
      </p:sp>
      <p:pic>
        <p:nvPicPr>
          <p:cNvPr id="6147" name="Picture 3" descr="sd143"/>
          <p:cNvPicPr>
            <a:picLocks noChangeAspect="1" noChangeArrowheads="1"/>
          </p:cNvPicPr>
          <p:nvPr/>
        </p:nvPicPr>
        <p:blipFill>
          <a:blip r:embed="rId2" cstate="email">
            <a:lum contrast="12000"/>
            <a:extLst>
              <a:ext uri="{28A0092B-C50C-407E-A947-70E740481C1C}">
                <a14:useLocalDpi xmlns:a14="http://schemas.microsoft.com/office/drawing/2010/main" val="0"/>
              </a:ext>
            </a:extLst>
          </a:blip>
          <a:srcRect/>
          <a:stretch>
            <a:fillRect/>
          </a:stretch>
        </p:blipFill>
        <p:spPr bwMode="auto">
          <a:xfrm>
            <a:off x="0" y="928688"/>
            <a:ext cx="9144000" cy="5929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148" name="Rectangle 4"/>
          <p:cNvSpPr>
            <a:spLocks noChangeArrowheads="1"/>
          </p:cNvSpPr>
          <p:nvPr/>
        </p:nvSpPr>
        <p:spPr bwMode="auto">
          <a:xfrm>
            <a:off x="0" y="6381750"/>
            <a:ext cx="9144000" cy="47625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kumimoji="0" lang="zh-CN" altLang="en-US">
                <a:latin typeface="Arial" charset="0"/>
                <a:ea typeface="华文细黑" charset="0"/>
                <a:cs typeface="华文细黑" charset="0"/>
              </a:rPr>
              <a:t>世界主要运输网</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1785938" y="2576513"/>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1" hangingPunct="1"/>
            <a:endParaRPr lang="zh-CN" altLang="en-US"/>
          </a:p>
        </p:txBody>
      </p:sp>
      <p:sp>
        <p:nvSpPr>
          <p:cNvPr id="52227" name="Text Box 3"/>
          <p:cNvSpPr txBox="1">
            <a:spLocks noChangeArrowheads="1"/>
          </p:cNvSpPr>
          <p:nvPr/>
        </p:nvSpPr>
        <p:spPr bwMode="auto">
          <a:xfrm>
            <a:off x="0" y="0"/>
            <a:ext cx="38862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solidFill>
                  <a:srgbClr val="FF0000"/>
                </a:solidFill>
                <a:ea typeface="楷体_GB2312" charset="0"/>
                <a:cs typeface="楷体_GB2312" charset="0"/>
              </a:rPr>
              <a:t>读下图，分析回答：</a:t>
            </a:r>
            <a:r>
              <a:rPr lang="zh-CN" altLang="en-US" sz="2800">
                <a:solidFill>
                  <a:srgbClr val="FF0000"/>
                </a:solidFill>
              </a:rPr>
              <a:t> </a:t>
            </a:r>
          </a:p>
        </p:txBody>
      </p:sp>
      <p:sp>
        <p:nvSpPr>
          <p:cNvPr id="52228" name="Text Box 4"/>
          <p:cNvSpPr txBox="1">
            <a:spLocks noChangeArrowheads="1"/>
          </p:cNvSpPr>
          <p:nvPr/>
        </p:nvSpPr>
        <p:spPr bwMode="auto">
          <a:xfrm>
            <a:off x="0" y="3148013"/>
            <a:ext cx="9144000" cy="3743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just" eaLnBrk="1" hangingPunct="1">
              <a:spcBef>
                <a:spcPct val="50000"/>
              </a:spcBef>
            </a:pPr>
            <a:r>
              <a:rPr lang="zh-CN" altLang="en-US" sz="2400" b="1">
                <a:latin typeface="宋体" charset="0"/>
              </a:rPr>
              <a:t>(1) 甲、乙两城市道路规划较不合理的是 </a:t>
            </a:r>
            <a:r>
              <a:rPr lang="zh-CN" altLang="en-US" sz="2400" b="1" u="sng">
                <a:latin typeface="宋体" charset="0"/>
              </a:rPr>
              <a:t>        </a:t>
            </a:r>
            <a:r>
              <a:rPr lang="zh-CN" altLang="en-US" sz="2400" b="1">
                <a:latin typeface="宋体" charset="0"/>
              </a:rPr>
              <a:t> 城，原因是</a:t>
            </a:r>
          </a:p>
          <a:p>
            <a:pPr algn="just" eaLnBrk="1" hangingPunct="1">
              <a:spcBef>
                <a:spcPct val="50000"/>
              </a:spcBef>
            </a:pPr>
            <a:r>
              <a:rPr lang="zh-CN" altLang="en-US" sz="2400" b="1">
                <a:latin typeface="宋体" charset="0"/>
              </a:rPr>
              <a:t>①</a:t>
            </a:r>
            <a:r>
              <a:rPr lang="zh-CN" altLang="en-US" sz="2400" b="1" u="sng">
                <a:latin typeface="宋体" charset="0"/>
              </a:rPr>
              <a:t>                                                </a:t>
            </a:r>
            <a:r>
              <a:rPr lang="zh-CN" altLang="en-US" sz="2400" b="1">
                <a:latin typeface="宋体" charset="0"/>
              </a:rPr>
              <a:t> ；</a:t>
            </a:r>
          </a:p>
          <a:p>
            <a:pPr algn="just" eaLnBrk="1" hangingPunct="1">
              <a:spcBef>
                <a:spcPct val="50000"/>
              </a:spcBef>
            </a:pPr>
            <a:r>
              <a:rPr lang="zh-CN" altLang="en-US" sz="2400" b="1">
                <a:latin typeface="宋体" charset="0"/>
              </a:rPr>
              <a:t>②</a:t>
            </a:r>
            <a:r>
              <a:rPr lang="zh-CN" altLang="en-US" sz="2400" b="1" u="sng">
                <a:latin typeface="宋体" charset="0"/>
              </a:rPr>
              <a:t>                                                </a:t>
            </a:r>
            <a:r>
              <a:rPr lang="zh-CN" altLang="en-US" sz="2400" b="1">
                <a:latin typeface="宋体" charset="0"/>
              </a:rPr>
              <a:t> ；</a:t>
            </a:r>
          </a:p>
          <a:p>
            <a:pPr algn="just" eaLnBrk="1" hangingPunct="1">
              <a:spcBef>
                <a:spcPct val="50000"/>
              </a:spcBef>
            </a:pPr>
            <a:r>
              <a:rPr lang="zh-CN" altLang="en-US" sz="2400" b="1">
                <a:latin typeface="宋体" charset="0"/>
              </a:rPr>
              <a:t>③</a:t>
            </a:r>
            <a:r>
              <a:rPr lang="zh-CN" altLang="en-US" sz="2400" b="1" u="sng">
                <a:latin typeface="宋体" charset="0"/>
              </a:rPr>
              <a:t>                                                </a:t>
            </a:r>
            <a:r>
              <a:rPr lang="zh-CN" altLang="en-US" sz="2400" b="1">
                <a:latin typeface="宋体" charset="0"/>
              </a:rPr>
              <a:t> 。</a:t>
            </a:r>
          </a:p>
          <a:p>
            <a:pPr eaLnBrk="1" hangingPunct="1">
              <a:spcBef>
                <a:spcPct val="50000"/>
              </a:spcBef>
            </a:pPr>
            <a:r>
              <a:rPr lang="zh-CN" altLang="en-US" sz="2400" b="1"/>
              <a:t>（2）</a:t>
            </a:r>
            <a:r>
              <a:rPr lang="zh-CN" altLang="en-US" sz="2400" b="1">
                <a:latin typeface="宋体" charset="0"/>
              </a:rPr>
              <a:t>改善城市交通环境的主要措施是</a:t>
            </a:r>
          </a:p>
          <a:p>
            <a:pPr eaLnBrk="1" hangingPunct="1">
              <a:spcBef>
                <a:spcPct val="50000"/>
              </a:spcBef>
            </a:pPr>
            <a:r>
              <a:rPr lang="zh-CN" altLang="en-US" sz="2400" b="1">
                <a:latin typeface="宋体" charset="0"/>
              </a:rPr>
              <a:t>①</a:t>
            </a:r>
            <a:r>
              <a:rPr lang="zh-CN" altLang="en-US" sz="2400" b="1" u="sng">
                <a:latin typeface="宋体" charset="0"/>
              </a:rPr>
              <a:t>              　　       </a:t>
            </a:r>
            <a:r>
              <a:rPr lang="zh-CN" altLang="en-US" sz="2400" b="1">
                <a:latin typeface="宋体" charset="0"/>
              </a:rPr>
              <a:t> ；②</a:t>
            </a:r>
            <a:r>
              <a:rPr lang="zh-CN" altLang="en-US" sz="2400" b="1" u="sng">
                <a:latin typeface="宋体" charset="0"/>
              </a:rPr>
              <a:t>                      </a:t>
            </a:r>
            <a:r>
              <a:rPr lang="zh-CN" altLang="en-US" sz="2400" b="1">
                <a:latin typeface="宋体" charset="0"/>
              </a:rPr>
              <a:t> ；</a:t>
            </a:r>
          </a:p>
          <a:p>
            <a:pPr algn="just" eaLnBrk="1" hangingPunct="1">
              <a:spcBef>
                <a:spcPct val="50000"/>
              </a:spcBef>
            </a:pPr>
            <a:r>
              <a:rPr lang="zh-CN" altLang="en-US" sz="2400" b="1">
                <a:latin typeface="宋体" charset="0"/>
              </a:rPr>
              <a:t>③</a:t>
            </a:r>
            <a:r>
              <a:rPr lang="zh-CN" altLang="en-US" sz="2400" b="1" u="sng">
                <a:latin typeface="宋体" charset="0"/>
              </a:rPr>
              <a:t>                                                </a:t>
            </a:r>
            <a:r>
              <a:rPr lang="zh-CN" altLang="en-US" sz="2400" b="1">
                <a:latin typeface="宋体" charset="0"/>
              </a:rPr>
              <a:t> 。</a:t>
            </a:r>
            <a:endParaRPr lang="zh-CN" altLang="en-US" sz="2400" b="1"/>
          </a:p>
        </p:txBody>
      </p:sp>
      <p:sp>
        <p:nvSpPr>
          <p:cNvPr id="152581" name="Text Box 5"/>
          <p:cNvSpPr txBox="1">
            <a:spLocks noChangeArrowheads="1"/>
          </p:cNvSpPr>
          <p:nvPr/>
        </p:nvSpPr>
        <p:spPr bwMode="auto">
          <a:xfrm>
            <a:off x="6324600" y="3071813"/>
            <a:ext cx="5334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solidFill>
                  <a:srgbClr val="FF0000"/>
                </a:solidFill>
                <a:ea typeface="楷体_GB2312" charset="0"/>
                <a:cs typeface="楷体_GB2312" charset="0"/>
              </a:rPr>
              <a:t>乙</a:t>
            </a:r>
          </a:p>
        </p:txBody>
      </p:sp>
      <p:sp>
        <p:nvSpPr>
          <p:cNvPr id="152582" name="Text Box 6"/>
          <p:cNvSpPr txBox="1">
            <a:spLocks noChangeArrowheads="1"/>
          </p:cNvSpPr>
          <p:nvPr/>
        </p:nvSpPr>
        <p:spPr bwMode="auto">
          <a:xfrm>
            <a:off x="457200" y="3529013"/>
            <a:ext cx="7620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solidFill>
                  <a:srgbClr val="FF0000"/>
                </a:solidFill>
                <a:ea typeface="楷体_GB2312" charset="0"/>
                <a:cs typeface="楷体_GB2312" charset="0"/>
              </a:rPr>
              <a:t>生活区离工厂区和政府机关集中区较远，上下班不方便</a:t>
            </a:r>
          </a:p>
        </p:txBody>
      </p:sp>
      <p:sp>
        <p:nvSpPr>
          <p:cNvPr id="152583" name="Text Box 7"/>
          <p:cNvSpPr txBox="1">
            <a:spLocks noChangeArrowheads="1"/>
          </p:cNvSpPr>
          <p:nvPr/>
        </p:nvSpPr>
        <p:spPr bwMode="auto">
          <a:xfrm>
            <a:off x="457200" y="4138613"/>
            <a:ext cx="8229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solidFill>
                  <a:srgbClr val="FF0000"/>
                </a:solidFill>
                <a:ea typeface="楷体_GB2312" charset="0"/>
                <a:cs typeface="楷体_GB2312" charset="0"/>
              </a:rPr>
              <a:t>过境干道穿过市区，造成交通拥堵和加剧市区的环境污染</a:t>
            </a:r>
          </a:p>
        </p:txBody>
      </p:sp>
      <p:sp>
        <p:nvSpPr>
          <p:cNvPr id="152584" name="Text Box 8"/>
          <p:cNvSpPr txBox="1">
            <a:spLocks noChangeArrowheads="1"/>
          </p:cNvSpPr>
          <p:nvPr/>
        </p:nvSpPr>
        <p:spPr bwMode="auto">
          <a:xfrm>
            <a:off x="609600" y="5791200"/>
            <a:ext cx="3048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solidFill>
                  <a:srgbClr val="FF0000"/>
                </a:solidFill>
                <a:ea typeface="楷体_GB2312" charset="0"/>
                <a:cs typeface="楷体_GB2312" charset="0"/>
              </a:rPr>
              <a:t>合理规划城市道路</a:t>
            </a:r>
          </a:p>
        </p:txBody>
      </p:sp>
      <p:pic>
        <p:nvPicPr>
          <p:cNvPr id="52233" name="Picture 9" descr="甲城交通布局"/>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533400"/>
            <a:ext cx="4343400" cy="2601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2234" name="Picture 10" descr="乙城交通布局"/>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572000" y="533400"/>
            <a:ext cx="4572000" cy="2611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2587" name="Text Box 11"/>
          <p:cNvSpPr txBox="1">
            <a:spLocks noChangeArrowheads="1"/>
          </p:cNvSpPr>
          <p:nvPr/>
        </p:nvSpPr>
        <p:spPr bwMode="auto">
          <a:xfrm>
            <a:off x="533400" y="4648200"/>
            <a:ext cx="73152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solidFill>
                  <a:srgbClr val="FF0000"/>
                </a:solidFill>
                <a:ea typeface="楷体_GB2312" charset="0"/>
                <a:cs typeface="楷体_GB2312" charset="0"/>
              </a:rPr>
              <a:t>文娱场所和商业服务区过分集中，容易造成交通拥堵</a:t>
            </a:r>
          </a:p>
        </p:txBody>
      </p:sp>
      <p:sp>
        <p:nvSpPr>
          <p:cNvPr id="152588" name="Text Box 12"/>
          <p:cNvSpPr txBox="1">
            <a:spLocks noChangeArrowheads="1"/>
          </p:cNvSpPr>
          <p:nvPr/>
        </p:nvSpPr>
        <p:spPr bwMode="auto">
          <a:xfrm>
            <a:off x="5105400" y="5791200"/>
            <a:ext cx="3048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solidFill>
                  <a:srgbClr val="FF0000"/>
                </a:solidFill>
                <a:ea typeface="楷体_GB2312" charset="0"/>
                <a:cs typeface="楷体_GB2312" charset="0"/>
              </a:rPr>
              <a:t>广种花草树木</a:t>
            </a:r>
          </a:p>
        </p:txBody>
      </p:sp>
      <p:sp>
        <p:nvSpPr>
          <p:cNvPr id="152589" name="Text Box 13"/>
          <p:cNvSpPr txBox="1">
            <a:spLocks noChangeArrowheads="1"/>
          </p:cNvSpPr>
          <p:nvPr/>
        </p:nvSpPr>
        <p:spPr bwMode="auto">
          <a:xfrm>
            <a:off x="539750" y="6400800"/>
            <a:ext cx="57753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solidFill>
                  <a:srgbClr val="FF0000"/>
                </a:solidFill>
                <a:ea typeface="楷体_GB2312" charset="0"/>
                <a:cs typeface="楷体_GB2312" charset="0"/>
              </a:rPr>
              <a:t>实施减少汽车尾气污染的技术措施</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258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258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5258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5258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5258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5258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525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81" grpId="0" autoUpdateAnimBg="0"/>
      <p:bldP spid="152582" grpId="0" autoUpdateAnimBg="0"/>
      <p:bldP spid="152583" grpId="0" autoUpdateAnimBg="0"/>
      <p:bldP spid="152584" grpId="0" autoUpdateAnimBg="0"/>
      <p:bldP spid="152587" grpId="0" autoUpdateAnimBg="0"/>
      <p:bldP spid="152588" grpId="0" autoUpdateAnimBg="0"/>
      <p:bldP spid="152589"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250" name="Group 16"/>
          <p:cNvGrpSpPr>
            <a:grpSpLocks/>
          </p:cNvGrpSpPr>
          <p:nvPr/>
        </p:nvGrpSpPr>
        <p:grpSpPr bwMode="auto">
          <a:xfrm>
            <a:off x="0" y="-76200"/>
            <a:ext cx="7162800" cy="6919913"/>
            <a:chOff x="0" y="-48"/>
            <a:chExt cx="4512" cy="4359"/>
          </a:xfrm>
        </p:grpSpPr>
        <p:pic>
          <p:nvPicPr>
            <p:cNvPr id="53258" name="Picture 12" descr="邮政通信的主要业务"/>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
              <a:ext cx="4512" cy="42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3259" name="Rectangle 15"/>
            <p:cNvSpPr>
              <a:spLocks noChangeArrowheads="1"/>
            </p:cNvSpPr>
            <p:nvPr/>
          </p:nvSpPr>
          <p:spPr bwMode="auto">
            <a:xfrm>
              <a:off x="1104" y="-48"/>
              <a:ext cx="327" cy="41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1" hangingPunct="1"/>
              <a:r>
                <a:rPr lang="zh-CN" altLang="en-US" sz="3600" b="1">
                  <a:latin typeface="Tahoma" charset="0"/>
                </a:rPr>
                <a:t>政</a:t>
              </a:r>
            </a:p>
          </p:txBody>
        </p:sp>
      </p:grpSp>
      <p:grpSp>
        <p:nvGrpSpPr>
          <p:cNvPr id="53251" name="Group 11"/>
          <p:cNvGrpSpPr>
            <a:grpSpLocks/>
          </p:cNvGrpSpPr>
          <p:nvPr/>
        </p:nvGrpSpPr>
        <p:grpSpPr bwMode="auto">
          <a:xfrm>
            <a:off x="0" y="0"/>
            <a:ext cx="7162800" cy="6800850"/>
            <a:chOff x="0" y="0"/>
            <a:chExt cx="4512" cy="4284"/>
          </a:xfrm>
        </p:grpSpPr>
        <p:pic>
          <p:nvPicPr>
            <p:cNvPr id="53253" name="Picture 2" descr="邮政通信的主要业务"/>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512" cy="42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3254" name="Rectangle 6"/>
            <p:cNvSpPr>
              <a:spLocks noChangeArrowheads="1"/>
            </p:cNvSpPr>
            <p:nvPr/>
          </p:nvSpPr>
          <p:spPr bwMode="auto">
            <a:xfrm>
              <a:off x="2608" y="663"/>
              <a:ext cx="480" cy="288"/>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lang="en-US" altLang="zh-CN" sz="3200">
                  <a:solidFill>
                    <a:srgbClr val="FF0000"/>
                  </a:solidFill>
                </a:rPr>
                <a:t>a</a:t>
              </a:r>
            </a:p>
          </p:txBody>
        </p:sp>
        <p:sp>
          <p:nvSpPr>
            <p:cNvPr id="53255" name="Rectangle 7"/>
            <p:cNvSpPr>
              <a:spLocks noChangeArrowheads="1"/>
            </p:cNvSpPr>
            <p:nvPr/>
          </p:nvSpPr>
          <p:spPr bwMode="auto">
            <a:xfrm>
              <a:off x="3793" y="1525"/>
              <a:ext cx="480" cy="288"/>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lang="en-US" altLang="zh-CN" sz="3200">
                  <a:solidFill>
                    <a:srgbClr val="FF0000"/>
                  </a:solidFill>
                </a:rPr>
                <a:t>b</a:t>
              </a:r>
            </a:p>
          </p:txBody>
        </p:sp>
        <p:sp>
          <p:nvSpPr>
            <p:cNvPr id="53256" name="Rectangle 8"/>
            <p:cNvSpPr>
              <a:spLocks noChangeArrowheads="1"/>
            </p:cNvSpPr>
            <p:nvPr/>
          </p:nvSpPr>
          <p:spPr bwMode="auto">
            <a:xfrm>
              <a:off x="3969" y="3167"/>
              <a:ext cx="480" cy="288"/>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lang="en-US" altLang="zh-CN" sz="3200">
                  <a:solidFill>
                    <a:srgbClr val="FF0000"/>
                  </a:solidFill>
                </a:rPr>
                <a:t>c</a:t>
              </a:r>
            </a:p>
          </p:txBody>
        </p:sp>
        <p:sp>
          <p:nvSpPr>
            <p:cNvPr id="53257" name="Rectangle 9"/>
            <p:cNvSpPr>
              <a:spLocks noChangeArrowheads="1"/>
            </p:cNvSpPr>
            <p:nvPr/>
          </p:nvSpPr>
          <p:spPr bwMode="auto">
            <a:xfrm>
              <a:off x="2426" y="3850"/>
              <a:ext cx="960" cy="288"/>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lang="en-US" altLang="zh-CN" sz="3200">
                  <a:solidFill>
                    <a:srgbClr val="FF0000"/>
                  </a:solidFill>
                </a:rPr>
                <a:t>d</a:t>
              </a:r>
            </a:p>
          </p:txBody>
        </p:sp>
      </p:grpSp>
      <p:sp>
        <p:nvSpPr>
          <p:cNvPr id="19461" name="Text Box 5"/>
          <p:cNvSpPr txBox="1">
            <a:spLocks noChangeArrowheads="1"/>
          </p:cNvSpPr>
          <p:nvPr/>
        </p:nvSpPr>
        <p:spPr bwMode="auto">
          <a:xfrm>
            <a:off x="7164388" y="404813"/>
            <a:ext cx="1979612" cy="5578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4000">
                <a:latin typeface="Tahoma" charset="0"/>
                <a:ea typeface="华文新魏" charset="0"/>
                <a:cs typeface="华文新魏" charset="0"/>
              </a:rPr>
              <a:t>邮政通信的主要任务是利用交通工具，</a:t>
            </a:r>
            <a:r>
              <a:rPr lang="zh-CN" altLang="en-US" sz="4000">
                <a:solidFill>
                  <a:srgbClr val="FF0000"/>
                </a:solidFill>
                <a:latin typeface="Tahoma" charset="0"/>
                <a:ea typeface="华文新魏" charset="0"/>
                <a:cs typeface="华文新魏" charset="0"/>
              </a:rPr>
              <a:t>传递信函和包裹</a:t>
            </a:r>
            <a:r>
              <a:rPr lang="zh-CN" altLang="en-US" sz="4000">
                <a:latin typeface="Tahoma" charset="0"/>
                <a:ea typeface="华文新魏" charset="0"/>
                <a:cs typeface="华文新魏"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9461"/>
                                        </p:tgtEl>
                                        <p:attrNameLst>
                                          <p:attrName>style.visibility</p:attrName>
                                        </p:attrNameLst>
                                      </p:cBhvr>
                                      <p:to>
                                        <p:strVal val="visible"/>
                                      </p:to>
                                    </p:set>
                                    <p:animEffect transition="in" filter="wipe(up)">
                                      <p:cBhvr>
                                        <p:cTn id="7" dur="500"/>
                                        <p:tgtEl>
                                          <p:spTgt spid="19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1"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ChangeArrowheads="1"/>
          </p:cNvSpPr>
          <p:nvPr/>
        </p:nvSpPr>
        <p:spPr bwMode="auto">
          <a:xfrm>
            <a:off x="3314700" y="253365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1" hangingPunct="1"/>
            <a:endParaRPr lang="zh-CN" altLang="en-US"/>
          </a:p>
        </p:txBody>
      </p:sp>
      <p:sp>
        <p:nvSpPr>
          <p:cNvPr id="54275" name="Text Box 3"/>
          <p:cNvSpPr txBox="1">
            <a:spLocks noChangeArrowheads="1"/>
          </p:cNvSpPr>
          <p:nvPr/>
        </p:nvSpPr>
        <p:spPr bwMode="auto">
          <a:xfrm>
            <a:off x="0" y="0"/>
            <a:ext cx="4572000" cy="1311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4000">
                <a:solidFill>
                  <a:srgbClr val="FF0000"/>
                </a:solidFill>
                <a:latin typeface="楷体_GB2312" charset="0"/>
                <a:ea typeface="楷体_GB2312" charset="0"/>
                <a:cs typeface="楷体_GB2312" charset="0"/>
              </a:rPr>
              <a:t>读</a:t>
            </a:r>
            <a:r>
              <a:rPr lang="zh-CN" altLang="en-US" sz="4000">
                <a:solidFill>
                  <a:srgbClr val="FF0000"/>
                </a:solidFill>
                <a:ea typeface="楷体_GB2312" charset="0"/>
                <a:cs typeface="楷体_GB2312" charset="0"/>
              </a:rPr>
              <a:t>“</a:t>
            </a:r>
            <a:r>
              <a:rPr lang="zh-CN" altLang="en-US" sz="4000">
                <a:solidFill>
                  <a:srgbClr val="FF0000"/>
                </a:solidFill>
                <a:latin typeface="楷体_GB2312" charset="0"/>
                <a:ea typeface="楷体_GB2312" charset="0"/>
                <a:cs typeface="楷体_GB2312" charset="0"/>
              </a:rPr>
              <a:t>邮件的传递过程示意图</a:t>
            </a:r>
            <a:r>
              <a:rPr lang="zh-CN" altLang="en-US" sz="4000">
                <a:solidFill>
                  <a:srgbClr val="FF0000"/>
                </a:solidFill>
                <a:ea typeface="楷体_GB2312" charset="0"/>
                <a:cs typeface="楷体_GB2312" charset="0"/>
              </a:rPr>
              <a:t>”</a:t>
            </a:r>
            <a:r>
              <a:rPr lang="zh-CN" altLang="en-US" sz="4000">
                <a:solidFill>
                  <a:srgbClr val="FF0000"/>
                </a:solidFill>
                <a:latin typeface="楷体_GB2312" charset="0"/>
                <a:ea typeface="楷体_GB2312" charset="0"/>
                <a:cs typeface="楷体_GB2312" charset="0"/>
              </a:rPr>
              <a:t>并回答：</a:t>
            </a:r>
            <a:r>
              <a:rPr lang="zh-CN" altLang="en-US" sz="4000">
                <a:latin typeface="楷体_GB2312" charset="0"/>
                <a:ea typeface="楷体_GB2312" charset="0"/>
                <a:cs typeface="楷体_GB2312" charset="0"/>
              </a:rPr>
              <a:t> </a:t>
            </a:r>
          </a:p>
        </p:txBody>
      </p:sp>
      <p:sp>
        <p:nvSpPr>
          <p:cNvPr id="54276" name="Text Box 4"/>
          <p:cNvSpPr txBox="1">
            <a:spLocks noChangeArrowheads="1"/>
          </p:cNvSpPr>
          <p:nvPr/>
        </p:nvSpPr>
        <p:spPr bwMode="auto">
          <a:xfrm>
            <a:off x="0" y="2590800"/>
            <a:ext cx="4648200" cy="15541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b="1"/>
              <a:t>（1）</a:t>
            </a:r>
            <a:r>
              <a:rPr lang="zh-CN" altLang="en-US" b="1">
                <a:latin typeface="Tahoma" charset="0"/>
              </a:rPr>
              <a:t>邮政通信的主要任务是利用</a:t>
            </a:r>
            <a:r>
              <a:rPr lang="zh-CN" altLang="en-US" b="1" u="sng">
                <a:latin typeface="Tahoma" charset="0"/>
              </a:rPr>
              <a:t>       </a:t>
            </a:r>
            <a:r>
              <a:rPr lang="zh-CN" altLang="en-US" b="1">
                <a:latin typeface="Tahoma" charset="0"/>
              </a:rPr>
              <a:t>工具，传递</a:t>
            </a:r>
            <a:r>
              <a:rPr lang="zh-CN" altLang="en-US" b="1" u="sng">
                <a:latin typeface="Tahoma" charset="0"/>
              </a:rPr>
              <a:t>          </a:t>
            </a:r>
            <a:r>
              <a:rPr lang="zh-CN" altLang="en-US" b="1">
                <a:latin typeface="Tahoma" charset="0"/>
              </a:rPr>
              <a:t>和</a:t>
            </a:r>
            <a:r>
              <a:rPr lang="zh-CN" altLang="en-US" b="1" u="sng">
                <a:latin typeface="Tahoma" charset="0"/>
              </a:rPr>
              <a:t>        </a:t>
            </a:r>
            <a:r>
              <a:rPr lang="zh-CN" altLang="en-US" b="1">
                <a:latin typeface="Tahoma" charset="0"/>
              </a:rPr>
              <a:t>。</a:t>
            </a:r>
            <a:endParaRPr lang="zh-CN" altLang="en-US" b="1"/>
          </a:p>
        </p:txBody>
      </p:sp>
      <p:pic>
        <p:nvPicPr>
          <p:cNvPr id="54277" name="Picture 13" descr="邮件的传递过程"/>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648200" y="228600"/>
            <a:ext cx="4251325" cy="441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3444" name="Rectangle 20"/>
          <p:cNvSpPr>
            <a:spLocks noChangeArrowheads="1"/>
          </p:cNvSpPr>
          <p:nvPr/>
        </p:nvSpPr>
        <p:spPr bwMode="auto">
          <a:xfrm>
            <a:off x="1676400" y="2971800"/>
            <a:ext cx="1095375"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1" hangingPunct="1"/>
            <a:r>
              <a:rPr lang="zh-CN" altLang="en-US" sz="3200" b="1">
                <a:solidFill>
                  <a:srgbClr val="FF0000"/>
                </a:solidFill>
                <a:latin typeface="Tahoma" charset="0"/>
              </a:rPr>
              <a:t>交通</a:t>
            </a:r>
          </a:p>
        </p:txBody>
      </p:sp>
      <p:sp>
        <p:nvSpPr>
          <p:cNvPr id="103445" name="Rectangle 21"/>
          <p:cNvSpPr>
            <a:spLocks noChangeArrowheads="1"/>
          </p:cNvSpPr>
          <p:nvPr/>
        </p:nvSpPr>
        <p:spPr bwMode="auto">
          <a:xfrm>
            <a:off x="533400" y="3505200"/>
            <a:ext cx="1158875"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1" hangingPunct="1"/>
            <a:r>
              <a:rPr lang="zh-CN" altLang="en-US" sz="3200" b="1">
                <a:solidFill>
                  <a:srgbClr val="FF0000"/>
                </a:solidFill>
                <a:latin typeface="Tahoma" charset="0"/>
              </a:rPr>
              <a:t>信函</a:t>
            </a:r>
          </a:p>
        </p:txBody>
      </p:sp>
      <p:sp>
        <p:nvSpPr>
          <p:cNvPr id="103446" name="Rectangle 22"/>
          <p:cNvSpPr>
            <a:spLocks noChangeArrowheads="1"/>
          </p:cNvSpPr>
          <p:nvPr/>
        </p:nvSpPr>
        <p:spPr bwMode="auto">
          <a:xfrm>
            <a:off x="2057400" y="3505200"/>
            <a:ext cx="1219200"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1" hangingPunct="1"/>
            <a:r>
              <a:rPr lang="zh-CN" altLang="en-US" sz="3200" b="1">
                <a:solidFill>
                  <a:srgbClr val="FF0000"/>
                </a:solidFill>
                <a:latin typeface="Tahoma" charset="0"/>
              </a:rPr>
              <a:t>包裹</a:t>
            </a:r>
          </a:p>
        </p:txBody>
      </p:sp>
      <p:sp>
        <p:nvSpPr>
          <p:cNvPr id="54281" name="Text Box 23"/>
          <p:cNvSpPr txBox="1">
            <a:spLocks noChangeArrowheads="1"/>
          </p:cNvSpPr>
          <p:nvPr/>
        </p:nvSpPr>
        <p:spPr bwMode="auto">
          <a:xfrm>
            <a:off x="0" y="4724400"/>
            <a:ext cx="9144000" cy="2041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b="1"/>
              <a:t>（2）邮政具有</a:t>
            </a:r>
            <a:r>
              <a:rPr lang="zh-CN" altLang="en-US" b="1" u="sng"/>
              <a:t>          </a:t>
            </a:r>
            <a:r>
              <a:rPr lang="zh-CN" altLang="en-US" b="1">
                <a:ea typeface="黑体" charset="0"/>
                <a:cs typeface="黑体" charset="0"/>
              </a:rPr>
              <a:t>、</a:t>
            </a:r>
            <a:r>
              <a:rPr lang="zh-CN" altLang="en-US" b="1" u="sng">
                <a:ea typeface="黑体" charset="0"/>
                <a:cs typeface="黑体" charset="0"/>
              </a:rPr>
              <a:t>          </a:t>
            </a:r>
            <a:r>
              <a:rPr lang="zh-CN" altLang="en-US" b="1">
                <a:ea typeface="黑体" charset="0"/>
                <a:cs typeface="黑体" charset="0"/>
              </a:rPr>
              <a:t>、</a:t>
            </a:r>
            <a:r>
              <a:rPr lang="zh-CN" altLang="en-US" b="1" u="sng">
                <a:ea typeface="黑体" charset="0"/>
                <a:cs typeface="黑体" charset="0"/>
              </a:rPr>
              <a:t>         </a:t>
            </a:r>
            <a:r>
              <a:rPr lang="zh-CN" altLang="en-US" b="1"/>
              <a:t>的特点，许多国家的邮政利用这一特点进而兼营某些</a:t>
            </a:r>
            <a:r>
              <a:rPr lang="zh-CN" altLang="en-US" b="1" u="sng"/>
              <a:t>           </a:t>
            </a:r>
            <a:r>
              <a:rPr lang="zh-CN" altLang="en-US" b="1"/>
              <a:t>业务（如邮政储蓄业务、保险业务），以及一些</a:t>
            </a:r>
            <a:r>
              <a:rPr lang="zh-CN" altLang="en-US" b="1" u="sng"/>
              <a:t>       </a:t>
            </a:r>
            <a:r>
              <a:rPr lang="zh-CN" altLang="en-US" b="1"/>
              <a:t>业务（如代收税款、代发养老金）等。</a:t>
            </a:r>
          </a:p>
        </p:txBody>
      </p:sp>
      <p:sp>
        <p:nvSpPr>
          <p:cNvPr id="103448" name="Rectangle 24"/>
          <p:cNvSpPr>
            <a:spLocks noChangeArrowheads="1"/>
          </p:cNvSpPr>
          <p:nvPr/>
        </p:nvSpPr>
        <p:spPr bwMode="auto">
          <a:xfrm>
            <a:off x="2743200" y="4648200"/>
            <a:ext cx="1000125"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1" hangingPunct="1"/>
            <a:r>
              <a:rPr lang="zh-CN" altLang="en-US" sz="3200" b="1">
                <a:solidFill>
                  <a:srgbClr val="FF0000"/>
                </a:solidFill>
                <a:latin typeface="Tahoma" charset="0"/>
              </a:rPr>
              <a:t>点多</a:t>
            </a:r>
          </a:p>
        </p:txBody>
      </p:sp>
      <p:sp>
        <p:nvSpPr>
          <p:cNvPr id="103449" name="Rectangle 25"/>
          <p:cNvSpPr>
            <a:spLocks noChangeArrowheads="1"/>
          </p:cNvSpPr>
          <p:nvPr/>
        </p:nvSpPr>
        <p:spPr bwMode="auto">
          <a:xfrm>
            <a:off x="4191000" y="4648200"/>
            <a:ext cx="1000125"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1" hangingPunct="1"/>
            <a:r>
              <a:rPr lang="zh-CN" altLang="en-US" sz="3200" b="1">
                <a:solidFill>
                  <a:srgbClr val="FF0000"/>
                </a:solidFill>
                <a:latin typeface="Tahoma" charset="0"/>
              </a:rPr>
              <a:t>线长</a:t>
            </a:r>
          </a:p>
        </p:txBody>
      </p:sp>
      <p:sp>
        <p:nvSpPr>
          <p:cNvPr id="103450" name="Rectangle 26"/>
          <p:cNvSpPr>
            <a:spLocks noChangeArrowheads="1"/>
          </p:cNvSpPr>
          <p:nvPr/>
        </p:nvSpPr>
        <p:spPr bwMode="auto">
          <a:xfrm>
            <a:off x="5486400" y="4648200"/>
            <a:ext cx="1000125"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1" hangingPunct="1"/>
            <a:r>
              <a:rPr lang="zh-CN" altLang="en-US" sz="3200" b="1">
                <a:solidFill>
                  <a:srgbClr val="FF0000"/>
                </a:solidFill>
                <a:latin typeface="Tahoma" charset="0"/>
              </a:rPr>
              <a:t>面广</a:t>
            </a:r>
          </a:p>
        </p:txBody>
      </p:sp>
      <p:sp>
        <p:nvSpPr>
          <p:cNvPr id="103451" name="Rectangle 27"/>
          <p:cNvSpPr>
            <a:spLocks noChangeArrowheads="1"/>
          </p:cNvSpPr>
          <p:nvPr/>
        </p:nvSpPr>
        <p:spPr bwMode="auto">
          <a:xfrm>
            <a:off x="7086600" y="5105400"/>
            <a:ext cx="1000125"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1" hangingPunct="1"/>
            <a:r>
              <a:rPr lang="zh-CN" altLang="en-US" sz="3200" b="1">
                <a:solidFill>
                  <a:srgbClr val="FF0000"/>
                </a:solidFill>
                <a:latin typeface="Tahoma" charset="0"/>
              </a:rPr>
              <a:t>金融</a:t>
            </a:r>
          </a:p>
        </p:txBody>
      </p:sp>
      <p:sp>
        <p:nvSpPr>
          <p:cNvPr id="103452" name="Rectangle 28"/>
          <p:cNvSpPr>
            <a:spLocks noChangeArrowheads="1"/>
          </p:cNvSpPr>
          <p:nvPr/>
        </p:nvSpPr>
        <p:spPr bwMode="auto">
          <a:xfrm>
            <a:off x="7772400" y="5638800"/>
            <a:ext cx="1000125"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1" hangingPunct="1"/>
            <a:r>
              <a:rPr lang="zh-CN" altLang="en-US" sz="3200" b="1">
                <a:solidFill>
                  <a:srgbClr val="FF0000"/>
                </a:solidFill>
                <a:latin typeface="Tahoma" charset="0"/>
              </a:rPr>
              <a:t>代理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344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344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344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0344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0344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0345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0345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034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44" grpId="0" autoUpdateAnimBg="0"/>
      <p:bldP spid="103445" grpId="0" autoUpdateAnimBg="0"/>
      <p:bldP spid="103446" grpId="0" autoUpdateAnimBg="0"/>
      <p:bldP spid="103448" grpId="0" autoUpdateAnimBg="0"/>
      <p:bldP spid="103449" grpId="0" autoUpdateAnimBg="0"/>
      <p:bldP spid="103450" grpId="0" autoUpdateAnimBg="0"/>
      <p:bldP spid="103451" grpId="0" autoUpdateAnimBg="0"/>
      <p:bldP spid="103452"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ChangeArrowheads="1"/>
          </p:cNvSpPr>
          <p:nvPr/>
        </p:nvSpPr>
        <p:spPr bwMode="auto">
          <a:xfrm>
            <a:off x="3314700" y="253365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1" hangingPunct="1"/>
            <a:endParaRPr lang="zh-CN" altLang="en-US"/>
          </a:p>
        </p:txBody>
      </p:sp>
      <p:sp>
        <p:nvSpPr>
          <p:cNvPr id="55299" name="Text Box 5"/>
          <p:cNvSpPr txBox="1">
            <a:spLocks noChangeArrowheads="1"/>
          </p:cNvSpPr>
          <p:nvPr/>
        </p:nvSpPr>
        <p:spPr bwMode="auto">
          <a:xfrm>
            <a:off x="4724400" y="457200"/>
            <a:ext cx="4114800" cy="26558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b="1">
                <a:solidFill>
                  <a:srgbClr val="000000"/>
                </a:solidFill>
              </a:rPr>
              <a:t>（3）邮政网络是由</a:t>
            </a:r>
          </a:p>
          <a:p>
            <a:pPr eaLnBrk="1" hangingPunct="1">
              <a:spcBef>
                <a:spcPct val="50000"/>
              </a:spcBef>
            </a:pPr>
            <a:r>
              <a:rPr lang="zh-CN" altLang="en-US" sz="2800" b="1" u="sng">
                <a:solidFill>
                  <a:srgbClr val="000000"/>
                </a:solidFill>
              </a:rPr>
              <a:t>　　　</a:t>
            </a:r>
            <a:r>
              <a:rPr lang="zh-CN" altLang="en-US" sz="2800" b="1">
                <a:solidFill>
                  <a:srgbClr val="000000"/>
                </a:solidFill>
              </a:rPr>
              <a:t>和</a:t>
            </a:r>
            <a:r>
              <a:rPr lang="zh-CN" altLang="en-US" sz="2800" b="1" u="sng">
                <a:solidFill>
                  <a:srgbClr val="000000"/>
                </a:solidFill>
              </a:rPr>
              <a:t>　　　</a:t>
            </a:r>
            <a:r>
              <a:rPr lang="zh-CN" altLang="en-US" sz="2800" b="1">
                <a:solidFill>
                  <a:srgbClr val="000000"/>
                </a:solidFill>
              </a:rPr>
              <a:t>组成的传递系统。</a:t>
            </a:r>
          </a:p>
          <a:p>
            <a:pPr eaLnBrk="1" hangingPunct="1">
              <a:spcBef>
                <a:spcPct val="50000"/>
              </a:spcBef>
            </a:pPr>
            <a:r>
              <a:rPr lang="zh-CN" altLang="en-US" sz="2800" b="1">
                <a:solidFill>
                  <a:srgbClr val="000000"/>
                </a:solidFill>
              </a:rPr>
              <a:t>（4）根据职能不同，邮局可以分为哪三种类型？</a:t>
            </a:r>
          </a:p>
        </p:txBody>
      </p:sp>
      <p:sp>
        <p:nvSpPr>
          <p:cNvPr id="55300" name="Text Box 6"/>
          <p:cNvSpPr txBox="1">
            <a:spLocks noChangeArrowheads="1"/>
          </p:cNvSpPr>
          <p:nvPr/>
        </p:nvSpPr>
        <p:spPr bwMode="auto">
          <a:xfrm>
            <a:off x="0" y="4953000"/>
            <a:ext cx="9144000" cy="1735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just" eaLnBrk="1" hangingPunct="1">
              <a:spcBef>
                <a:spcPct val="50000"/>
              </a:spcBef>
            </a:pPr>
            <a:r>
              <a:rPr lang="zh-CN" altLang="en-US" sz="2400" b="1">
                <a:solidFill>
                  <a:srgbClr val="000000"/>
                </a:solidFill>
              </a:rPr>
              <a:t>（5）由于邮路主要是利用铁路、</a:t>
            </a:r>
            <a:r>
              <a:rPr lang="zh-CN" altLang="en-US" sz="2400" b="1" u="sng">
                <a:solidFill>
                  <a:srgbClr val="000000"/>
                </a:solidFill>
              </a:rPr>
              <a:t>　　　</a:t>
            </a:r>
            <a:r>
              <a:rPr lang="zh-CN" altLang="en-US" sz="2400" b="1">
                <a:solidFill>
                  <a:srgbClr val="000000"/>
                </a:solidFill>
              </a:rPr>
              <a:t>、水路、</a:t>
            </a:r>
            <a:r>
              <a:rPr lang="zh-CN" altLang="en-US" sz="2400" b="1" u="sng">
                <a:solidFill>
                  <a:srgbClr val="000000"/>
                </a:solidFill>
              </a:rPr>
              <a:t>　　　</a:t>
            </a:r>
            <a:r>
              <a:rPr lang="zh-CN" altLang="en-US" sz="2400" b="1">
                <a:solidFill>
                  <a:srgbClr val="000000"/>
                </a:solidFill>
              </a:rPr>
              <a:t>等运输部门的路线，因此邮政通信会受到</a:t>
            </a:r>
            <a:r>
              <a:rPr lang="zh-CN" altLang="en-US" sz="2400" b="1" u="sng">
                <a:solidFill>
                  <a:srgbClr val="000000"/>
                </a:solidFill>
              </a:rPr>
              <a:t>　　　</a:t>
            </a:r>
            <a:r>
              <a:rPr lang="zh-CN" altLang="en-US" sz="2400" b="1">
                <a:solidFill>
                  <a:srgbClr val="000000"/>
                </a:solidFill>
              </a:rPr>
              <a:t>、</a:t>
            </a:r>
            <a:r>
              <a:rPr lang="zh-CN" altLang="en-US" sz="2400" b="1" u="sng">
                <a:solidFill>
                  <a:srgbClr val="000000"/>
                </a:solidFill>
              </a:rPr>
              <a:t>　　　</a:t>
            </a:r>
            <a:r>
              <a:rPr lang="zh-CN" altLang="en-US" sz="2400" b="1">
                <a:solidFill>
                  <a:srgbClr val="000000"/>
                </a:solidFill>
              </a:rPr>
              <a:t>、</a:t>
            </a:r>
            <a:r>
              <a:rPr lang="zh-CN" altLang="en-US" sz="2400" b="1" u="sng">
                <a:solidFill>
                  <a:srgbClr val="000000"/>
                </a:solidFill>
              </a:rPr>
              <a:t>　　　</a:t>
            </a:r>
            <a:r>
              <a:rPr lang="zh-CN" altLang="en-US" sz="2400" b="1">
                <a:solidFill>
                  <a:srgbClr val="000000"/>
                </a:solidFill>
              </a:rPr>
              <a:t>等自然灾害的影响。</a:t>
            </a:r>
          </a:p>
          <a:p>
            <a:pPr algn="just" eaLnBrk="1" hangingPunct="1">
              <a:spcBef>
                <a:spcPct val="50000"/>
              </a:spcBef>
            </a:pPr>
            <a:r>
              <a:rPr lang="zh-CN" altLang="en-US" sz="2400" b="1">
                <a:solidFill>
                  <a:srgbClr val="000000"/>
                </a:solidFill>
              </a:rPr>
              <a:t>（6）现代社会活动的“神经系统”由</a:t>
            </a:r>
            <a:r>
              <a:rPr lang="zh-CN" altLang="en-US" sz="2400" b="1" u="sng">
                <a:solidFill>
                  <a:srgbClr val="000000"/>
                </a:solidFill>
              </a:rPr>
              <a:t>　　  　　</a:t>
            </a:r>
            <a:r>
              <a:rPr lang="zh-CN" altLang="en-US" sz="2400" b="1">
                <a:solidFill>
                  <a:srgbClr val="000000"/>
                </a:solidFill>
              </a:rPr>
              <a:t>和</a:t>
            </a:r>
            <a:r>
              <a:rPr lang="zh-CN" altLang="en-US" sz="2400" b="1" u="sng">
                <a:solidFill>
                  <a:srgbClr val="000000"/>
                </a:solidFill>
              </a:rPr>
              <a:t>　  　　　</a:t>
            </a:r>
            <a:r>
              <a:rPr lang="zh-CN" altLang="en-US" sz="2400" b="1">
                <a:solidFill>
                  <a:srgbClr val="000000"/>
                </a:solidFill>
              </a:rPr>
              <a:t>构成。</a:t>
            </a:r>
          </a:p>
        </p:txBody>
      </p:sp>
      <p:sp>
        <p:nvSpPr>
          <p:cNvPr id="51207" name="Text Box 7"/>
          <p:cNvSpPr txBox="1">
            <a:spLocks noChangeArrowheads="1"/>
          </p:cNvSpPr>
          <p:nvPr/>
        </p:nvSpPr>
        <p:spPr bwMode="auto">
          <a:xfrm>
            <a:off x="4953000" y="990600"/>
            <a:ext cx="7969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lang="zh-CN" altLang="en-US" sz="2400" b="1">
                <a:solidFill>
                  <a:srgbClr val="FF0000"/>
                </a:solidFill>
              </a:rPr>
              <a:t>邮局</a:t>
            </a:r>
          </a:p>
        </p:txBody>
      </p:sp>
      <p:sp>
        <p:nvSpPr>
          <p:cNvPr id="51208" name="Text Box 8"/>
          <p:cNvSpPr txBox="1">
            <a:spLocks noChangeArrowheads="1"/>
          </p:cNvSpPr>
          <p:nvPr/>
        </p:nvSpPr>
        <p:spPr bwMode="auto">
          <a:xfrm>
            <a:off x="6400800" y="990600"/>
            <a:ext cx="8001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lang="zh-CN" altLang="en-US" sz="2400" b="1">
                <a:solidFill>
                  <a:srgbClr val="FF0000"/>
                </a:solidFill>
              </a:rPr>
              <a:t>邮路</a:t>
            </a:r>
          </a:p>
        </p:txBody>
      </p:sp>
      <p:sp>
        <p:nvSpPr>
          <p:cNvPr id="51209" name="Text Box 9"/>
          <p:cNvSpPr txBox="1">
            <a:spLocks noChangeArrowheads="1"/>
          </p:cNvSpPr>
          <p:nvPr/>
        </p:nvSpPr>
        <p:spPr bwMode="auto">
          <a:xfrm>
            <a:off x="4495800" y="5257800"/>
            <a:ext cx="7969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r>
              <a:rPr lang="zh-CN" altLang="en-US" sz="2400" b="1">
                <a:solidFill>
                  <a:srgbClr val="FF0000"/>
                </a:solidFill>
              </a:rPr>
              <a:t>台风</a:t>
            </a:r>
          </a:p>
        </p:txBody>
      </p:sp>
      <p:sp>
        <p:nvSpPr>
          <p:cNvPr id="51210" name="Text Box 10"/>
          <p:cNvSpPr txBox="1">
            <a:spLocks noChangeArrowheads="1"/>
          </p:cNvSpPr>
          <p:nvPr/>
        </p:nvSpPr>
        <p:spPr bwMode="auto">
          <a:xfrm>
            <a:off x="5715000" y="5334000"/>
            <a:ext cx="7969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r>
              <a:rPr lang="zh-CN" altLang="en-US" sz="2400" b="1">
                <a:solidFill>
                  <a:srgbClr val="FF0000"/>
                </a:solidFill>
              </a:rPr>
              <a:t>暴雨</a:t>
            </a:r>
          </a:p>
        </p:txBody>
      </p:sp>
      <p:sp>
        <p:nvSpPr>
          <p:cNvPr id="51211" name="Text Box 11"/>
          <p:cNvSpPr txBox="1">
            <a:spLocks noChangeArrowheads="1"/>
          </p:cNvSpPr>
          <p:nvPr/>
        </p:nvSpPr>
        <p:spPr bwMode="auto">
          <a:xfrm>
            <a:off x="7010400" y="5334000"/>
            <a:ext cx="7969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r>
              <a:rPr lang="zh-CN" altLang="en-US" sz="2400" b="1">
                <a:solidFill>
                  <a:srgbClr val="FF0000"/>
                </a:solidFill>
              </a:rPr>
              <a:t>山洪</a:t>
            </a:r>
          </a:p>
        </p:txBody>
      </p:sp>
      <p:sp>
        <p:nvSpPr>
          <p:cNvPr id="51212" name="Text Box 12"/>
          <p:cNvSpPr txBox="1">
            <a:spLocks noChangeArrowheads="1"/>
          </p:cNvSpPr>
          <p:nvPr/>
        </p:nvSpPr>
        <p:spPr bwMode="auto">
          <a:xfrm>
            <a:off x="4797425" y="6172200"/>
            <a:ext cx="14097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r>
              <a:rPr lang="zh-CN" altLang="en-US" sz="2400" b="1">
                <a:solidFill>
                  <a:srgbClr val="FF0000"/>
                </a:solidFill>
              </a:rPr>
              <a:t>邮政网络</a:t>
            </a:r>
          </a:p>
        </p:txBody>
      </p:sp>
      <p:sp>
        <p:nvSpPr>
          <p:cNvPr id="51213" name="Text Box 13"/>
          <p:cNvSpPr txBox="1">
            <a:spLocks noChangeArrowheads="1"/>
          </p:cNvSpPr>
          <p:nvPr/>
        </p:nvSpPr>
        <p:spPr bwMode="auto">
          <a:xfrm>
            <a:off x="6397625" y="6172200"/>
            <a:ext cx="14097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r>
              <a:rPr lang="zh-CN" altLang="en-US" sz="2400" b="1">
                <a:solidFill>
                  <a:srgbClr val="FF0000"/>
                </a:solidFill>
              </a:rPr>
              <a:t>电信网络</a:t>
            </a:r>
          </a:p>
        </p:txBody>
      </p:sp>
      <p:pic>
        <p:nvPicPr>
          <p:cNvPr id="55308" name="Picture 14" descr="邮件的传递过程"/>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304800"/>
            <a:ext cx="4251325" cy="441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215" name="Text Box 15"/>
          <p:cNvSpPr txBox="1">
            <a:spLocks noChangeArrowheads="1"/>
          </p:cNvSpPr>
          <p:nvPr/>
        </p:nvSpPr>
        <p:spPr bwMode="auto">
          <a:xfrm>
            <a:off x="4953000" y="3124200"/>
            <a:ext cx="2667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lang="zh-CN" altLang="en-US" sz="2400" b="1">
                <a:solidFill>
                  <a:srgbClr val="FF0000"/>
                </a:solidFill>
              </a:rPr>
              <a:t>①一般邮局</a:t>
            </a:r>
          </a:p>
        </p:txBody>
      </p:sp>
      <p:sp>
        <p:nvSpPr>
          <p:cNvPr id="51216" name="Text Box 16"/>
          <p:cNvSpPr txBox="1">
            <a:spLocks noChangeArrowheads="1"/>
          </p:cNvSpPr>
          <p:nvPr/>
        </p:nvSpPr>
        <p:spPr bwMode="auto">
          <a:xfrm>
            <a:off x="4953000" y="3657600"/>
            <a:ext cx="4191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lang="zh-CN" altLang="en-US" sz="2400" b="1">
                <a:solidFill>
                  <a:srgbClr val="FF0000"/>
                </a:solidFill>
              </a:rPr>
              <a:t>②互换各类国际邮件的邮局</a:t>
            </a:r>
          </a:p>
        </p:txBody>
      </p:sp>
      <p:sp>
        <p:nvSpPr>
          <p:cNvPr id="51217" name="Text Box 17"/>
          <p:cNvSpPr txBox="1">
            <a:spLocks noChangeArrowheads="1"/>
          </p:cNvSpPr>
          <p:nvPr/>
        </p:nvSpPr>
        <p:spPr bwMode="auto">
          <a:xfrm>
            <a:off x="4953000" y="4191000"/>
            <a:ext cx="4191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lang="zh-CN" altLang="en-US" sz="2400" b="1">
                <a:solidFill>
                  <a:srgbClr val="FF0000"/>
                </a:solidFill>
              </a:rPr>
              <a:t>③互换各类国内邮件的邮局</a:t>
            </a:r>
          </a:p>
        </p:txBody>
      </p:sp>
      <p:sp>
        <p:nvSpPr>
          <p:cNvPr id="51218" name="Text Box 18"/>
          <p:cNvSpPr txBox="1">
            <a:spLocks noChangeArrowheads="1"/>
          </p:cNvSpPr>
          <p:nvPr/>
        </p:nvSpPr>
        <p:spPr bwMode="auto">
          <a:xfrm>
            <a:off x="4648200" y="4876800"/>
            <a:ext cx="990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r>
              <a:rPr lang="zh-CN" altLang="en-US" sz="2400" b="1">
                <a:solidFill>
                  <a:srgbClr val="FF0000"/>
                </a:solidFill>
              </a:rPr>
              <a:t>公路</a:t>
            </a:r>
          </a:p>
        </p:txBody>
      </p:sp>
      <p:sp>
        <p:nvSpPr>
          <p:cNvPr id="51219" name="Text Box 19"/>
          <p:cNvSpPr txBox="1">
            <a:spLocks noChangeArrowheads="1"/>
          </p:cNvSpPr>
          <p:nvPr/>
        </p:nvSpPr>
        <p:spPr bwMode="auto">
          <a:xfrm>
            <a:off x="6934200" y="4876800"/>
            <a:ext cx="990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r>
              <a:rPr lang="zh-CN" altLang="en-US" sz="2400" b="1">
                <a:solidFill>
                  <a:srgbClr val="FF0000"/>
                </a:solidFill>
              </a:rPr>
              <a:t>航空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20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120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121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121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121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121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121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120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1210"/>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51211"/>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51212"/>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51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7" grpId="0" autoUpdateAnimBg="0"/>
      <p:bldP spid="51208" grpId="0" autoUpdateAnimBg="0"/>
      <p:bldP spid="51209" grpId="0" autoUpdateAnimBg="0"/>
      <p:bldP spid="51210" grpId="0" autoUpdateAnimBg="0"/>
      <p:bldP spid="51211" grpId="0" autoUpdateAnimBg="0"/>
      <p:bldP spid="51212" grpId="0" autoUpdateAnimBg="0"/>
      <p:bldP spid="51213" grpId="0" autoUpdateAnimBg="0"/>
      <p:bldP spid="51215" grpId="0" autoUpdateAnimBg="0"/>
      <p:bldP spid="51216" grpId="0" autoUpdateAnimBg="0"/>
      <p:bldP spid="51217" grpId="0" autoUpdateAnimBg="0"/>
      <p:bldP spid="51218" grpId="0" autoUpdateAnimBg="0"/>
      <p:bldP spid="51219"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Text Box 3"/>
          <p:cNvSpPr txBox="1">
            <a:spLocks noChangeArrowheads="1"/>
          </p:cNvSpPr>
          <p:nvPr/>
        </p:nvSpPr>
        <p:spPr bwMode="auto">
          <a:xfrm>
            <a:off x="6858000" y="609600"/>
            <a:ext cx="2286000" cy="57927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just" eaLnBrk="1" hangingPunct="1">
              <a:lnSpc>
                <a:spcPct val="130000"/>
              </a:lnSpc>
              <a:spcBef>
                <a:spcPct val="50000"/>
              </a:spcBef>
            </a:pPr>
            <a:r>
              <a:rPr lang="zh-CN" altLang="en-US">
                <a:latin typeface="黑体" charset="0"/>
                <a:ea typeface="黑体" charset="0"/>
                <a:cs typeface="黑体" charset="0"/>
              </a:rPr>
              <a:t>　　电信通信的主要任务是利用有线电、无线电、光等电磁系统，</a:t>
            </a:r>
            <a:r>
              <a:rPr lang="zh-CN" altLang="en-US">
                <a:solidFill>
                  <a:srgbClr val="FF0000"/>
                </a:solidFill>
                <a:latin typeface="黑体" charset="0"/>
                <a:ea typeface="黑体" charset="0"/>
                <a:cs typeface="黑体" charset="0"/>
              </a:rPr>
              <a:t>传递符号、文字、图像和语言</a:t>
            </a:r>
            <a:r>
              <a:rPr lang="zh-CN" altLang="en-US">
                <a:latin typeface="黑体" charset="0"/>
                <a:ea typeface="黑体" charset="0"/>
                <a:cs typeface="黑体" charset="0"/>
              </a:rPr>
              <a:t>。</a:t>
            </a:r>
          </a:p>
        </p:txBody>
      </p:sp>
      <p:grpSp>
        <p:nvGrpSpPr>
          <p:cNvPr id="56323" name="Group 11"/>
          <p:cNvGrpSpPr>
            <a:grpSpLocks/>
          </p:cNvGrpSpPr>
          <p:nvPr/>
        </p:nvGrpSpPr>
        <p:grpSpPr bwMode="auto">
          <a:xfrm>
            <a:off x="0" y="0"/>
            <a:ext cx="6832600" cy="6858000"/>
            <a:chOff x="0" y="0"/>
            <a:chExt cx="4304" cy="4320"/>
          </a:xfrm>
        </p:grpSpPr>
        <p:pic>
          <p:nvPicPr>
            <p:cNvPr id="56325" name="Picture 2" descr="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304" cy="43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hlink"/>
                  </a:solidFill>
                  <a:miter lim="800000"/>
                  <a:headEnd/>
                  <a:tailEnd/>
                </a14:hiddenLine>
              </a:ext>
            </a:extLst>
          </p:spPr>
        </p:pic>
        <p:sp>
          <p:nvSpPr>
            <p:cNvPr id="56326" name="Rectangle 5"/>
            <p:cNvSpPr>
              <a:spLocks noChangeArrowheads="1"/>
            </p:cNvSpPr>
            <p:nvPr/>
          </p:nvSpPr>
          <p:spPr bwMode="auto">
            <a:xfrm>
              <a:off x="1248" y="1104"/>
              <a:ext cx="480" cy="288"/>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lang="en-US" altLang="zh-CN" sz="3200">
                  <a:solidFill>
                    <a:srgbClr val="FF0000"/>
                  </a:solidFill>
                </a:rPr>
                <a:t>a</a:t>
              </a:r>
            </a:p>
          </p:txBody>
        </p:sp>
        <p:sp>
          <p:nvSpPr>
            <p:cNvPr id="56327" name="Rectangle 6"/>
            <p:cNvSpPr>
              <a:spLocks noChangeArrowheads="1"/>
            </p:cNvSpPr>
            <p:nvPr/>
          </p:nvSpPr>
          <p:spPr bwMode="auto">
            <a:xfrm>
              <a:off x="2544" y="1248"/>
              <a:ext cx="480" cy="288"/>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lang="en-US" altLang="zh-CN" sz="3200">
                  <a:solidFill>
                    <a:srgbClr val="FF0000"/>
                  </a:solidFill>
                </a:rPr>
                <a:t>b</a:t>
              </a:r>
            </a:p>
          </p:txBody>
        </p:sp>
        <p:sp>
          <p:nvSpPr>
            <p:cNvPr id="56328" name="Rectangle 7"/>
            <p:cNvSpPr>
              <a:spLocks noChangeArrowheads="1"/>
            </p:cNvSpPr>
            <p:nvPr/>
          </p:nvSpPr>
          <p:spPr bwMode="auto">
            <a:xfrm>
              <a:off x="3072" y="1776"/>
              <a:ext cx="480" cy="288"/>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lang="en-US" altLang="zh-CN" sz="3200">
                  <a:solidFill>
                    <a:srgbClr val="FF0000"/>
                  </a:solidFill>
                </a:rPr>
                <a:t>c</a:t>
              </a:r>
            </a:p>
          </p:txBody>
        </p:sp>
        <p:sp>
          <p:nvSpPr>
            <p:cNvPr id="56329" name="Rectangle 8"/>
            <p:cNvSpPr>
              <a:spLocks noChangeArrowheads="1"/>
            </p:cNvSpPr>
            <p:nvPr/>
          </p:nvSpPr>
          <p:spPr bwMode="auto">
            <a:xfrm>
              <a:off x="3744" y="2880"/>
              <a:ext cx="480" cy="288"/>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lang="en-US" altLang="zh-CN" sz="3200">
                  <a:solidFill>
                    <a:srgbClr val="FF0000"/>
                  </a:solidFill>
                </a:rPr>
                <a:t>d</a:t>
              </a:r>
            </a:p>
          </p:txBody>
        </p:sp>
        <p:sp>
          <p:nvSpPr>
            <p:cNvPr id="56330" name="Rectangle 9"/>
            <p:cNvSpPr>
              <a:spLocks noChangeArrowheads="1"/>
            </p:cNvSpPr>
            <p:nvPr/>
          </p:nvSpPr>
          <p:spPr bwMode="auto">
            <a:xfrm>
              <a:off x="2832" y="3840"/>
              <a:ext cx="480" cy="288"/>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lang="en-US" altLang="zh-CN" sz="3200">
                  <a:solidFill>
                    <a:srgbClr val="FF0000"/>
                  </a:solidFill>
                </a:rPr>
                <a:t>e</a:t>
              </a:r>
            </a:p>
          </p:txBody>
        </p:sp>
        <p:sp>
          <p:nvSpPr>
            <p:cNvPr id="56331" name="Rectangle 10"/>
            <p:cNvSpPr>
              <a:spLocks noChangeArrowheads="1"/>
            </p:cNvSpPr>
            <p:nvPr/>
          </p:nvSpPr>
          <p:spPr bwMode="auto">
            <a:xfrm>
              <a:off x="240" y="4032"/>
              <a:ext cx="960" cy="288"/>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lang="en-US" altLang="zh-CN" sz="3200">
                  <a:solidFill>
                    <a:srgbClr val="FF0000"/>
                  </a:solidFill>
                </a:rPr>
                <a:t>f</a:t>
              </a:r>
            </a:p>
          </p:txBody>
        </p:sp>
      </p:grpSp>
      <p:pic>
        <p:nvPicPr>
          <p:cNvPr id="20492" name="Picture 12" descr="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8326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hlink"/>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049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20483"/>
                                        </p:tgtEl>
                                        <p:attrNameLst>
                                          <p:attrName>style.visibility</p:attrName>
                                        </p:attrNameLst>
                                      </p:cBhvr>
                                      <p:to>
                                        <p:strVal val="visible"/>
                                      </p:to>
                                    </p:set>
                                    <p:animEffect transition="in" filter="wipe(up)">
                                      <p:cBhvr>
                                        <p:cTn id="11" dur="500"/>
                                        <p:tgtEl>
                                          <p:spTgt spid="20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3"/>
          <p:cNvSpPr txBox="1">
            <a:spLocks noChangeArrowheads="1"/>
          </p:cNvSpPr>
          <p:nvPr/>
        </p:nvSpPr>
        <p:spPr bwMode="auto">
          <a:xfrm>
            <a:off x="0" y="0"/>
            <a:ext cx="9144000" cy="22875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just" eaLnBrk="1" hangingPunct="1"/>
            <a:r>
              <a:rPr lang="zh-CN" altLang="en-US" b="1">
                <a:solidFill>
                  <a:srgbClr val="FF0000"/>
                </a:solidFill>
                <a:ea typeface="楷体_GB2312" charset="0"/>
                <a:cs typeface="楷体_GB2312" charset="0"/>
              </a:rPr>
              <a:t>读下图，回答下列问题：</a:t>
            </a:r>
          </a:p>
          <a:p>
            <a:pPr algn="just"/>
            <a:r>
              <a:rPr lang="zh-CN" altLang="en-US" sz="2800" b="1">
                <a:ea typeface="仿宋_GB2312" charset="0"/>
                <a:cs typeface="仿宋_GB2312" charset="0"/>
              </a:rPr>
              <a:t>⑴图示系统属于：</a:t>
            </a:r>
            <a:endParaRPr lang="zh-CN" altLang="en-US" sz="2800" b="1"/>
          </a:p>
          <a:p>
            <a:pPr algn="just"/>
            <a:r>
              <a:rPr lang="en-US" altLang="zh-CN" sz="2800" b="1">
                <a:ea typeface="仿宋_GB2312" charset="0"/>
                <a:cs typeface="仿宋_GB2312" charset="0"/>
              </a:rPr>
              <a:t>    A.</a:t>
            </a:r>
            <a:r>
              <a:rPr lang="zh-CN" altLang="en-US" sz="2800" b="1">
                <a:ea typeface="仿宋_GB2312" charset="0"/>
                <a:cs typeface="仿宋_GB2312" charset="0"/>
              </a:rPr>
              <a:t>交通网络    </a:t>
            </a:r>
            <a:r>
              <a:rPr lang="en-US" altLang="zh-CN" sz="2800" b="1">
                <a:ea typeface="仿宋_GB2312" charset="0"/>
                <a:cs typeface="仿宋_GB2312" charset="0"/>
              </a:rPr>
              <a:t>B.</a:t>
            </a:r>
            <a:r>
              <a:rPr lang="zh-CN" altLang="en-US" sz="2800" b="1">
                <a:ea typeface="仿宋_GB2312" charset="0"/>
                <a:cs typeface="仿宋_GB2312" charset="0"/>
              </a:rPr>
              <a:t>邮政网络   </a:t>
            </a:r>
            <a:r>
              <a:rPr lang="en-US" altLang="zh-CN" sz="2800" b="1">
                <a:ea typeface="仿宋_GB2312" charset="0"/>
                <a:cs typeface="仿宋_GB2312" charset="0"/>
              </a:rPr>
              <a:t>C.</a:t>
            </a:r>
            <a:r>
              <a:rPr lang="zh-CN" altLang="en-US" sz="2800" b="1">
                <a:ea typeface="仿宋_GB2312" charset="0"/>
                <a:cs typeface="仿宋_GB2312" charset="0"/>
              </a:rPr>
              <a:t>电信网络   </a:t>
            </a:r>
            <a:r>
              <a:rPr lang="en-US" altLang="zh-CN" sz="2800" b="1">
                <a:ea typeface="仿宋_GB2312" charset="0"/>
                <a:cs typeface="仿宋_GB2312" charset="0"/>
              </a:rPr>
              <a:t>D.</a:t>
            </a:r>
            <a:r>
              <a:rPr lang="zh-CN" altLang="en-US" sz="2800" b="1">
                <a:ea typeface="仿宋_GB2312" charset="0"/>
                <a:cs typeface="仿宋_GB2312" charset="0"/>
              </a:rPr>
              <a:t>互联网</a:t>
            </a:r>
            <a:endParaRPr lang="zh-CN" altLang="en-US" sz="2800" b="1"/>
          </a:p>
          <a:p>
            <a:pPr algn="just"/>
            <a:r>
              <a:rPr lang="zh-CN" altLang="en-US" sz="2800" b="1">
                <a:ea typeface="仿宋_GB2312" charset="0"/>
                <a:cs typeface="仿宋_GB2312" charset="0"/>
              </a:rPr>
              <a:t>⑵</a:t>
            </a:r>
            <a:r>
              <a:rPr lang="zh-CN" altLang="en-US" sz="2800" b="1"/>
              <a:t>该系统的主要任务是利用有线电、</a:t>
            </a:r>
            <a:r>
              <a:rPr lang="zh-CN" altLang="en-US" sz="2800" b="1" u="sng"/>
              <a:t>         </a:t>
            </a:r>
            <a:r>
              <a:rPr lang="zh-CN" altLang="en-US" sz="2800" b="1"/>
              <a:t>、光等电磁系统，传递符号、</a:t>
            </a:r>
            <a:r>
              <a:rPr lang="zh-CN" altLang="en-US" sz="2800" b="1" u="sng"/>
              <a:t>           </a:t>
            </a:r>
            <a:r>
              <a:rPr lang="zh-CN" altLang="en-US" sz="2800" b="1"/>
              <a:t>、图像和</a:t>
            </a:r>
            <a:r>
              <a:rPr lang="zh-CN" altLang="en-US" sz="2800" b="1" u="sng"/>
              <a:t>           </a:t>
            </a:r>
            <a:r>
              <a:rPr lang="zh-CN" altLang="en-US" sz="2800" b="1"/>
              <a:t>。</a:t>
            </a:r>
            <a:endParaRPr lang="en-US" altLang="zh-CN" sz="2800" b="1"/>
          </a:p>
        </p:txBody>
      </p:sp>
      <p:sp>
        <p:nvSpPr>
          <p:cNvPr id="111621" name="Text Box 5"/>
          <p:cNvSpPr txBox="1">
            <a:spLocks noChangeArrowheads="1"/>
          </p:cNvSpPr>
          <p:nvPr/>
        </p:nvSpPr>
        <p:spPr bwMode="auto">
          <a:xfrm>
            <a:off x="5791200" y="1295400"/>
            <a:ext cx="16002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solidFill>
                  <a:srgbClr val="FF0000"/>
                </a:solidFill>
                <a:ea typeface="楷体_GB2312" charset="0"/>
                <a:cs typeface="楷体_GB2312" charset="0"/>
              </a:rPr>
              <a:t>无线电</a:t>
            </a:r>
          </a:p>
        </p:txBody>
      </p:sp>
      <p:sp>
        <p:nvSpPr>
          <p:cNvPr id="111622" name="Text Box 6"/>
          <p:cNvSpPr txBox="1">
            <a:spLocks noChangeArrowheads="1"/>
          </p:cNvSpPr>
          <p:nvPr/>
        </p:nvSpPr>
        <p:spPr bwMode="auto">
          <a:xfrm>
            <a:off x="2667000" y="1752600"/>
            <a:ext cx="10668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solidFill>
                  <a:srgbClr val="FF0000"/>
                </a:solidFill>
                <a:ea typeface="楷体_GB2312" charset="0"/>
                <a:cs typeface="楷体_GB2312" charset="0"/>
              </a:rPr>
              <a:t>文字</a:t>
            </a:r>
          </a:p>
        </p:txBody>
      </p:sp>
      <p:sp>
        <p:nvSpPr>
          <p:cNvPr id="111623" name="Text Box 7"/>
          <p:cNvSpPr txBox="1">
            <a:spLocks noChangeArrowheads="1"/>
          </p:cNvSpPr>
          <p:nvPr/>
        </p:nvSpPr>
        <p:spPr bwMode="auto">
          <a:xfrm>
            <a:off x="5029200" y="1752600"/>
            <a:ext cx="11430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solidFill>
                  <a:srgbClr val="FF0000"/>
                </a:solidFill>
                <a:ea typeface="楷体_GB2312" charset="0"/>
                <a:cs typeface="楷体_GB2312" charset="0"/>
              </a:rPr>
              <a:t>语言</a:t>
            </a:r>
          </a:p>
        </p:txBody>
      </p:sp>
      <p:sp>
        <p:nvSpPr>
          <p:cNvPr id="111625" name="Text Box 9"/>
          <p:cNvSpPr txBox="1">
            <a:spLocks noChangeArrowheads="1"/>
          </p:cNvSpPr>
          <p:nvPr/>
        </p:nvSpPr>
        <p:spPr bwMode="auto">
          <a:xfrm>
            <a:off x="4419600" y="990600"/>
            <a:ext cx="990600"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a:solidFill>
                  <a:srgbClr val="FF0000"/>
                </a:solidFill>
                <a:ea typeface="黑体" charset="0"/>
                <a:cs typeface="黑体" charset="0"/>
              </a:rPr>
              <a:t>√</a:t>
            </a:r>
          </a:p>
        </p:txBody>
      </p:sp>
      <p:pic>
        <p:nvPicPr>
          <p:cNvPr id="57351" name="Picture 10" descr="电信网和电信设备"/>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57200" y="2286000"/>
            <a:ext cx="8077200" cy="4579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162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16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162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16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21" grpId="0" autoUpdateAnimBg="0"/>
      <p:bldP spid="111622" grpId="0" autoUpdateAnimBg="0"/>
      <p:bldP spid="111623" grpId="0" autoUpdateAnimBg="0"/>
      <p:bldP spid="111625"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7-1"/>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7391400" cy="4894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8371" name="Text Box 4"/>
          <p:cNvSpPr txBox="1">
            <a:spLocks noChangeArrowheads="1"/>
          </p:cNvSpPr>
          <p:nvPr/>
        </p:nvSpPr>
        <p:spPr bwMode="auto">
          <a:xfrm>
            <a:off x="0" y="4953000"/>
            <a:ext cx="9144000" cy="1800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lang="zh-CN" altLang="en-US" sz="2800" b="1"/>
              <a:t>（4）图中终端设备包括</a:t>
            </a:r>
            <a:r>
              <a:rPr lang="zh-CN" altLang="en-US" sz="2800" b="1" u="sng"/>
              <a:t>　    　</a:t>
            </a:r>
            <a:r>
              <a:rPr lang="zh-CN" altLang="en-US" sz="2800" b="1"/>
              <a:t>、</a:t>
            </a:r>
            <a:r>
              <a:rPr lang="zh-CN" altLang="en-US" sz="2800" b="1" u="sng"/>
              <a:t>　  　　</a:t>
            </a:r>
            <a:r>
              <a:rPr lang="zh-CN" altLang="en-US" sz="2800" b="1"/>
              <a:t>、用户电报机、数据终端和图象终端等；光缆、微波和通讯卫星等属于</a:t>
            </a:r>
          </a:p>
          <a:p>
            <a:pPr eaLnBrk="1" hangingPunct="1"/>
            <a:r>
              <a:rPr lang="zh-CN" altLang="en-US" sz="2800" b="1" u="sng"/>
              <a:t>　　</a:t>
            </a:r>
            <a:r>
              <a:rPr lang="zh-CN" altLang="en-US" sz="2800" b="1"/>
              <a:t>设备；电话交换机、电报交换机等属于</a:t>
            </a:r>
            <a:r>
              <a:rPr lang="zh-CN" altLang="en-US" sz="2800" b="1" u="sng"/>
              <a:t>　　　</a:t>
            </a:r>
            <a:r>
              <a:rPr lang="zh-CN" altLang="en-US" sz="2800" b="1"/>
              <a:t>设备，它们是实现用户终端设备中的信号交换、接续的装置</a:t>
            </a:r>
            <a:r>
              <a:rPr lang="zh-CN" altLang="en-US" sz="2800"/>
              <a:t>。</a:t>
            </a:r>
          </a:p>
        </p:txBody>
      </p:sp>
      <p:sp>
        <p:nvSpPr>
          <p:cNvPr id="112645" name="Text Box 5"/>
          <p:cNvSpPr txBox="1">
            <a:spLocks noChangeArrowheads="1"/>
          </p:cNvSpPr>
          <p:nvPr/>
        </p:nvSpPr>
        <p:spPr bwMode="auto">
          <a:xfrm>
            <a:off x="3779838" y="4868863"/>
            <a:ext cx="1295400"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solidFill>
                  <a:srgbClr val="FF0000"/>
                </a:solidFill>
                <a:ea typeface="楷体_GB2312" charset="0"/>
                <a:cs typeface="楷体_GB2312" charset="0"/>
              </a:rPr>
              <a:t>电话机</a:t>
            </a:r>
          </a:p>
        </p:txBody>
      </p:sp>
      <p:sp>
        <p:nvSpPr>
          <p:cNvPr id="112646" name="Text Box 6"/>
          <p:cNvSpPr txBox="1">
            <a:spLocks noChangeArrowheads="1"/>
          </p:cNvSpPr>
          <p:nvPr/>
        </p:nvSpPr>
        <p:spPr bwMode="auto">
          <a:xfrm>
            <a:off x="5292725" y="4868863"/>
            <a:ext cx="1295400"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solidFill>
                  <a:srgbClr val="FF0000"/>
                </a:solidFill>
                <a:ea typeface="楷体_GB2312" charset="0"/>
                <a:cs typeface="楷体_GB2312" charset="0"/>
              </a:rPr>
              <a:t>传真机</a:t>
            </a:r>
          </a:p>
        </p:txBody>
      </p:sp>
      <p:sp>
        <p:nvSpPr>
          <p:cNvPr id="112647" name="Text Box 7"/>
          <p:cNvSpPr txBox="1">
            <a:spLocks noChangeArrowheads="1"/>
          </p:cNvSpPr>
          <p:nvPr/>
        </p:nvSpPr>
        <p:spPr bwMode="auto">
          <a:xfrm>
            <a:off x="34925" y="5734050"/>
            <a:ext cx="14478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solidFill>
                  <a:srgbClr val="FF0000"/>
                </a:solidFill>
                <a:ea typeface="楷体_GB2312" charset="0"/>
                <a:cs typeface="楷体_GB2312" charset="0"/>
              </a:rPr>
              <a:t>传输</a:t>
            </a:r>
          </a:p>
        </p:txBody>
      </p:sp>
      <p:sp>
        <p:nvSpPr>
          <p:cNvPr id="112648" name="Text Box 8"/>
          <p:cNvSpPr txBox="1">
            <a:spLocks noChangeArrowheads="1"/>
          </p:cNvSpPr>
          <p:nvPr/>
        </p:nvSpPr>
        <p:spPr bwMode="auto">
          <a:xfrm>
            <a:off x="6948488" y="5805488"/>
            <a:ext cx="1143000"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solidFill>
                  <a:srgbClr val="FF0000"/>
                </a:solidFill>
                <a:ea typeface="楷体_GB2312" charset="0"/>
                <a:cs typeface="楷体_GB2312" charset="0"/>
              </a:rPr>
              <a:t>交换</a:t>
            </a:r>
          </a:p>
        </p:txBody>
      </p:sp>
      <p:sp>
        <p:nvSpPr>
          <p:cNvPr id="58376" name="Text Box 11"/>
          <p:cNvSpPr txBox="1">
            <a:spLocks noChangeArrowheads="1"/>
          </p:cNvSpPr>
          <p:nvPr/>
        </p:nvSpPr>
        <p:spPr bwMode="auto">
          <a:xfrm>
            <a:off x="7391400" y="914400"/>
            <a:ext cx="1752600" cy="3509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b="1"/>
              <a:t>（3）</a:t>
            </a:r>
          </a:p>
          <a:p>
            <a:pPr eaLnBrk="1" hangingPunct="1">
              <a:spcBef>
                <a:spcPct val="50000"/>
              </a:spcBef>
            </a:pPr>
            <a:r>
              <a:rPr lang="zh-CN" altLang="en-US" sz="2800" b="1" u="sng"/>
              <a:t>　　　</a:t>
            </a:r>
            <a:r>
              <a:rPr lang="zh-CN" altLang="en-US" sz="2800" b="1"/>
              <a:t>可使</a:t>
            </a:r>
            <a:r>
              <a:rPr lang="zh-CN" altLang="en-US" sz="2800" b="1" u="sng"/>
              <a:t>　　</a:t>
            </a:r>
            <a:r>
              <a:rPr lang="zh-CN" altLang="en-US" sz="2800" b="1"/>
              <a:t>发生反射、</a:t>
            </a:r>
          </a:p>
          <a:p>
            <a:pPr eaLnBrk="1" hangingPunct="1">
              <a:spcBef>
                <a:spcPct val="50000"/>
              </a:spcBef>
            </a:pPr>
            <a:r>
              <a:rPr lang="zh-CN" altLang="en-US" sz="2800" b="1" u="sng"/>
              <a:t>　　　</a:t>
            </a:r>
            <a:r>
              <a:rPr lang="zh-CN" altLang="en-US" sz="2800" b="1"/>
              <a:t>现象，影响通信质量。</a:t>
            </a:r>
            <a:r>
              <a:rPr lang="en-US" altLang="zh-CN" sz="2800" b="1">
                <a:ea typeface="仿宋_GB2312" charset="0"/>
                <a:cs typeface="仿宋_GB2312" charset="0"/>
              </a:rPr>
              <a:t> </a:t>
            </a:r>
            <a:endParaRPr lang="zh-CN" altLang="en-US" sz="2800" b="1">
              <a:ea typeface="仿宋_GB2312" charset="0"/>
              <a:cs typeface="仿宋_GB2312" charset="0"/>
            </a:endParaRPr>
          </a:p>
        </p:txBody>
      </p:sp>
      <p:sp>
        <p:nvSpPr>
          <p:cNvPr id="112652" name="Text Box 12"/>
          <p:cNvSpPr txBox="1">
            <a:spLocks noChangeArrowheads="1"/>
          </p:cNvSpPr>
          <p:nvPr/>
        </p:nvSpPr>
        <p:spPr bwMode="auto">
          <a:xfrm>
            <a:off x="7086600" y="1524000"/>
            <a:ext cx="19050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solidFill>
                  <a:srgbClr val="FF0000"/>
                </a:solidFill>
                <a:ea typeface="楷体_GB2312" charset="0"/>
                <a:cs typeface="楷体_GB2312" charset="0"/>
              </a:rPr>
              <a:t>地形障碍</a:t>
            </a:r>
          </a:p>
        </p:txBody>
      </p:sp>
      <p:sp>
        <p:nvSpPr>
          <p:cNvPr id="112653" name="Text Box 13"/>
          <p:cNvSpPr txBox="1">
            <a:spLocks noChangeArrowheads="1"/>
          </p:cNvSpPr>
          <p:nvPr/>
        </p:nvSpPr>
        <p:spPr bwMode="auto">
          <a:xfrm>
            <a:off x="7715250" y="1933575"/>
            <a:ext cx="11430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solidFill>
                  <a:srgbClr val="FF0000"/>
                </a:solidFill>
                <a:ea typeface="楷体_GB2312" charset="0"/>
                <a:cs typeface="楷体_GB2312" charset="0"/>
              </a:rPr>
              <a:t>电波</a:t>
            </a:r>
          </a:p>
        </p:txBody>
      </p:sp>
      <p:sp>
        <p:nvSpPr>
          <p:cNvPr id="112654" name="Text Box 14"/>
          <p:cNvSpPr txBox="1">
            <a:spLocks noChangeArrowheads="1"/>
          </p:cNvSpPr>
          <p:nvPr/>
        </p:nvSpPr>
        <p:spPr bwMode="auto">
          <a:xfrm>
            <a:off x="7620000" y="2971800"/>
            <a:ext cx="11430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solidFill>
                  <a:srgbClr val="FF0000"/>
                </a:solidFill>
                <a:ea typeface="楷体_GB2312" charset="0"/>
                <a:cs typeface="楷体_GB2312" charset="0"/>
              </a:rPr>
              <a:t>吸收</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265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265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265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264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1264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1264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126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5" grpId="0" autoUpdateAnimBg="0"/>
      <p:bldP spid="112646" grpId="0" autoUpdateAnimBg="0"/>
      <p:bldP spid="112647" grpId="0" autoUpdateAnimBg="0"/>
      <p:bldP spid="112648" grpId="0" autoUpdateAnimBg="0"/>
      <p:bldP spid="112652" grpId="0" autoUpdateAnimBg="0"/>
      <p:bldP spid="112653" grpId="0" autoUpdateAnimBg="0"/>
      <p:bldP spid="112654"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3"/>
          <p:cNvSpPr txBox="1">
            <a:spLocks noChangeArrowheads="1"/>
          </p:cNvSpPr>
          <p:nvPr/>
        </p:nvSpPr>
        <p:spPr bwMode="auto">
          <a:xfrm>
            <a:off x="0" y="5305425"/>
            <a:ext cx="9144000" cy="1552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b="1"/>
              <a:t>（6）当今世界，信息已在为一个国家重要的</a:t>
            </a:r>
            <a:r>
              <a:rPr lang="zh-CN" altLang="en-US" sz="2400" b="1" u="sng"/>
              <a:t>　　　</a:t>
            </a:r>
            <a:r>
              <a:rPr lang="zh-CN" altLang="en-US" sz="2400" b="1"/>
              <a:t>资源之一。谁掌握了信息并使之转化为</a:t>
            </a:r>
            <a:r>
              <a:rPr lang="zh-CN" altLang="en-US" sz="2400" b="1" u="sng"/>
              <a:t>　　　</a:t>
            </a:r>
            <a:r>
              <a:rPr lang="zh-CN" altLang="en-US" sz="2400" b="1"/>
              <a:t>、</a:t>
            </a:r>
            <a:r>
              <a:rPr lang="zh-CN" altLang="en-US" sz="2400" b="1" u="sng"/>
              <a:t>　　　</a:t>
            </a:r>
            <a:r>
              <a:rPr lang="zh-CN" altLang="en-US" sz="2400" b="1"/>
              <a:t>优势，谁就获得了发展的主动权。因此人们要求有更新、更快、更安全的</a:t>
            </a:r>
            <a:r>
              <a:rPr lang="zh-CN" altLang="en-US" sz="2400" b="1" u="sng"/>
              <a:t>　　　</a:t>
            </a:r>
            <a:r>
              <a:rPr lang="zh-CN" altLang="en-US" sz="2400" b="1"/>
              <a:t>手段来满足需要。</a:t>
            </a:r>
          </a:p>
        </p:txBody>
      </p:sp>
      <p:sp>
        <p:nvSpPr>
          <p:cNvPr id="59395" name="Text Box 4"/>
          <p:cNvSpPr txBox="1">
            <a:spLocks noChangeArrowheads="1"/>
          </p:cNvSpPr>
          <p:nvPr/>
        </p:nvSpPr>
        <p:spPr bwMode="auto">
          <a:xfrm>
            <a:off x="0" y="4419600"/>
            <a:ext cx="9467850" cy="830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b="1"/>
              <a:t>（5）按图中内容，具有从“人到人”通信方式特点的是</a:t>
            </a:r>
            <a:r>
              <a:rPr lang="zh-CN" altLang="en-US" sz="2400" b="1" u="sng"/>
              <a:t>　　　　</a:t>
            </a:r>
            <a:r>
              <a:rPr lang="zh-CN" altLang="en-US" sz="2400" b="1"/>
              <a:t>；具有从“场所到场所”通信方式特点的是</a:t>
            </a:r>
            <a:r>
              <a:rPr lang="zh-CN" altLang="en-US" sz="2400" b="1" u="sng"/>
              <a:t>　　　</a:t>
            </a:r>
            <a:r>
              <a:rPr lang="zh-CN" altLang="en-US" sz="2400" b="1"/>
              <a:t>、</a:t>
            </a:r>
            <a:r>
              <a:rPr lang="zh-CN" altLang="en-US" sz="2400" b="1" u="sng"/>
              <a:t>　　</a:t>
            </a:r>
            <a:r>
              <a:rPr lang="zh-CN" altLang="en-US" sz="2400" b="1"/>
              <a:t>、</a:t>
            </a:r>
            <a:r>
              <a:rPr lang="zh-CN" altLang="en-US" sz="2400" b="1" u="sng"/>
              <a:t>　　　　</a:t>
            </a:r>
            <a:r>
              <a:rPr lang="zh-CN" altLang="en-US" sz="2400" b="1"/>
              <a:t>等。</a:t>
            </a:r>
          </a:p>
        </p:txBody>
      </p:sp>
      <p:sp>
        <p:nvSpPr>
          <p:cNvPr id="113669" name="Text Box 5"/>
          <p:cNvSpPr txBox="1">
            <a:spLocks noChangeArrowheads="1"/>
          </p:cNvSpPr>
          <p:nvPr/>
        </p:nvSpPr>
        <p:spPr bwMode="auto">
          <a:xfrm>
            <a:off x="7162800" y="4343400"/>
            <a:ext cx="1447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solidFill>
                  <a:srgbClr val="FF0000"/>
                </a:solidFill>
                <a:ea typeface="楷体_GB2312" charset="0"/>
                <a:cs typeface="楷体_GB2312" charset="0"/>
              </a:rPr>
              <a:t>电子信箱</a:t>
            </a:r>
          </a:p>
        </p:txBody>
      </p:sp>
      <p:sp>
        <p:nvSpPr>
          <p:cNvPr id="113670" name="Text Box 6"/>
          <p:cNvSpPr txBox="1">
            <a:spLocks noChangeArrowheads="1"/>
          </p:cNvSpPr>
          <p:nvPr/>
        </p:nvSpPr>
        <p:spPr bwMode="auto">
          <a:xfrm>
            <a:off x="5105400" y="4724400"/>
            <a:ext cx="9144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solidFill>
                  <a:srgbClr val="FF0000"/>
                </a:solidFill>
                <a:ea typeface="楷体_GB2312" charset="0"/>
                <a:cs typeface="楷体_GB2312" charset="0"/>
              </a:rPr>
              <a:t>电话</a:t>
            </a:r>
          </a:p>
        </p:txBody>
      </p:sp>
      <p:sp>
        <p:nvSpPr>
          <p:cNvPr id="113671" name="Text Box 7"/>
          <p:cNvSpPr txBox="1">
            <a:spLocks noChangeArrowheads="1"/>
          </p:cNvSpPr>
          <p:nvPr/>
        </p:nvSpPr>
        <p:spPr bwMode="auto">
          <a:xfrm>
            <a:off x="6096000" y="4724400"/>
            <a:ext cx="990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solidFill>
                  <a:srgbClr val="FF0000"/>
                </a:solidFill>
                <a:ea typeface="楷体_GB2312" charset="0"/>
                <a:cs typeface="楷体_GB2312" charset="0"/>
              </a:rPr>
              <a:t>传真</a:t>
            </a:r>
          </a:p>
        </p:txBody>
      </p:sp>
      <p:sp>
        <p:nvSpPr>
          <p:cNvPr id="113672" name="Text Box 8"/>
          <p:cNvSpPr txBox="1">
            <a:spLocks noChangeArrowheads="1"/>
          </p:cNvSpPr>
          <p:nvPr/>
        </p:nvSpPr>
        <p:spPr bwMode="auto">
          <a:xfrm>
            <a:off x="7010400" y="4724400"/>
            <a:ext cx="16764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solidFill>
                  <a:srgbClr val="FF0000"/>
                </a:solidFill>
                <a:ea typeface="楷体_GB2312" charset="0"/>
                <a:cs typeface="楷体_GB2312" charset="0"/>
              </a:rPr>
              <a:t>电视会议</a:t>
            </a:r>
          </a:p>
        </p:txBody>
      </p:sp>
      <p:sp>
        <p:nvSpPr>
          <p:cNvPr id="113673" name="Text Box 9"/>
          <p:cNvSpPr txBox="1">
            <a:spLocks noChangeArrowheads="1"/>
          </p:cNvSpPr>
          <p:nvPr/>
        </p:nvSpPr>
        <p:spPr bwMode="auto">
          <a:xfrm>
            <a:off x="6076950" y="5219700"/>
            <a:ext cx="8382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solidFill>
                  <a:srgbClr val="FF0000"/>
                </a:solidFill>
                <a:ea typeface="楷体_GB2312" charset="0"/>
                <a:cs typeface="楷体_GB2312" charset="0"/>
              </a:rPr>
              <a:t>经济</a:t>
            </a:r>
          </a:p>
        </p:txBody>
      </p:sp>
      <p:sp>
        <p:nvSpPr>
          <p:cNvPr id="113674" name="Text Box 10"/>
          <p:cNvSpPr txBox="1">
            <a:spLocks noChangeArrowheads="1"/>
          </p:cNvSpPr>
          <p:nvPr/>
        </p:nvSpPr>
        <p:spPr bwMode="auto">
          <a:xfrm>
            <a:off x="3409950" y="5638800"/>
            <a:ext cx="8382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solidFill>
                  <a:srgbClr val="FF0000"/>
                </a:solidFill>
                <a:ea typeface="楷体_GB2312" charset="0"/>
                <a:cs typeface="楷体_GB2312" charset="0"/>
              </a:rPr>
              <a:t>经济</a:t>
            </a:r>
          </a:p>
        </p:txBody>
      </p:sp>
      <p:sp>
        <p:nvSpPr>
          <p:cNvPr id="113675" name="Text Box 11"/>
          <p:cNvSpPr txBox="1">
            <a:spLocks noChangeArrowheads="1"/>
          </p:cNvSpPr>
          <p:nvPr/>
        </p:nvSpPr>
        <p:spPr bwMode="auto">
          <a:xfrm>
            <a:off x="4629150" y="5638800"/>
            <a:ext cx="819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solidFill>
                  <a:srgbClr val="FF0000"/>
                </a:solidFill>
                <a:ea typeface="楷体_GB2312" charset="0"/>
                <a:cs typeface="楷体_GB2312" charset="0"/>
              </a:rPr>
              <a:t>科技</a:t>
            </a:r>
          </a:p>
        </p:txBody>
      </p:sp>
      <p:sp>
        <p:nvSpPr>
          <p:cNvPr id="113676" name="Text Box 12"/>
          <p:cNvSpPr txBox="1">
            <a:spLocks noChangeArrowheads="1"/>
          </p:cNvSpPr>
          <p:nvPr/>
        </p:nvSpPr>
        <p:spPr bwMode="auto">
          <a:xfrm>
            <a:off x="6477000" y="5981700"/>
            <a:ext cx="8382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solidFill>
                  <a:srgbClr val="FF0000"/>
                </a:solidFill>
                <a:ea typeface="楷体_GB2312" charset="0"/>
                <a:cs typeface="楷体_GB2312" charset="0"/>
              </a:rPr>
              <a:t>电信</a:t>
            </a:r>
          </a:p>
        </p:txBody>
      </p:sp>
      <p:pic>
        <p:nvPicPr>
          <p:cNvPr id="59404" name="Picture 13" descr="电信网和电信设备"/>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85800" y="0"/>
            <a:ext cx="7772400" cy="4406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66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367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367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367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1367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1367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1367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136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9" grpId="0" autoUpdateAnimBg="0"/>
      <p:bldP spid="113670" grpId="0" autoUpdateAnimBg="0"/>
      <p:bldP spid="113671" grpId="0" autoUpdateAnimBg="0"/>
      <p:bldP spid="113672" grpId="0" autoUpdateAnimBg="0"/>
      <p:bldP spid="113673" grpId="0" autoUpdateAnimBg="0"/>
      <p:bldP spid="113674" grpId="0" autoUpdateAnimBg="0"/>
      <p:bldP spid="113675" grpId="0" autoUpdateAnimBg="0"/>
      <p:bldP spid="113676"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901" name="Group 37"/>
          <p:cNvGraphicFramePr>
            <a:graphicFrameLocks noGrp="1"/>
          </p:cNvGraphicFramePr>
          <p:nvPr/>
        </p:nvGraphicFramePr>
        <p:xfrm>
          <a:off x="228600" y="1397000"/>
          <a:ext cx="8763000" cy="4699000"/>
        </p:xfrm>
        <a:graphic>
          <a:graphicData uri="http://schemas.openxmlformats.org/drawingml/2006/table">
            <a:tbl>
              <a:tblPr/>
              <a:tblGrid>
                <a:gridCol w="2976563"/>
                <a:gridCol w="3059112"/>
                <a:gridCol w="2727325"/>
              </a:tblGrid>
              <a:tr h="939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a:ln>
                          <a:noFill/>
                        </a:ln>
                        <a:solidFill>
                          <a:schemeClr val="tx1"/>
                        </a:solidFill>
                        <a:effectLst/>
                        <a:latin typeface="Times New Roman" charset="0"/>
                        <a:ea typeface="宋体" charset="0"/>
                        <a:cs typeface="宋体" charset="0"/>
                      </a:endParaRP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800" b="1" i="0" u="none" strike="noStrike" cap="none" normalizeH="0" baseline="0">
                          <a:ln>
                            <a:noFill/>
                          </a:ln>
                          <a:solidFill>
                            <a:schemeClr val="tx1"/>
                          </a:solidFill>
                          <a:effectLst/>
                          <a:latin typeface="Times New Roman" charset="0"/>
                          <a:ea typeface="宋体" charset="0"/>
                          <a:cs typeface="宋体" charset="0"/>
                        </a:rPr>
                        <a:t>邮政通信</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800" b="1" i="0" u="none" strike="noStrike" cap="none" normalizeH="0" baseline="0">
                          <a:ln>
                            <a:noFill/>
                          </a:ln>
                          <a:solidFill>
                            <a:schemeClr val="tx1"/>
                          </a:solidFill>
                          <a:effectLst/>
                          <a:latin typeface="Times New Roman" charset="0"/>
                          <a:ea typeface="宋体" charset="0"/>
                          <a:cs typeface="宋体" charset="0"/>
                        </a:rPr>
                        <a:t>电信通信</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39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800" b="1" i="0" u="none" strike="noStrike" cap="none" normalizeH="0" baseline="0">
                          <a:ln>
                            <a:noFill/>
                          </a:ln>
                          <a:solidFill>
                            <a:schemeClr val="tx1"/>
                          </a:solidFill>
                          <a:effectLst/>
                          <a:latin typeface="Times New Roman" charset="0"/>
                          <a:ea typeface="宋体" charset="0"/>
                          <a:cs typeface="宋体" charset="0"/>
                        </a:rPr>
                        <a:t>载        体</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a:ln>
                          <a:noFill/>
                        </a:ln>
                        <a:solidFill>
                          <a:schemeClr val="tx1"/>
                        </a:solidFill>
                        <a:effectLst/>
                        <a:latin typeface="Times New Roman" charset="0"/>
                        <a:ea typeface="宋体" charset="0"/>
                        <a:cs typeface="宋体"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a:ln>
                          <a:noFill/>
                        </a:ln>
                        <a:solidFill>
                          <a:schemeClr val="tx1"/>
                        </a:solidFill>
                        <a:effectLst/>
                        <a:latin typeface="Times New Roman" charset="0"/>
                        <a:ea typeface="宋体" charset="0"/>
                        <a:cs typeface="宋体" charset="0"/>
                      </a:endParaRP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39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800" b="1" i="0" u="none" strike="noStrike" cap="none" normalizeH="0" baseline="0">
                          <a:ln>
                            <a:noFill/>
                          </a:ln>
                          <a:solidFill>
                            <a:schemeClr val="tx1"/>
                          </a:solidFill>
                          <a:effectLst/>
                          <a:latin typeface="Times New Roman" charset="0"/>
                          <a:ea typeface="宋体" charset="0"/>
                          <a:cs typeface="宋体" charset="0"/>
                        </a:rPr>
                        <a:t>信息的表现形式</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a:ln>
                          <a:noFill/>
                        </a:ln>
                        <a:solidFill>
                          <a:schemeClr val="tx1"/>
                        </a:solidFill>
                        <a:effectLst/>
                        <a:latin typeface="Times New Roman" charset="0"/>
                        <a:ea typeface="宋体" charset="0"/>
                        <a:cs typeface="宋体"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a:ln>
                          <a:noFill/>
                        </a:ln>
                        <a:solidFill>
                          <a:schemeClr val="tx1"/>
                        </a:solidFill>
                        <a:effectLst/>
                        <a:latin typeface="Times New Roman" charset="0"/>
                        <a:ea typeface="宋体" charset="0"/>
                        <a:cs typeface="宋体" charset="0"/>
                      </a:endParaRP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39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800" b="1" i="0" u="none" strike="noStrike" cap="none" normalizeH="0" baseline="0">
                          <a:ln>
                            <a:noFill/>
                          </a:ln>
                          <a:solidFill>
                            <a:schemeClr val="tx1"/>
                          </a:solidFill>
                          <a:effectLst/>
                          <a:latin typeface="Times New Roman" charset="0"/>
                          <a:ea typeface="宋体" charset="0"/>
                          <a:cs typeface="宋体" charset="0"/>
                        </a:rPr>
                        <a:t>传递系统和设备</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a:ln>
                          <a:noFill/>
                        </a:ln>
                        <a:solidFill>
                          <a:schemeClr val="tx1"/>
                        </a:solidFill>
                        <a:effectLst/>
                        <a:latin typeface="Times New Roman" charset="0"/>
                        <a:ea typeface="宋体" charset="0"/>
                        <a:cs typeface="宋体"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a:ln>
                          <a:noFill/>
                        </a:ln>
                        <a:solidFill>
                          <a:schemeClr val="tx1"/>
                        </a:solidFill>
                        <a:effectLst/>
                        <a:latin typeface="Times New Roman" charset="0"/>
                        <a:ea typeface="宋体" charset="0"/>
                        <a:cs typeface="宋体" charset="0"/>
                      </a:endParaRP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39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800" b="1" i="0" u="none" strike="noStrike" cap="none" normalizeH="0" baseline="0">
                          <a:ln>
                            <a:noFill/>
                          </a:ln>
                          <a:solidFill>
                            <a:schemeClr val="tx1"/>
                          </a:solidFill>
                          <a:effectLst/>
                          <a:latin typeface="Times New Roman" charset="0"/>
                          <a:ea typeface="宋体" charset="0"/>
                          <a:cs typeface="宋体" charset="0"/>
                        </a:rPr>
                        <a:t>受影响因素</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a:ln>
                          <a:noFill/>
                        </a:ln>
                        <a:solidFill>
                          <a:schemeClr val="tx1"/>
                        </a:solidFill>
                        <a:effectLst/>
                        <a:latin typeface="Times New Roman" charset="0"/>
                        <a:ea typeface="宋体" charset="0"/>
                        <a:cs typeface="宋体"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a:ln>
                          <a:noFill/>
                        </a:ln>
                        <a:solidFill>
                          <a:schemeClr val="tx1"/>
                        </a:solidFill>
                        <a:effectLst/>
                        <a:latin typeface="Times New Roman" charset="0"/>
                        <a:ea typeface="宋体" charset="0"/>
                        <a:cs typeface="宋体" charset="0"/>
                      </a:endParaRP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6892" name="Text Box 28"/>
          <p:cNvSpPr txBox="1">
            <a:spLocks noChangeArrowheads="1"/>
          </p:cNvSpPr>
          <p:nvPr/>
        </p:nvSpPr>
        <p:spPr bwMode="auto">
          <a:xfrm>
            <a:off x="3730625" y="2590800"/>
            <a:ext cx="16129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r>
              <a:rPr lang="zh-CN" altLang="en-US" sz="2800" b="1">
                <a:solidFill>
                  <a:srgbClr val="FF0000"/>
                </a:solidFill>
              </a:rPr>
              <a:t>运输工具</a:t>
            </a:r>
          </a:p>
        </p:txBody>
      </p:sp>
      <p:sp>
        <p:nvSpPr>
          <p:cNvPr id="36893" name="Text Box 29"/>
          <p:cNvSpPr txBox="1">
            <a:spLocks noChangeArrowheads="1"/>
          </p:cNvSpPr>
          <p:nvPr/>
        </p:nvSpPr>
        <p:spPr bwMode="auto">
          <a:xfrm>
            <a:off x="6384925" y="2286000"/>
            <a:ext cx="2759075" cy="946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r>
              <a:rPr lang="zh-CN" altLang="en-US" sz="2800" b="1">
                <a:solidFill>
                  <a:srgbClr val="FF0000"/>
                </a:solidFill>
              </a:rPr>
              <a:t>有线电、无线</a:t>
            </a:r>
          </a:p>
          <a:p>
            <a:pPr algn="ctr" eaLnBrk="1" hangingPunct="1"/>
            <a:r>
              <a:rPr lang="zh-CN" altLang="en-US" sz="2800" b="1">
                <a:solidFill>
                  <a:srgbClr val="FF0000"/>
                </a:solidFill>
              </a:rPr>
              <a:t>电、光</a:t>
            </a:r>
          </a:p>
        </p:txBody>
      </p:sp>
      <p:sp>
        <p:nvSpPr>
          <p:cNvPr id="36894" name="Text Box 30"/>
          <p:cNvSpPr txBox="1">
            <a:spLocks noChangeArrowheads="1"/>
          </p:cNvSpPr>
          <p:nvPr/>
        </p:nvSpPr>
        <p:spPr bwMode="auto">
          <a:xfrm>
            <a:off x="3578225" y="3505200"/>
            <a:ext cx="1970088"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r>
              <a:rPr lang="zh-CN" altLang="en-US" sz="2800" b="1">
                <a:solidFill>
                  <a:srgbClr val="FF0000"/>
                </a:solidFill>
              </a:rPr>
              <a:t>信函和包裹</a:t>
            </a:r>
          </a:p>
        </p:txBody>
      </p:sp>
      <p:sp>
        <p:nvSpPr>
          <p:cNvPr id="36895" name="Text Box 31"/>
          <p:cNvSpPr txBox="1">
            <a:spLocks noChangeArrowheads="1"/>
          </p:cNvSpPr>
          <p:nvPr/>
        </p:nvSpPr>
        <p:spPr bwMode="auto">
          <a:xfrm>
            <a:off x="6319838" y="3276600"/>
            <a:ext cx="2327275" cy="946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r>
              <a:rPr lang="zh-CN" altLang="en-US" sz="2800" b="1">
                <a:solidFill>
                  <a:srgbClr val="FF0000"/>
                </a:solidFill>
              </a:rPr>
              <a:t>符号、文字、</a:t>
            </a:r>
          </a:p>
          <a:p>
            <a:pPr algn="ctr" eaLnBrk="1" hangingPunct="1"/>
            <a:r>
              <a:rPr lang="zh-CN" altLang="en-US" sz="2800" b="1">
                <a:solidFill>
                  <a:srgbClr val="FF0000"/>
                </a:solidFill>
              </a:rPr>
              <a:t>图像、语言</a:t>
            </a:r>
          </a:p>
        </p:txBody>
      </p:sp>
      <p:sp>
        <p:nvSpPr>
          <p:cNvPr id="36896" name="Text Box 32"/>
          <p:cNvSpPr txBox="1">
            <a:spLocks noChangeArrowheads="1"/>
          </p:cNvSpPr>
          <p:nvPr/>
        </p:nvSpPr>
        <p:spPr bwMode="auto">
          <a:xfrm>
            <a:off x="3502025" y="4419600"/>
            <a:ext cx="1970088"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r>
              <a:rPr lang="zh-CN" altLang="en-US" sz="2800" b="1">
                <a:solidFill>
                  <a:srgbClr val="FF0000"/>
                </a:solidFill>
              </a:rPr>
              <a:t>邮局和邮路</a:t>
            </a:r>
          </a:p>
        </p:txBody>
      </p:sp>
      <p:sp>
        <p:nvSpPr>
          <p:cNvPr id="36897" name="Text Box 33"/>
          <p:cNvSpPr txBox="1">
            <a:spLocks noChangeArrowheads="1"/>
          </p:cNvSpPr>
          <p:nvPr/>
        </p:nvSpPr>
        <p:spPr bwMode="auto">
          <a:xfrm>
            <a:off x="6243638" y="4191000"/>
            <a:ext cx="2684462" cy="946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r>
              <a:rPr lang="zh-CN" altLang="en-US" sz="2800" b="1">
                <a:solidFill>
                  <a:srgbClr val="FF0000"/>
                </a:solidFill>
              </a:rPr>
              <a:t>终端设备、传输</a:t>
            </a:r>
          </a:p>
          <a:p>
            <a:pPr algn="ctr" eaLnBrk="1" hangingPunct="1"/>
            <a:r>
              <a:rPr lang="zh-CN" altLang="en-US" sz="2800" b="1">
                <a:solidFill>
                  <a:srgbClr val="FF0000"/>
                </a:solidFill>
              </a:rPr>
              <a:t>设备、交换设备</a:t>
            </a:r>
          </a:p>
        </p:txBody>
      </p:sp>
      <p:sp>
        <p:nvSpPr>
          <p:cNvPr id="36898" name="Text Box 34"/>
          <p:cNvSpPr txBox="1">
            <a:spLocks noChangeArrowheads="1"/>
          </p:cNvSpPr>
          <p:nvPr/>
        </p:nvSpPr>
        <p:spPr bwMode="auto">
          <a:xfrm>
            <a:off x="3352800" y="5181600"/>
            <a:ext cx="2895600" cy="946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r>
              <a:rPr lang="zh-CN" altLang="en-US" sz="2800" b="1">
                <a:solidFill>
                  <a:srgbClr val="FF0000"/>
                </a:solidFill>
              </a:rPr>
              <a:t>台风、暴雨、山洪等自然灾害</a:t>
            </a:r>
          </a:p>
        </p:txBody>
      </p:sp>
      <p:sp>
        <p:nvSpPr>
          <p:cNvPr id="36899" name="Text Box 35"/>
          <p:cNvSpPr txBox="1">
            <a:spLocks noChangeArrowheads="1"/>
          </p:cNvSpPr>
          <p:nvPr/>
        </p:nvSpPr>
        <p:spPr bwMode="auto">
          <a:xfrm>
            <a:off x="6397625" y="5334000"/>
            <a:ext cx="16129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r>
              <a:rPr lang="zh-CN" altLang="en-US" sz="2800" b="1">
                <a:solidFill>
                  <a:srgbClr val="FF0000"/>
                </a:solidFill>
              </a:rPr>
              <a:t>地形障碍</a:t>
            </a:r>
          </a:p>
        </p:txBody>
      </p:sp>
      <p:sp>
        <p:nvSpPr>
          <p:cNvPr id="60452" name="Text Box 36"/>
          <p:cNvSpPr txBox="1">
            <a:spLocks noChangeArrowheads="1"/>
          </p:cNvSpPr>
          <p:nvPr/>
        </p:nvSpPr>
        <p:spPr bwMode="auto">
          <a:xfrm>
            <a:off x="2428875" y="457200"/>
            <a:ext cx="4735513" cy="528638"/>
          </a:xfrm>
          <a:prstGeom prst="rect">
            <a:avLst/>
          </a:prstGeom>
          <a:solidFill>
            <a:srgbClr val="FFFFCC"/>
          </a:solidFill>
          <a:ln w="9525">
            <a:solidFill>
              <a:srgbClr val="FF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r>
              <a:rPr lang="zh-CN" altLang="en-US" sz="2800" b="1"/>
              <a:t>邮政通信与电信通信的比较</a:t>
            </a: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6892"/>
                                        </p:tgtEl>
                                        <p:attrNameLst>
                                          <p:attrName>style.visibility</p:attrName>
                                        </p:attrNameLst>
                                      </p:cBhvr>
                                      <p:to>
                                        <p:strVal val="visible"/>
                                      </p:to>
                                    </p:set>
                                    <p:anim calcmode="lin" valueType="num">
                                      <p:cBhvr additive="base">
                                        <p:cTn id="7" dur="500" fill="hold"/>
                                        <p:tgtEl>
                                          <p:spTgt spid="36892"/>
                                        </p:tgtEl>
                                        <p:attrNameLst>
                                          <p:attrName>ppt_x</p:attrName>
                                        </p:attrNameLst>
                                      </p:cBhvr>
                                      <p:tavLst>
                                        <p:tav tm="0">
                                          <p:val>
                                            <p:strVal val="0-#ppt_w/2"/>
                                          </p:val>
                                        </p:tav>
                                        <p:tav tm="100000">
                                          <p:val>
                                            <p:strVal val="#ppt_x"/>
                                          </p:val>
                                        </p:tav>
                                      </p:tavLst>
                                    </p:anim>
                                    <p:anim calcmode="lin" valueType="num">
                                      <p:cBhvr additive="base">
                                        <p:cTn id="8" dur="500" fill="hold"/>
                                        <p:tgtEl>
                                          <p:spTgt spid="3689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6893"/>
                                        </p:tgtEl>
                                        <p:attrNameLst>
                                          <p:attrName>style.visibility</p:attrName>
                                        </p:attrNameLst>
                                      </p:cBhvr>
                                      <p:to>
                                        <p:strVal val="visible"/>
                                      </p:to>
                                    </p:set>
                                    <p:anim calcmode="lin" valueType="num">
                                      <p:cBhvr additive="base">
                                        <p:cTn id="13" dur="500" fill="hold"/>
                                        <p:tgtEl>
                                          <p:spTgt spid="36893"/>
                                        </p:tgtEl>
                                        <p:attrNameLst>
                                          <p:attrName>ppt_x</p:attrName>
                                        </p:attrNameLst>
                                      </p:cBhvr>
                                      <p:tavLst>
                                        <p:tav tm="0">
                                          <p:val>
                                            <p:strVal val="0-#ppt_w/2"/>
                                          </p:val>
                                        </p:tav>
                                        <p:tav tm="100000">
                                          <p:val>
                                            <p:strVal val="#ppt_x"/>
                                          </p:val>
                                        </p:tav>
                                      </p:tavLst>
                                    </p:anim>
                                    <p:anim calcmode="lin" valueType="num">
                                      <p:cBhvr additive="base">
                                        <p:cTn id="14" dur="500" fill="hold"/>
                                        <p:tgtEl>
                                          <p:spTgt spid="3689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6894"/>
                                        </p:tgtEl>
                                        <p:attrNameLst>
                                          <p:attrName>style.visibility</p:attrName>
                                        </p:attrNameLst>
                                      </p:cBhvr>
                                      <p:to>
                                        <p:strVal val="visible"/>
                                      </p:to>
                                    </p:set>
                                    <p:anim calcmode="lin" valueType="num">
                                      <p:cBhvr additive="base">
                                        <p:cTn id="19" dur="500" fill="hold"/>
                                        <p:tgtEl>
                                          <p:spTgt spid="36894"/>
                                        </p:tgtEl>
                                        <p:attrNameLst>
                                          <p:attrName>ppt_x</p:attrName>
                                        </p:attrNameLst>
                                      </p:cBhvr>
                                      <p:tavLst>
                                        <p:tav tm="0">
                                          <p:val>
                                            <p:strVal val="0-#ppt_w/2"/>
                                          </p:val>
                                        </p:tav>
                                        <p:tav tm="100000">
                                          <p:val>
                                            <p:strVal val="#ppt_x"/>
                                          </p:val>
                                        </p:tav>
                                      </p:tavLst>
                                    </p:anim>
                                    <p:anim calcmode="lin" valueType="num">
                                      <p:cBhvr additive="base">
                                        <p:cTn id="20" dur="500" fill="hold"/>
                                        <p:tgtEl>
                                          <p:spTgt spid="36894"/>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6895"/>
                                        </p:tgtEl>
                                        <p:attrNameLst>
                                          <p:attrName>style.visibility</p:attrName>
                                        </p:attrNameLst>
                                      </p:cBhvr>
                                      <p:to>
                                        <p:strVal val="visible"/>
                                      </p:to>
                                    </p:set>
                                    <p:anim calcmode="lin" valueType="num">
                                      <p:cBhvr additive="base">
                                        <p:cTn id="25" dur="500" fill="hold"/>
                                        <p:tgtEl>
                                          <p:spTgt spid="36895"/>
                                        </p:tgtEl>
                                        <p:attrNameLst>
                                          <p:attrName>ppt_x</p:attrName>
                                        </p:attrNameLst>
                                      </p:cBhvr>
                                      <p:tavLst>
                                        <p:tav tm="0">
                                          <p:val>
                                            <p:strVal val="0-#ppt_w/2"/>
                                          </p:val>
                                        </p:tav>
                                        <p:tav tm="100000">
                                          <p:val>
                                            <p:strVal val="#ppt_x"/>
                                          </p:val>
                                        </p:tav>
                                      </p:tavLst>
                                    </p:anim>
                                    <p:anim calcmode="lin" valueType="num">
                                      <p:cBhvr additive="base">
                                        <p:cTn id="26" dur="500" fill="hold"/>
                                        <p:tgtEl>
                                          <p:spTgt spid="36895"/>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6896"/>
                                        </p:tgtEl>
                                        <p:attrNameLst>
                                          <p:attrName>style.visibility</p:attrName>
                                        </p:attrNameLst>
                                      </p:cBhvr>
                                      <p:to>
                                        <p:strVal val="visible"/>
                                      </p:to>
                                    </p:set>
                                    <p:anim calcmode="lin" valueType="num">
                                      <p:cBhvr additive="base">
                                        <p:cTn id="31" dur="500" fill="hold"/>
                                        <p:tgtEl>
                                          <p:spTgt spid="36896"/>
                                        </p:tgtEl>
                                        <p:attrNameLst>
                                          <p:attrName>ppt_x</p:attrName>
                                        </p:attrNameLst>
                                      </p:cBhvr>
                                      <p:tavLst>
                                        <p:tav tm="0">
                                          <p:val>
                                            <p:strVal val="0-#ppt_w/2"/>
                                          </p:val>
                                        </p:tav>
                                        <p:tav tm="100000">
                                          <p:val>
                                            <p:strVal val="#ppt_x"/>
                                          </p:val>
                                        </p:tav>
                                      </p:tavLst>
                                    </p:anim>
                                    <p:anim calcmode="lin" valueType="num">
                                      <p:cBhvr additive="base">
                                        <p:cTn id="32" dur="500" fill="hold"/>
                                        <p:tgtEl>
                                          <p:spTgt spid="36896"/>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6897"/>
                                        </p:tgtEl>
                                        <p:attrNameLst>
                                          <p:attrName>style.visibility</p:attrName>
                                        </p:attrNameLst>
                                      </p:cBhvr>
                                      <p:to>
                                        <p:strVal val="visible"/>
                                      </p:to>
                                    </p:set>
                                    <p:anim calcmode="lin" valueType="num">
                                      <p:cBhvr additive="base">
                                        <p:cTn id="37" dur="500" fill="hold"/>
                                        <p:tgtEl>
                                          <p:spTgt spid="36897"/>
                                        </p:tgtEl>
                                        <p:attrNameLst>
                                          <p:attrName>ppt_x</p:attrName>
                                        </p:attrNameLst>
                                      </p:cBhvr>
                                      <p:tavLst>
                                        <p:tav tm="0">
                                          <p:val>
                                            <p:strVal val="0-#ppt_w/2"/>
                                          </p:val>
                                        </p:tav>
                                        <p:tav tm="100000">
                                          <p:val>
                                            <p:strVal val="#ppt_x"/>
                                          </p:val>
                                        </p:tav>
                                      </p:tavLst>
                                    </p:anim>
                                    <p:anim calcmode="lin" valueType="num">
                                      <p:cBhvr additive="base">
                                        <p:cTn id="38" dur="500" fill="hold"/>
                                        <p:tgtEl>
                                          <p:spTgt spid="36897"/>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36898"/>
                                        </p:tgtEl>
                                        <p:attrNameLst>
                                          <p:attrName>style.visibility</p:attrName>
                                        </p:attrNameLst>
                                      </p:cBhvr>
                                      <p:to>
                                        <p:strVal val="visible"/>
                                      </p:to>
                                    </p:set>
                                    <p:anim calcmode="lin" valueType="num">
                                      <p:cBhvr additive="base">
                                        <p:cTn id="43" dur="500" fill="hold"/>
                                        <p:tgtEl>
                                          <p:spTgt spid="36898"/>
                                        </p:tgtEl>
                                        <p:attrNameLst>
                                          <p:attrName>ppt_x</p:attrName>
                                        </p:attrNameLst>
                                      </p:cBhvr>
                                      <p:tavLst>
                                        <p:tav tm="0">
                                          <p:val>
                                            <p:strVal val="0-#ppt_w/2"/>
                                          </p:val>
                                        </p:tav>
                                        <p:tav tm="100000">
                                          <p:val>
                                            <p:strVal val="#ppt_x"/>
                                          </p:val>
                                        </p:tav>
                                      </p:tavLst>
                                    </p:anim>
                                    <p:anim calcmode="lin" valueType="num">
                                      <p:cBhvr additive="base">
                                        <p:cTn id="44" dur="500" fill="hold"/>
                                        <p:tgtEl>
                                          <p:spTgt spid="36898"/>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36899"/>
                                        </p:tgtEl>
                                        <p:attrNameLst>
                                          <p:attrName>style.visibility</p:attrName>
                                        </p:attrNameLst>
                                      </p:cBhvr>
                                      <p:to>
                                        <p:strVal val="visible"/>
                                      </p:to>
                                    </p:set>
                                    <p:anim calcmode="lin" valueType="num">
                                      <p:cBhvr additive="base">
                                        <p:cTn id="49" dur="500" fill="hold"/>
                                        <p:tgtEl>
                                          <p:spTgt spid="36899"/>
                                        </p:tgtEl>
                                        <p:attrNameLst>
                                          <p:attrName>ppt_x</p:attrName>
                                        </p:attrNameLst>
                                      </p:cBhvr>
                                      <p:tavLst>
                                        <p:tav tm="0">
                                          <p:val>
                                            <p:strVal val="0-#ppt_w/2"/>
                                          </p:val>
                                        </p:tav>
                                        <p:tav tm="100000">
                                          <p:val>
                                            <p:strVal val="#ppt_x"/>
                                          </p:val>
                                        </p:tav>
                                      </p:tavLst>
                                    </p:anim>
                                    <p:anim calcmode="lin" valueType="num">
                                      <p:cBhvr additive="base">
                                        <p:cTn id="50" dur="500" fill="hold"/>
                                        <p:tgtEl>
                                          <p:spTgt spid="368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92" grpId="0" autoUpdateAnimBg="0"/>
      <p:bldP spid="36893" grpId="0" autoUpdateAnimBg="0"/>
      <p:bldP spid="36894" grpId="0" autoUpdateAnimBg="0"/>
      <p:bldP spid="36895" grpId="0" autoUpdateAnimBg="0"/>
      <p:bldP spid="36896" grpId="0" autoUpdateAnimBg="0"/>
      <p:bldP spid="36897" grpId="0" autoUpdateAnimBg="0"/>
      <p:bldP spid="36898" grpId="0" autoUpdateAnimBg="0"/>
      <p:bldP spid="36899"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2" name="Text Box 2"/>
          <p:cNvSpPr txBox="1">
            <a:spLocks noChangeArrowheads="1"/>
          </p:cNvSpPr>
          <p:nvPr/>
        </p:nvSpPr>
        <p:spPr bwMode="auto">
          <a:xfrm>
            <a:off x="0" y="0"/>
            <a:ext cx="9144000" cy="15557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9600">
                <a:solidFill>
                  <a:srgbClr val="FF0000"/>
                </a:solidFill>
                <a:latin typeface="华文新魏" charset="0"/>
                <a:ea typeface="华文新魏" charset="0"/>
                <a:cs typeface="华文新魏" charset="0"/>
              </a:rPr>
              <a:t>　电子通信</a:t>
            </a:r>
          </a:p>
        </p:txBody>
      </p:sp>
      <p:pic>
        <p:nvPicPr>
          <p:cNvPr id="614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379538"/>
            <a:ext cx="7239000" cy="54784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04802" name="AutoShape 2">
            <a:hlinkClick r:id="" action="ppaction://noaction" highlightClick="1"/>
          </p:cNvPr>
          <p:cNvSpPr>
            <a:spLocks noChangeArrowheads="1"/>
          </p:cNvSpPr>
          <p:nvPr/>
        </p:nvSpPr>
        <p:spPr bwMode="auto">
          <a:xfrm>
            <a:off x="0" y="0"/>
            <a:ext cx="9144000" cy="620713"/>
          </a:xfrm>
          <a:prstGeom prst="actionButtonBlank">
            <a:avLst/>
          </a:prstGeom>
          <a:solidFill>
            <a:schemeClr val="accent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r>
              <a:rPr kumimoji="0" lang="zh-CN" altLang="en-US" sz="3600">
                <a:solidFill>
                  <a:srgbClr val="FF0000"/>
                </a:solidFill>
                <a:effectLst>
                  <a:outerShdw blurRad="38100" dist="38100" dir="2700000" algn="tl">
                    <a:srgbClr val="000000"/>
                  </a:outerShdw>
                </a:effectLst>
                <a:latin typeface="Arial" charset="0"/>
                <a:ea typeface="楷体_GB2312" charset="0"/>
                <a:cs typeface="楷体_GB2312" charset="0"/>
              </a:rPr>
              <a:t>一、主要交通运输方式</a:t>
            </a:r>
          </a:p>
        </p:txBody>
      </p:sp>
      <p:pic>
        <p:nvPicPr>
          <p:cNvPr id="7171" name="Picture 3"/>
          <p:cNvPicPr>
            <a:picLocks noChangeAspect="1" noChangeArrowheads="1"/>
          </p:cNvPicPr>
          <p:nvPr/>
        </p:nvPicPr>
        <p:blipFill>
          <a:blip r:embed="rId2" cstate="email">
            <a:lum bright="24000" contrast="42000"/>
            <a:extLst>
              <a:ext uri="{28A0092B-C50C-407E-A947-70E740481C1C}">
                <a14:useLocalDpi xmlns:a14="http://schemas.microsoft.com/office/drawing/2010/main" val="0"/>
              </a:ext>
            </a:extLst>
          </a:blip>
          <a:srcRect/>
          <a:stretch>
            <a:fillRect/>
          </a:stretch>
        </p:blipFill>
        <p:spPr bwMode="auto">
          <a:xfrm>
            <a:off x="223838" y="692150"/>
            <a:ext cx="8748712" cy="5651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7172" name="Rectangle 4"/>
          <p:cNvSpPr>
            <a:spLocks noChangeArrowheads="1"/>
          </p:cNvSpPr>
          <p:nvPr/>
        </p:nvSpPr>
        <p:spPr bwMode="auto">
          <a:xfrm>
            <a:off x="250825" y="5759450"/>
            <a:ext cx="2665413" cy="582613"/>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lang="zh-CN" altLang="en-US" sz="2000" b="1">
                <a:solidFill>
                  <a:srgbClr val="FF0000"/>
                </a:solidFill>
                <a:ea typeface="楷体_GB2312" charset="0"/>
                <a:cs typeface="楷体_GB2312" charset="0"/>
              </a:rPr>
              <a:t>交通运输工具的发展</a:t>
            </a:r>
          </a:p>
        </p:txBody>
      </p:sp>
      <p:pic>
        <p:nvPicPr>
          <p:cNvPr id="7173" name="Picture 5" descr="石油管道"/>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901950" y="4773613"/>
            <a:ext cx="2260600" cy="1562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174" name="Text Box 6"/>
          <p:cNvSpPr txBox="1">
            <a:spLocks noChangeArrowheads="1"/>
          </p:cNvSpPr>
          <p:nvPr/>
        </p:nvSpPr>
        <p:spPr bwMode="auto">
          <a:xfrm>
            <a:off x="3059113" y="5949950"/>
            <a:ext cx="14001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1800" b="1">
                <a:ea typeface="楷体" charset="0"/>
                <a:cs typeface="楷体" charset="0"/>
              </a:rPr>
              <a:t>管道运输</a:t>
            </a:r>
          </a:p>
        </p:txBody>
      </p:sp>
      <p:sp>
        <p:nvSpPr>
          <p:cNvPr id="7175" name="Text Box 7"/>
          <p:cNvSpPr txBox="1">
            <a:spLocks noChangeArrowheads="1"/>
          </p:cNvSpPr>
          <p:nvPr/>
        </p:nvSpPr>
        <p:spPr bwMode="auto">
          <a:xfrm>
            <a:off x="0" y="6278563"/>
            <a:ext cx="9144000" cy="5794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a:solidFill>
                  <a:schemeClr val="bg1"/>
                </a:solidFill>
                <a:ea typeface="华文新魏" charset="0"/>
                <a:cs typeface="华文新魏" charset="0"/>
              </a:rPr>
              <a:t>交通运输是实现人和物空间位移的生产活动。</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Oval 2"/>
          <p:cNvSpPr>
            <a:spLocks noChangeArrowheads="1"/>
          </p:cNvSpPr>
          <p:nvPr/>
        </p:nvSpPr>
        <p:spPr bwMode="auto">
          <a:xfrm>
            <a:off x="3276600" y="990600"/>
            <a:ext cx="1752600" cy="1219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zh-CN" altLang="en-US"/>
          </a:p>
        </p:txBody>
      </p:sp>
      <p:sp>
        <p:nvSpPr>
          <p:cNvPr id="62467" name="Oval 3"/>
          <p:cNvSpPr>
            <a:spLocks noChangeArrowheads="1"/>
          </p:cNvSpPr>
          <p:nvPr/>
        </p:nvSpPr>
        <p:spPr bwMode="auto">
          <a:xfrm>
            <a:off x="1524000" y="4419600"/>
            <a:ext cx="1752600" cy="1219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zh-CN" altLang="en-US"/>
          </a:p>
        </p:txBody>
      </p:sp>
      <p:sp>
        <p:nvSpPr>
          <p:cNvPr id="62468" name="Oval 4"/>
          <p:cNvSpPr>
            <a:spLocks noChangeArrowheads="1"/>
          </p:cNvSpPr>
          <p:nvPr/>
        </p:nvSpPr>
        <p:spPr bwMode="auto">
          <a:xfrm>
            <a:off x="5257800" y="4495800"/>
            <a:ext cx="1752600" cy="1219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zh-CN" altLang="en-US"/>
          </a:p>
        </p:txBody>
      </p:sp>
      <p:sp>
        <p:nvSpPr>
          <p:cNvPr id="62469" name="Oval 5"/>
          <p:cNvSpPr>
            <a:spLocks noChangeArrowheads="1"/>
          </p:cNvSpPr>
          <p:nvPr/>
        </p:nvSpPr>
        <p:spPr bwMode="auto">
          <a:xfrm>
            <a:off x="3124200" y="3048000"/>
            <a:ext cx="1981200" cy="1295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lang="zh-CN" altLang="en-US" sz="3600">
                <a:solidFill>
                  <a:schemeClr val="bg1"/>
                </a:solidFill>
                <a:ea typeface="华文新魏" charset="0"/>
                <a:cs typeface="华文新魏" charset="0"/>
              </a:rPr>
              <a:t>信息时代</a:t>
            </a:r>
          </a:p>
        </p:txBody>
      </p:sp>
      <p:sp>
        <p:nvSpPr>
          <p:cNvPr id="62470" name="Line 6"/>
          <p:cNvSpPr>
            <a:spLocks noChangeShapeType="1"/>
          </p:cNvSpPr>
          <p:nvPr/>
        </p:nvSpPr>
        <p:spPr bwMode="auto">
          <a:xfrm flipH="1">
            <a:off x="2438400" y="1905000"/>
            <a:ext cx="990600" cy="25146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62471" name="Line 7"/>
          <p:cNvSpPr>
            <a:spLocks noChangeShapeType="1"/>
          </p:cNvSpPr>
          <p:nvPr/>
        </p:nvSpPr>
        <p:spPr bwMode="auto">
          <a:xfrm>
            <a:off x="4876800" y="1981200"/>
            <a:ext cx="1143000" cy="25146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62472" name="Line 8"/>
          <p:cNvSpPr>
            <a:spLocks noChangeShapeType="1"/>
          </p:cNvSpPr>
          <p:nvPr/>
        </p:nvSpPr>
        <p:spPr bwMode="auto">
          <a:xfrm>
            <a:off x="3276600" y="5029200"/>
            <a:ext cx="19812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62473" name="Line 9"/>
          <p:cNvSpPr>
            <a:spLocks noChangeShapeType="1"/>
          </p:cNvSpPr>
          <p:nvPr/>
        </p:nvSpPr>
        <p:spPr bwMode="auto">
          <a:xfrm>
            <a:off x="4114800" y="2209800"/>
            <a:ext cx="0" cy="8382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62474" name="Line 10"/>
          <p:cNvSpPr>
            <a:spLocks noChangeShapeType="1"/>
          </p:cNvSpPr>
          <p:nvPr/>
        </p:nvSpPr>
        <p:spPr bwMode="auto">
          <a:xfrm flipV="1">
            <a:off x="2986088" y="4210050"/>
            <a:ext cx="533400" cy="3810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62475" name="Line 11"/>
          <p:cNvSpPr>
            <a:spLocks noChangeShapeType="1"/>
          </p:cNvSpPr>
          <p:nvPr/>
        </p:nvSpPr>
        <p:spPr bwMode="auto">
          <a:xfrm flipH="1" flipV="1">
            <a:off x="4843463" y="4129088"/>
            <a:ext cx="685800" cy="5334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5660" name="Text Box 12"/>
          <p:cNvSpPr txBox="1">
            <a:spLocks noChangeArrowheads="1"/>
          </p:cNvSpPr>
          <p:nvPr/>
        </p:nvSpPr>
        <p:spPr bwMode="auto">
          <a:xfrm>
            <a:off x="3505200" y="990600"/>
            <a:ext cx="1447800" cy="1187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solidFill>
                  <a:srgbClr val="FF0000"/>
                </a:solidFill>
                <a:ea typeface="隶书" charset="0"/>
                <a:cs typeface="隶书" charset="0"/>
              </a:rPr>
              <a:t>信息成为重要的经济资源</a:t>
            </a:r>
          </a:p>
        </p:txBody>
      </p:sp>
      <p:sp>
        <p:nvSpPr>
          <p:cNvPr id="155661" name="Text Box 13"/>
          <p:cNvSpPr txBox="1">
            <a:spLocks noChangeArrowheads="1"/>
          </p:cNvSpPr>
          <p:nvPr/>
        </p:nvSpPr>
        <p:spPr bwMode="auto">
          <a:xfrm>
            <a:off x="1676400" y="4438650"/>
            <a:ext cx="1524000" cy="1187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2400">
                <a:solidFill>
                  <a:srgbClr val="FF0000"/>
                </a:solidFill>
                <a:ea typeface="隶书" charset="0"/>
                <a:cs typeface="隶书" charset="0"/>
              </a:rPr>
              <a:t>信息产业成为最重要的产业</a:t>
            </a:r>
            <a:endParaRPr lang="zh-CN" altLang="en-US" sz="2400"/>
          </a:p>
        </p:txBody>
      </p:sp>
      <p:sp>
        <p:nvSpPr>
          <p:cNvPr id="155662" name="Text Box 14"/>
          <p:cNvSpPr txBox="1">
            <a:spLocks noChangeArrowheads="1"/>
          </p:cNvSpPr>
          <p:nvPr/>
        </p:nvSpPr>
        <p:spPr bwMode="auto">
          <a:xfrm>
            <a:off x="5257800" y="4576763"/>
            <a:ext cx="1828800" cy="1187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2400">
                <a:solidFill>
                  <a:srgbClr val="FF0000"/>
                </a:solidFill>
                <a:ea typeface="隶书" charset="0"/>
                <a:cs typeface="隶书" charset="0"/>
              </a:rPr>
              <a:t>信息网络成为社会的基础设施</a:t>
            </a:r>
          </a:p>
        </p:txBody>
      </p:sp>
      <p:sp>
        <p:nvSpPr>
          <p:cNvPr id="155663" name="Text Box 15"/>
          <p:cNvSpPr txBox="1">
            <a:spLocks noChangeArrowheads="1"/>
          </p:cNvSpPr>
          <p:nvPr/>
        </p:nvSpPr>
        <p:spPr bwMode="auto">
          <a:xfrm rot="-4138548">
            <a:off x="974725" y="2689225"/>
            <a:ext cx="32448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ea typeface="楷体_GB2312" charset="0"/>
                <a:cs typeface="楷体_GB2312" charset="0"/>
              </a:rPr>
              <a:t>转化为经济、科技优势</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566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566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5566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556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60" grpId="0" autoUpdateAnimBg="0"/>
      <p:bldP spid="155661" grpId="0" autoUpdateAnimBg="0"/>
      <p:bldP spid="155662" grpId="0" autoUpdateAnimBg="0"/>
      <p:bldP spid="155663"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Oval 2"/>
          <p:cNvSpPr>
            <a:spLocks noChangeArrowheads="1"/>
          </p:cNvSpPr>
          <p:nvPr/>
        </p:nvSpPr>
        <p:spPr bwMode="auto">
          <a:xfrm>
            <a:off x="3124200" y="990600"/>
            <a:ext cx="1752600" cy="1219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zh-CN" altLang="en-US"/>
          </a:p>
        </p:txBody>
      </p:sp>
      <p:sp>
        <p:nvSpPr>
          <p:cNvPr id="63491" name="Oval 3"/>
          <p:cNvSpPr>
            <a:spLocks noChangeArrowheads="1"/>
          </p:cNvSpPr>
          <p:nvPr/>
        </p:nvSpPr>
        <p:spPr bwMode="auto">
          <a:xfrm>
            <a:off x="1371600" y="4419600"/>
            <a:ext cx="1752600" cy="1219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zh-CN" altLang="en-US"/>
          </a:p>
        </p:txBody>
      </p:sp>
      <p:sp>
        <p:nvSpPr>
          <p:cNvPr id="63492" name="Oval 4"/>
          <p:cNvSpPr>
            <a:spLocks noChangeArrowheads="1"/>
          </p:cNvSpPr>
          <p:nvPr/>
        </p:nvSpPr>
        <p:spPr bwMode="auto">
          <a:xfrm>
            <a:off x="5105400" y="4495800"/>
            <a:ext cx="1752600" cy="1219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zh-CN" altLang="en-US"/>
          </a:p>
        </p:txBody>
      </p:sp>
      <p:sp>
        <p:nvSpPr>
          <p:cNvPr id="63493" name="Oval 5"/>
          <p:cNvSpPr>
            <a:spLocks noChangeArrowheads="1"/>
          </p:cNvSpPr>
          <p:nvPr/>
        </p:nvSpPr>
        <p:spPr bwMode="auto">
          <a:xfrm>
            <a:off x="2971800" y="3048000"/>
            <a:ext cx="1981200" cy="1295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lang="zh-CN" altLang="en-US" sz="3600">
                <a:solidFill>
                  <a:schemeClr val="bg1"/>
                </a:solidFill>
                <a:ea typeface="华文新魏" charset="0"/>
                <a:cs typeface="华文新魏" charset="0"/>
              </a:rPr>
              <a:t>电子通信</a:t>
            </a:r>
          </a:p>
        </p:txBody>
      </p:sp>
      <p:sp>
        <p:nvSpPr>
          <p:cNvPr id="63494" name="Line 6"/>
          <p:cNvSpPr>
            <a:spLocks noChangeShapeType="1"/>
          </p:cNvSpPr>
          <p:nvPr/>
        </p:nvSpPr>
        <p:spPr bwMode="auto">
          <a:xfrm flipH="1">
            <a:off x="2286000" y="1905000"/>
            <a:ext cx="990600" cy="25146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63495" name="Line 7"/>
          <p:cNvSpPr>
            <a:spLocks noChangeShapeType="1"/>
          </p:cNvSpPr>
          <p:nvPr/>
        </p:nvSpPr>
        <p:spPr bwMode="auto">
          <a:xfrm>
            <a:off x="4724400" y="1981200"/>
            <a:ext cx="1143000" cy="25146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63496" name="Line 8"/>
          <p:cNvSpPr>
            <a:spLocks noChangeShapeType="1"/>
          </p:cNvSpPr>
          <p:nvPr/>
        </p:nvSpPr>
        <p:spPr bwMode="auto">
          <a:xfrm>
            <a:off x="3124200" y="5029200"/>
            <a:ext cx="19812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63497" name="Line 9"/>
          <p:cNvSpPr>
            <a:spLocks noChangeShapeType="1"/>
          </p:cNvSpPr>
          <p:nvPr/>
        </p:nvSpPr>
        <p:spPr bwMode="auto">
          <a:xfrm>
            <a:off x="3962400" y="2209800"/>
            <a:ext cx="0" cy="8382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63498" name="Line 10"/>
          <p:cNvSpPr>
            <a:spLocks noChangeShapeType="1"/>
          </p:cNvSpPr>
          <p:nvPr/>
        </p:nvSpPr>
        <p:spPr bwMode="auto">
          <a:xfrm flipV="1">
            <a:off x="2833688" y="4210050"/>
            <a:ext cx="533400" cy="3810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63499" name="Line 11"/>
          <p:cNvSpPr>
            <a:spLocks noChangeShapeType="1"/>
          </p:cNvSpPr>
          <p:nvPr/>
        </p:nvSpPr>
        <p:spPr bwMode="auto">
          <a:xfrm flipH="1" flipV="1">
            <a:off x="4691063" y="4129088"/>
            <a:ext cx="685800" cy="5334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6684" name="Text Box 12"/>
          <p:cNvSpPr txBox="1">
            <a:spLocks noChangeArrowheads="1"/>
          </p:cNvSpPr>
          <p:nvPr/>
        </p:nvSpPr>
        <p:spPr bwMode="auto">
          <a:xfrm>
            <a:off x="3429000" y="990600"/>
            <a:ext cx="1295400" cy="1187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solidFill>
                  <a:srgbClr val="FF0000"/>
                </a:solidFill>
                <a:ea typeface="隶书" charset="0"/>
                <a:cs typeface="隶书" charset="0"/>
              </a:rPr>
              <a:t>以计算机应用为核心</a:t>
            </a:r>
          </a:p>
        </p:txBody>
      </p:sp>
      <p:sp>
        <p:nvSpPr>
          <p:cNvPr id="156685" name="Text Box 13"/>
          <p:cNvSpPr txBox="1">
            <a:spLocks noChangeArrowheads="1"/>
          </p:cNvSpPr>
          <p:nvPr/>
        </p:nvSpPr>
        <p:spPr bwMode="auto">
          <a:xfrm>
            <a:off x="1524000" y="4438650"/>
            <a:ext cx="1524000" cy="1187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2400">
                <a:solidFill>
                  <a:srgbClr val="FF0000"/>
                </a:solidFill>
                <a:ea typeface="隶书" charset="0"/>
                <a:cs typeface="隶书" charset="0"/>
              </a:rPr>
              <a:t>交流和对话方便、快捷</a:t>
            </a:r>
            <a:endParaRPr lang="zh-CN" altLang="en-US" sz="2400"/>
          </a:p>
        </p:txBody>
      </p:sp>
      <p:sp>
        <p:nvSpPr>
          <p:cNvPr id="63502" name="Text Box 14"/>
          <p:cNvSpPr txBox="1">
            <a:spLocks noChangeArrowheads="1"/>
          </p:cNvSpPr>
          <p:nvPr/>
        </p:nvSpPr>
        <p:spPr bwMode="auto">
          <a:xfrm>
            <a:off x="5148263" y="4508500"/>
            <a:ext cx="1828800" cy="1187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2400">
                <a:solidFill>
                  <a:srgbClr val="FF0000"/>
                </a:solidFill>
                <a:ea typeface="隶书" charset="0"/>
                <a:cs typeface="隶书" charset="0"/>
              </a:rPr>
              <a:t>快速传输图、文、声、像</a:t>
            </a:r>
          </a:p>
        </p:txBody>
      </p:sp>
      <p:sp>
        <p:nvSpPr>
          <p:cNvPr id="63503" name="Text Box 15"/>
          <p:cNvSpPr txBox="1">
            <a:spLocks noChangeArrowheads="1"/>
          </p:cNvSpPr>
          <p:nvPr/>
        </p:nvSpPr>
        <p:spPr bwMode="auto">
          <a:xfrm rot="-4138548">
            <a:off x="822325" y="2689225"/>
            <a:ext cx="32448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ea typeface="楷体_GB2312" charset="0"/>
                <a:cs typeface="楷体_GB2312" charset="0"/>
              </a:rPr>
              <a:t>跨越时空限制、人到人</a:t>
            </a:r>
          </a:p>
        </p:txBody>
      </p:sp>
      <p:sp>
        <p:nvSpPr>
          <p:cNvPr id="63504" name="Text Box 16"/>
          <p:cNvSpPr txBox="1">
            <a:spLocks noChangeArrowheads="1"/>
          </p:cNvSpPr>
          <p:nvPr/>
        </p:nvSpPr>
        <p:spPr bwMode="auto">
          <a:xfrm rot="3982437">
            <a:off x="4419600" y="3048000"/>
            <a:ext cx="2590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ea typeface="楷体_GB2312" charset="0"/>
                <a:cs typeface="楷体_GB2312" charset="0"/>
              </a:rPr>
              <a:t>数字化、信息化</a:t>
            </a:r>
            <a:endParaRPr lang="zh-CN" altLang="en-US" sz="2400"/>
          </a:p>
        </p:txBody>
      </p:sp>
      <p:sp>
        <p:nvSpPr>
          <p:cNvPr id="63505" name="Text Box 17"/>
          <p:cNvSpPr txBox="1">
            <a:spLocks noChangeArrowheads="1"/>
          </p:cNvSpPr>
          <p:nvPr/>
        </p:nvSpPr>
        <p:spPr bwMode="auto">
          <a:xfrm rot="3982437">
            <a:off x="4305300" y="3162300"/>
            <a:ext cx="1752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ea typeface="楷体_GB2312" charset="0"/>
                <a:cs typeface="楷体_GB2312" charset="0"/>
              </a:rPr>
              <a:t>多媒体技术</a:t>
            </a:r>
            <a:endParaRPr lang="zh-CN" altLang="en-US" sz="2400"/>
          </a:p>
        </p:txBody>
      </p:sp>
      <p:sp>
        <p:nvSpPr>
          <p:cNvPr id="63506" name="Rectangle 18"/>
          <p:cNvSpPr>
            <a:spLocks noChangeArrowheads="1"/>
          </p:cNvSpPr>
          <p:nvPr/>
        </p:nvSpPr>
        <p:spPr bwMode="auto">
          <a:xfrm>
            <a:off x="609600" y="5943600"/>
            <a:ext cx="807720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1" hangingPunct="1"/>
            <a:r>
              <a:rPr lang="zh-CN" altLang="en-US" sz="3600">
                <a:latin typeface="隶书" charset="0"/>
                <a:ea typeface="隶书" charset="0"/>
                <a:cs typeface="隶书" charset="0"/>
              </a:rPr>
              <a:t>电子通信</a:t>
            </a:r>
            <a:r>
              <a:rPr lang="zh-CN" altLang="en-US" sz="3600" b="1">
                <a:latin typeface="隶书" charset="0"/>
                <a:ea typeface="隶书" charset="0"/>
                <a:cs typeface="隶书" charset="0"/>
              </a:rPr>
              <a:t>是</a:t>
            </a:r>
            <a:r>
              <a:rPr lang="zh-CN" altLang="en-US" sz="3600">
                <a:latin typeface="隶书" charset="0"/>
                <a:ea typeface="隶书" charset="0"/>
                <a:cs typeface="隶书" charset="0"/>
              </a:rPr>
              <a:t>电信通信领域里的</a:t>
            </a:r>
            <a:r>
              <a:rPr lang="zh-CN" altLang="en-US" sz="3600">
                <a:ea typeface="隶书" charset="0"/>
                <a:cs typeface="隶书" charset="0"/>
              </a:rPr>
              <a:t>“</a:t>
            </a:r>
            <a:r>
              <a:rPr lang="zh-CN" altLang="en-US" sz="3600">
                <a:latin typeface="隶书" charset="0"/>
                <a:ea typeface="隶书" charset="0"/>
                <a:cs typeface="隶书" charset="0"/>
              </a:rPr>
              <a:t>排头兵</a:t>
            </a:r>
            <a:r>
              <a:rPr lang="zh-CN" altLang="en-US" sz="3600">
                <a:ea typeface="隶书" charset="0"/>
                <a:cs typeface="隶书" charset="0"/>
              </a:rPr>
              <a:t>”</a:t>
            </a:r>
            <a:endParaRPr lang="zh-CN" altLang="en-US" sz="3600">
              <a:latin typeface="隶书" charset="0"/>
              <a:ea typeface="隶书" charset="0"/>
              <a:cs typeface="隶书"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668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66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84" grpId="0" autoUpdateAnimBg="0"/>
      <p:bldP spid="156685"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Oval 2"/>
          <p:cNvSpPr>
            <a:spLocks noChangeArrowheads="1"/>
          </p:cNvSpPr>
          <p:nvPr/>
        </p:nvSpPr>
        <p:spPr bwMode="auto">
          <a:xfrm>
            <a:off x="3276600" y="304800"/>
            <a:ext cx="1981200" cy="1219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zh-CN" altLang="en-US"/>
          </a:p>
        </p:txBody>
      </p:sp>
      <p:sp>
        <p:nvSpPr>
          <p:cNvPr id="64515" name="Oval 3"/>
          <p:cNvSpPr>
            <a:spLocks noChangeArrowheads="1"/>
          </p:cNvSpPr>
          <p:nvPr/>
        </p:nvSpPr>
        <p:spPr bwMode="auto">
          <a:xfrm>
            <a:off x="1524000" y="3714750"/>
            <a:ext cx="1905000" cy="1219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zh-CN" altLang="en-US"/>
          </a:p>
        </p:txBody>
      </p:sp>
      <p:sp>
        <p:nvSpPr>
          <p:cNvPr id="64516" name="Oval 4"/>
          <p:cNvSpPr>
            <a:spLocks noChangeArrowheads="1"/>
          </p:cNvSpPr>
          <p:nvPr/>
        </p:nvSpPr>
        <p:spPr bwMode="auto">
          <a:xfrm>
            <a:off x="3276600" y="2343150"/>
            <a:ext cx="1981200" cy="1295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zh-CN" altLang="en-US"/>
          </a:p>
        </p:txBody>
      </p:sp>
      <p:sp>
        <p:nvSpPr>
          <p:cNvPr id="64517" name="Line 5"/>
          <p:cNvSpPr>
            <a:spLocks noChangeShapeType="1"/>
          </p:cNvSpPr>
          <p:nvPr/>
        </p:nvSpPr>
        <p:spPr bwMode="auto">
          <a:xfrm>
            <a:off x="4267200" y="1504950"/>
            <a:ext cx="0" cy="8382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64518" name="Line 6"/>
          <p:cNvSpPr>
            <a:spLocks noChangeShapeType="1"/>
          </p:cNvSpPr>
          <p:nvPr/>
        </p:nvSpPr>
        <p:spPr bwMode="auto">
          <a:xfrm flipV="1">
            <a:off x="3138488" y="3505200"/>
            <a:ext cx="533400" cy="3810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64519" name="Line 7"/>
          <p:cNvSpPr>
            <a:spLocks noChangeShapeType="1"/>
          </p:cNvSpPr>
          <p:nvPr/>
        </p:nvSpPr>
        <p:spPr bwMode="auto">
          <a:xfrm flipH="1" flipV="1">
            <a:off x="4995863" y="3424238"/>
            <a:ext cx="685800" cy="5334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64520" name="Text Box 8"/>
          <p:cNvSpPr txBox="1">
            <a:spLocks noChangeArrowheads="1"/>
          </p:cNvSpPr>
          <p:nvPr/>
        </p:nvSpPr>
        <p:spPr bwMode="auto">
          <a:xfrm>
            <a:off x="3200400" y="2438400"/>
            <a:ext cx="2209800" cy="11604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2800">
                <a:solidFill>
                  <a:srgbClr val="FF0000"/>
                </a:solidFill>
                <a:ea typeface="隶书" charset="0"/>
                <a:cs typeface="隶书" charset="0"/>
              </a:rPr>
              <a:t>国际互联网</a:t>
            </a:r>
          </a:p>
          <a:p>
            <a:pPr algn="ctr" eaLnBrk="1" hangingPunct="1">
              <a:spcBef>
                <a:spcPct val="50000"/>
              </a:spcBef>
            </a:pPr>
            <a:r>
              <a:rPr lang="en-US" altLang="zh-CN" sz="2800">
                <a:solidFill>
                  <a:srgbClr val="FF0000"/>
                </a:solidFill>
                <a:ea typeface="隶书" charset="0"/>
                <a:cs typeface="隶书" charset="0"/>
              </a:rPr>
              <a:t>Internet</a:t>
            </a:r>
            <a:endParaRPr lang="en-US" altLang="zh-CN" sz="2800">
              <a:ea typeface="隶书" charset="0"/>
              <a:cs typeface="隶书" charset="0"/>
            </a:endParaRPr>
          </a:p>
        </p:txBody>
      </p:sp>
      <p:sp>
        <p:nvSpPr>
          <p:cNvPr id="157705" name="Text Box 9"/>
          <p:cNvSpPr txBox="1">
            <a:spLocks noChangeArrowheads="1"/>
          </p:cNvSpPr>
          <p:nvPr/>
        </p:nvSpPr>
        <p:spPr bwMode="auto">
          <a:xfrm>
            <a:off x="3276600" y="533400"/>
            <a:ext cx="2014538"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3600">
                <a:solidFill>
                  <a:srgbClr val="FF0000"/>
                </a:solidFill>
                <a:ea typeface="隶书" charset="0"/>
                <a:cs typeface="隶书" charset="0"/>
              </a:rPr>
              <a:t>电子商务</a:t>
            </a:r>
          </a:p>
        </p:txBody>
      </p:sp>
      <p:sp>
        <p:nvSpPr>
          <p:cNvPr id="157706" name="Text Box 10"/>
          <p:cNvSpPr txBox="1">
            <a:spLocks noChangeArrowheads="1"/>
          </p:cNvSpPr>
          <p:nvPr/>
        </p:nvSpPr>
        <p:spPr bwMode="auto">
          <a:xfrm>
            <a:off x="1447800" y="3886200"/>
            <a:ext cx="205740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3600">
                <a:solidFill>
                  <a:srgbClr val="FF0000"/>
                </a:solidFill>
                <a:ea typeface="隶书" charset="0"/>
                <a:cs typeface="隶书" charset="0"/>
              </a:rPr>
              <a:t>电子会议</a:t>
            </a:r>
            <a:endParaRPr lang="zh-CN" altLang="en-US" sz="3600"/>
          </a:p>
        </p:txBody>
      </p:sp>
      <p:sp>
        <p:nvSpPr>
          <p:cNvPr id="157707" name="Text Box 11"/>
          <p:cNvSpPr txBox="1">
            <a:spLocks noChangeArrowheads="1"/>
          </p:cNvSpPr>
          <p:nvPr/>
        </p:nvSpPr>
        <p:spPr bwMode="auto">
          <a:xfrm>
            <a:off x="5410200" y="3886200"/>
            <a:ext cx="1219200" cy="1190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3600">
                <a:solidFill>
                  <a:srgbClr val="FF0000"/>
                </a:solidFill>
                <a:ea typeface="隶书" charset="0"/>
                <a:cs typeface="隶书" charset="0"/>
              </a:rPr>
              <a:t>多种服务</a:t>
            </a:r>
          </a:p>
        </p:txBody>
      </p:sp>
      <p:sp>
        <p:nvSpPr>
          <p:cNvPr id="157708" name="Text Box 12"/>
          <p:cNvSpPr txBox="1">
            <a:spLocks noChangeArrowheads="1"/>
          </p:cNvSpPr>
          <p:nvPr/>
        </p:nvSpPr>
        <p:spPr bwMode="auto">
          <a:xfrm>
            <a:off x="5486400" y="2667000"/>
            <a:ext cx="19812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ea typeface="黑体" charset="0"/>
                <a:cs typeface="黑体" charset="0"/>
              </a:rPr>
              <a:t>①网上新闻</a:t>
            </a:r>
          </a:p>
        </p:txBody>
      </p:sp>
      <p:sp>
        <p:nvSpPr>
          <p:cNvPr id="157709" name="Text Box 13"/>
          <p:cNvSpPr txBox="1">
            <a:spLocks noChangeArrowheads="1"/>
          </p:cNvSpPr>
          <p:nvPr/>
        </p:nvSpPr>
        <p:spPr bwMode="auto">
          <a:xfrm>
            <a:off x="7248525" y="3776663"/>
            <a:ext cx="1828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ea typeface="黑体" charset="0"/>
                <a:cs typeface="黑体" charset="0"/>
              </a:rPr>
              <a:t>②网上医院</a:t>
            </a:r>
          </a:p>
        </p:txBody>
      </p:sp>
      <p:sp>
        <p:nvSpPr>
          <p:cNvPr id="157710" name="Text Box 14"/>
          <p:cNvSpPr txBox="1">
            <a:spLocks noChangeArrowheads="1"/>
          </p:cNvSpPr>
          <p:nvPr/>
        </p:nvSpPr>
        <p:spPr bwMode="auto">
          <a:xfrm>
            <a:off x="6705600" y="5400675"/>
            <a:ext cx="1752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ea typeface="黑体" charset="0"/>
                <a:cs typeface="黑体" charset="0"/>
              </a:rPr>
              <a:t>③网上学校</a:t>
            </a:r>
          </a:p>
        </p:txBody>
      </p:sp>
      <p:sp>
        <p:nvSpPr>
          <p:cNvPr id="157711" name="Text Box 15"/>
          <p:cNvSpPr txBox="1">
            <a:spLocks noChangeArrowheads="1"/>
          </p:cNvSpPr>
          <p:nvPr/>
        </p:nvSpPr>
        <p:spPr bwMode="auto">
          <a:xfrm>
            <a:off x="4343400" y="5486400"/>
            <a:ext cx="1752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ea typeface="黑体" charset="0"/>
                <a:cs typeface="黑体" charset="0"/>
              </a:rPr>
              <a:t>④网上娱乐</a:t>
            </a:r>
          </a:p>
        </p:txBody>
      </p:sp>
      <p:sp>
        <p:nvSpPr>
          <p:cNvPr id="157712" name="Text Box 16"/>
          <p:cNvSpPr txBox="1">
            <a:spLocks noChangeArrowheads="1"/>
          </p:cNvSpPr>
          <p:nvPr/>
        </p:nvSpPr>
        <p:spPr bwMode="auto">
          <a:xfrm>
            <a:off x="3733800" y="3810000"/>
            <a:ext cx="1143000" cy="1552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ea typeface="黑体" charset="0"/>
                <a:cs typeface="黑体" charset="0"/>
              </a:rPr>
              <a:t>⑤网上邮局、证券交易等</a:t>
            </a:r>
          </a:p>
        </p:txBody>
      </p:sp>
      <p:sp>
        <p:nvSpPr>
          <p:cNvPr id="157713" name="AutoShape 17"/>
          <p:cNvSpPr>
            <a:spLocks noChangeArrowheads="1"/>
          </p:cNvSpPr>
          <p:nvPr/>
        </p:nvSpPr>
        <p:spPr bwMode="auto">
          <a:xfrm>
            <a:off x="4724400" y="3124200"/>
            <a:ext cx="2590800" cy="2362200"/>
          </a:xfrm>
          <a:custGeom>
            <a:avLst/>
            <a:gdLst>
              <a:gd name="T0" fmla="*/ 3 w 2590800"/>
              <a:gd name="T1" fmla="*/ 902278 h 2362200"/>
              <a:gd name="T2" fmla="*/ 989603 w 2590800"/>
              <a:gd name="T3" fmla="*/ 902284 h 2362200"/>
              <a:gd name="T4" fmla="*/ 1295400 w 2590800"/>
              <a:gd name="T5" fmla="*/ 0 h 2362200"/>
              <a:gd name="T6" fmla="*/ 1601197 w 2590800"/>
              <a:gd name="T7" fmla="*/ 902284 h 2362200"/>
              <a:gd name="T8" fmla="*/ 2590797 w 2590800"/>
              <a:gd name="T9" fmla="*/ 902278 h 2362200"/>
              <a:gd name="T10" fmla="*/ 1790190 w 2590800"/>
              <a:gd name="T11" fmla="*/ 1459914 h 2362200"/>
              <a:gd name="T12" fmla="*/ 2096000 w 2590800"/>
              <a:gd name="T13" fmla="*/ 2362194 h 2362200"/>
              <a:gd name="T14" fmla="*/ 1295400 w 2590800"/>
              <a:gd name="T15" fmla="*/ 1804548 h 2362200"/>
              <a:gd name="T16" fmla="*/ 494800 w 2590800"/>
              <a:gd name="T17" fmla="*/ 2362194 h 2362200"/>
              <a:gd name="T18" fmla="*/ 800610 w 2590800"/>
              <a:gd name="T19" fmla="*/ 1459914 h 2362200"/>
              <a:gd name="T20" fmla="*/ 3 w 2590800"/>
              <a:gd name="T21" fmla="*/ 902278 h 2362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590800" h="2362200">
                <a:moveTo>
                  <a:pt x="3" y="902278"/>
                </a:moveTo>
                <a:lnTo>
                  <a:pt x="989603" y="902284"/>
                </a:lnTo>
                <a:lnTo>
                  <a:pt x="1295400" y="0"/>
                </a:lnTo>
                <a:lnTo>
                  <a:pt x="1601197" y="902284"/>
                </a:lnTo>
                <a:lnTo>
                  <a:pt x="2590797" y="902278"/>
                </a:lnTo>
                <a:lnTo>
                  <a:pt x="1790190" y="1459914"/>
                </a:lnTo>
                <a:lnTo>
                  <a:pt x="2096000" y="2362194"/>
                </a:lnTo>
                <a:lnTo>
                  <a:pt x="1295400" y="1804548"/>
                </a:lnTo>
                <a:lnTo>
                  <a:pt x="494800" y="2362194"/>
                </a:lnTo>
                <a:lnTo>
                  <a:pt x="800610" y="1459914"/>
                </a:lnTo>
                <a:lnTo>
                  <a:pt x="3" y="902278"/>
                </a:lnTo>
                <a:close/>
              </a:path>
            </a:pathLst>
          </a:cu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57714" name="AutoShape 18"/>
          <p:cNvSpPr>
            <a:spLocks noChangeArrowheads="1"/>
          </p:cNvSpPr>
          <p:nvPr/>
        </p:nvSpPr>
        <p:spPr bwMode="auto">
          <a:xfrm>
            <a:off x="685800" y="4191000"/>
            <a:ext cx="838200" cy="238125"/>
          </a:xfrm>
          <a:prstGeom prst="leftArrow">
            <a:avLst>
              <a:gd name="adj1" fmla="val 50000"/>
              <a:gd name="adj2" fmla="val 88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zh-CN" altLang="en-US"/>
          </a:p>
        </p:txBody>
      </p:sp>
      <p:sp>
        <p:nvSpPr>
          <p:cNvPr id="157715" name="Text Box 19"/>
          <p:cNvSpPr txBox="1">
            <a:spLocks noChangeArrowheads="1"/>
          </p:cNvSpPr>
          <p:nvPr/>
        </p:nvSpPr>
        <p:spPr bwMode="auto">
          <a:xfrm>
            <a:off x="152400" y="3352800"/>
            <a:ext cx="990600" cy="2041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a:ea typeface="黑体" charset="0"/>
                <a:cs typeface="黑体" charset="0"/>
              </a:rPr>
              <a:t>科技创新</a:t>
            </a:r>
          </a:p>
        </p:txBody>
      </p:sp>
      <p:sp>
        <p:nvSpPr>
          <p:cNvPr id="157716" name="AutoShape 20"/>
          <p:cNvSpPr>
            <a:spLocks noChangeArrowheads="1"/>
          </p:cNvSpPr>
          <p:nvPr/>
        </p:nvSpPr>
        <p:spPr bwMode="auto">
          <a:xfrm>
            <a:off x="5257800" y="762000"/>
            <a:ext cx="914400" cy="228600"/>
          </a:xfrm>
          <a:prstGeom prst="rightArrow">
            <a:avLst>
              <a:gd name="adj1" fmla="val 50000"/>
              <a:gd name="adj2" fmla="val 10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zh-CN" altLang="en-US"/>
          </a:p>
        </p:txBody>
      </p:sp>
      <p:sp>
        <p:nvSpPr>
          <p:cNvPr id="157717" name="Text Box 21"/>
          <p:cNvSpPr txBox="1">
            <a:spLocks noChangeArrowheads="1"/>
          </p:cNvSpPr>
          <p:nvPr/>
        </p:nvSpPr>
        <p:spPr bwMode="auto">
          <a:xfrm>
            <a:off x="6172200" y="533400"/>
            <a:ext cx="2438400"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a:ea typeface="黑体" charset="0"/>
                <a:cs typeface="黑体" charset="0"/>
              </a:rPr>
              <a:t>经济发展</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770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770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5770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57716"/>
                                        </p:tgtEl>
                                        <p:attrNameLst>
                                          <p:attrName>style.visibility</p:attrName>
                                        </p:attrNameLst>
                                      </p:cBhvr>
                                      <p:to>
                                        <p:strVal val="visible"/>
                                      </p:to>
                                    </p:set>
                                    <p:animEffect transition="in" filter="wipe(left)">
                                      <p:cBhvr>
                                        <p:cTn id="19" dur="500"/>
                                        <p:tgtEl>
                                          <p:spTgt spid="157716"/>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157717"/>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157708"/>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157709"/>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157710"/>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childTnLst>
                                    <p:set>
                                      <p:cBhvr>
                                        <p:cTn id="39" dur="1" fill="hold">
                                          <p:stCondLst>
                                            <p:cond delay="499"/>
                                          </p:stCondLst>
                                        </p:cTn>
                                        <p:tgtEl>
                                          <p:spTgt spid="157711"/>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499"/>
                                          </p:stCondLst>
                                        </p:cTn>
                                        <p:tgtEl>
                                          <p:spTgt spid="157712"/>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2" fill="hold" grpId="0" nodeType="clickEffect">
                                  <p:stCondLst>
                                    <p:cond delay="0"/>
                                  </p:stCondLst>
                                  <p:childTnLst>
                                    <p:set>
                                      <p:cBhvr>
                                        <p:cTn id="47" dur="1" fill="hold">
                                          <p:stCondLst>
                                            <p:cond delay="0"/>
                                          </p:stCondLst>
                                        </p:cTn>
                                        <p:tgtEl>
                                          <p:spTgt spid="157714"/>
                                        </p:tgtEl>
                                        <p:attrNameLst>
                                          <p:attrName>style.visibility</p:attrName>
                                        </p:attrNameLst>
                                      </p:cBhvr>
                                      <p:to>
                                        <p:strVal val="visible"/>
                                      </p:to>
                                    </p:set>
                                    <p:animEffect transition="in" filter="wipe(right)">
                                      <p:cBhvr>
                                        <p:cTn id="48" dur="500"/>
                                        <p:tgtEl>
                                          <p:spTgt spid="157714"/>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499"/>
                                          </p:stCondLst>
                                        </p:cTn>
                                        <p:tgtEl>
                                          <p:spTgt spid="1577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5" grpId="0" autoUpdateAnimBg="0"/>
      <p:bldP spid="157706" grpId="0" autoUpdateAnimBg="0"/>
      <p:bldP spid="157707" grpId="0" autoUpdateAnimBg="0"/>
      <p:bldP spid="157708" grpId="0" autoUpdateAnimBg="0"/>
      <p:bldP spid="157709" grpId="0" autoUpdateAnimBg="0"/>
      <p:bldP spid="157710" grpId="0" autoUpdateAnimBg="0"/>
      <p:bldP spid="157711" grpId="0" autoUpdateAnimBg="0"/>
      <p:bldP spid="157712" grpId="0" autoUpdateAnimBg="0"/>
      <p:bldP spid="157714" grpId="0" animBg="1"/>
      <p:bldP spid="157715" grpId="0" autoUpdateAnimBg="0"/>
      <p:bldP spid="157716" grpId="0" animBg="1"/>
      <p:bldP spid="157717"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图片 1"/>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39750" y="404813"/>
            <a:ext cx="8002588" cy="4327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矩形 2"/>
          <p:cNvSpPr/>
          <p:nvPr/>
        </p:nvSpPr>
        <p:spPr>
          <a:xfrm>
            <a:off x="827088" y="4724400"/>
            <a:ext cx="7561262" cy="1570038"/>
          </a:xfrm>
          <a:prstGeom prst="rect">
            <a:avLst/>
          </a:prstGeom>
        </p:spPr>
        <p:txBody>
          <a:bodyPr>
            <a:spAutoFit/>
          </a:bodyPr>
          <a:lstStyle/>
          <a:p>
            <a:r>
              <a:rPr lang="zh-CN" altLang="en-US" b="1">
                <a:solidFill>
                  <a:srgbClr val="FF0000"/>
                </a:solidFill>
                <a:effectLst>
                  <a:outerShdw blurRad="38100" dist="38100" dir="2700000" algn="tl">
                    <a:srgbClr val="DDDDDD"/>
                  </a:outerShdw>
                </a:effectLst>
                <a:latin typeface="Arial" charset="0"/>
              </a:rPr>
              <a:t>　“融媒体”是充分利用媒介载体，把广播、电视、报纸等既有共同点，又存在互补性的不同媒体，在人力、内容、宣传等方面进行全面整合，实现“资源通融、内容兼融、宣传互融、利益共融”的新型媒体。</a:t>
            </a:r>
            <a:endParaRPr lang="zh-CN" altLang="en-US" b="1">
              <a:solidFill>
                <a:srgbClr val="FF0000"/>
              </a:solidFill>
              <a:effectLst>
                <a:outerShdw blurRad="38100" dist="38100" dir="2700000" algn="tl">
                  <a:srgbClr val="DDDDDD"/>
                </a:outerShdw>
              </a:effectLst>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图片 1"/>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80975" y="1557338"/>
            <a:ext cx="5035550" cy="4691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6563" name="图片 2"/>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067175" y="188913"/>
            <a:ext cx="6161088" cy="455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图片 1"/>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80975" y="0"/>
            <a:ext cx="5184775" cy="3881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7587" name="图片 2"/>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851275" y="3624263"/>
            <a:ext cx="5292725" cy="3233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7588" name="图片 3"/>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3813" y="3875088"/>
            <a:ext cx="3968750" cy="2982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7589" name="图片 4"/>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718050" y="0"/>
            <a:ext cx="4414838" cy="3292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图片 1"/>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4089400" cy="3375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8611" name="图片 2"/>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3421063"/>
            <a:ext cx="4592638" cy="3436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8612" name="图片 4"/>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832225" y="0"/>
            <a:ext cx="5311775" cy="2411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8613" name="图片 5"/>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606925" y="2767013"/>
            <a:ext cx="4860925" cy="4090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69863" y="620713"/>
            <a:ext cx="8964612" cy="5570537"/>
          </a:xfrm>
          <a:prstGeom prst="rect">
            <a:avLst/>
          </a:prstGeom>
        </p:spPr>
        <p:txBody>
          <a:bodyPr>
            <a:spAutoFit/>
          </a:bodyPr>
          <a:lstStyle/>
          <a:p>
            <a:pPr algn="ctr"/>
            <a:r>
              <a:rPr lang="zh-CN" altLang="en-US" sz="3600" b="1">
                <a:solidFill>
                  <a:srgbClr val="FF0000"/>
                </a:solidFill>
                <a:effectLst>
                  <a:outerShdw blurRad="38100" dist="38100" dir="2700000" algn="tl">
                    <a:srgbClr val="DDDDDD"/>
                  </a:outerShdw>
                </a:effectLst>
                <a:latin typeface="宋体" charset="0"/>
              </a:rPr>
              <a:t>习近平致首届世界互联网大会贺词全文</a:t>
            </a:r>
          </a:p>
          <a:p>
            <a:pPr algn="ctr"/>
            <a:r>
              <a:rPr lang="en-US" altLang="zh-CN" sz="1800" b="1">
                <a:solidFill>
                  <a:srgbClr val="0070C0"/>
                </a:solidFill>
                <a:effectLst>
                  <a:outerShdw blurRad="38100" dist="38100" dir="2700000" algn="tl">
                    <a:srgbClr val="DDDDDD"/>
                  </a:outerShdw>
                </a:effectLst>
                <a:latin typeface="微软雅黑" charset="0"/>
                <a:ea typeface="微软雅黑" charset="0"/>
                <a:cs typeface="微软雅黑" charset="0"/>
              </a:rPr>
              <a:t>2014-11-19</a:t>
            </a:r>
            <a:r>
              <a:rPr lang="en-US" altLang="zh-CN" sz="3200" b="1">
                <a:solidFill>
                  <a:srgbClr val="0070C0"/>
                </a:solidFill>
                <a:effectLst>
                  <a:outerShdw blurRad="38100" dist="38100" dir="2700000" algn="tl">
                    <a:srgbClr val="DDDDDD"/>
                  </a:outerShdw>
                </a:effectLst>
                <a:latin typeface="微软雅黑" charset="0"/>
                <a:ea typeface="微软雅黑" charset="0"/>
                <a:cs typeface="微软雅黑" charset="0"/>
              </a:rPr>
              <a:t> </a:t>
            </a:r>
          </a:p>
          <a:p>
            <a:r>
              <a:rPr lang="zh-CN" altLang="en-US" sz="3200" b="1">
                <a:solidFill>
                  <a:srgbClr val="0070C0"/>
                </a:solidFill>
                <a:effectLst>
                  <a:outerShdw blurRad="38100" dist="38100" dir="2700000" algn="tl">
                    <a:srgbClr val="DDDDDD"/>
                  </a:outerShdw>
                </a:effectLst>
                <a:latin typeface="微软雅黑" charset="0"/>
                <a:ea typeface="微软雅黑" charset="0"/>
                <a:cs typeface="微软雅黑" charset="0"/>
              </a:rPr>
              <a:t>光明网讯 </a:t>
            </a:r>
            <a:r>
              <a:rPr lang="en-US" altLang="zh-CN" sz="3200" b="1">
                <a:solidFill>
                  <a:srgbClr val="0070C0"/>
                </a:solidFill>
                <a:effectLst>
                  <a:outerShdw blurRad="38100" dist="38100" dir="2700000" algn="tl">
                    <a:srgbClr val="DDDDDD"/>
                  </a:outerShdw>
                </a:effectLst>
                <a:latin typeface="微软雅黑" charset="0"/>
                <a:ea typeface="微软雅黑" charset="0"/>
                <a:cs typeface="微软雅黑" charset="0"/>
              </a:rPr>
              <a:t>19</a:t>
            </a:r>
            <a:r>
              <a:rPr lang="zh-CN" altLang="en-US" sz="3200" b="1">
                <a:solidFill>
                  <a:srgbClr val="0070C0"/>
                </a:solidFill>
                <a:effectLst>
                  <a:outerShdw blurRad="38100" dist="38100" dir="2700000" algn="tl">
                    <a:srgbClr val="DDDDDD"/>
                  </a:outerShdw>
                </a:effectLst>
                <a:latin typeface="微软雅黑" charset="0"/>
                <a:ea typeface="微软雅黑" charset="0"/>
                <a:cs typeface="微软雅黑" charset="0"/>
              </a:rPr>
              <a:t>日，国家主席习近平向在乌镇举办的首届世界互联网大会致贺词。全文如下：</a:t>
            </a:r>
          </a:p>
          <a:p>
            <a:pPr latinLnBrk="1"/>
            <a:r>
              <a:rPr lang="zh-CN" altLang="en-US" sz="3200" b="1">
                <a:solidFill>
                  <a:srgbClr val="0070C0"/>
                </a:solidFill>
                <a:effectLst>
                  <a:outerShdw blurRad="38100" dist="38100" dir="2700000" algn="tl">
                    <a:srgbClr val="DDDDDD"/>
                  </a:outerShdw>
                </a:effectLst>
                <a:latin typeface="微软雅黑" charset="0"/>
                <a:ea typeface="微软雅黑" charset="0"/>
                <a:cs typeface="微软雅黑" charset="0"/>
              </a:rPr>
              <a:t>　　</a:t>
            </a:r>
            <a:endParaRPr lang="en-US" altLang="zh-CN" sz="3200" b="1">
              <a:solidFill>
                <a:srgbClr val="0070C0"/>
              </a:solidFill>
              <a:effectLst>
                <a:outerShdw blurRad="38100" dist="38100" dir="2700000" algn="tl">
                  <a:srgbClr val="DDDDDD"/>
                </a:outerShdw>
              </a:effectLst>
              <a:latin typeface="微软雅黑" charset="0"/>
              <a:ea typeface="微软雅黑" charset="0"/>
              <a:cs typeface="微软雅黑" charset="0"/>
            </a:endParaRPr>
          </a:p>
          <a:p>
            <a:pPr latinLnBrk="1"/>
            <a:r>
              <a:rPr lang="en-US" altLang="zh-CN" sz="3200" b="1">
                <a:solidFill>
                  <a:srgbClr val="0070C0"/>
                </a:solidFill>
                <a:effectLst>
                  <a:outerShdw blurRad="38100" dist="38100" dir="2700000" algn="tl">
                    <a:srgbClr val="DDDDDD"/>
                  </a:outerShdw>
                </a:effectLst>
                <a:latin typeface="微软雅黑" charset="0"/>
                <a:ea typeface="微软雅黑" charset="0"/>
                <a:cs typeface="微软雅黑" charset="0"/>
              </a:rPr>
              <a:t>       </a:t>
            </a:r>
            <a:r>
              <a:rPr lang="zh-CN" altLang="en-US" sz="3200" b="1">
                <a:solidFill>
                  <a:srgbClr val="0070C0"/>
                </a:solidFill>
                <a:effectLst>
                  <a:outerShdw blurRad="38100" dist="38100" dir="2700000" algn="tl">
                    <a:srgbClr val="DDDDDD"/>
                  </a:outerShdw>
                </a:effectLst>
                <a:latin typeface="微软雅黑" charset="0"/>
                <a:ea typeface="微软雅黑" charset="0"/>
                <a:cs typeface="微软雅黑" charset="0"/>
              </a:rPr>
              <a:t>值此首届世界互联网大会开幕之际，我谨代表中国政府和人民，并以我个人的名义，向会议的召开致以热烈的祝贺！向出席会议的各国</a:t>
            </a:r>
            <a:r>
              <a:rPr lang="zh-CN" altLang="en-US" sz="3200" b="1">
                <a:solidFill>
                  <a:srgbClr val="FF0000"/>
                </a:solidFill>
                <a:effectLst>
                  <a:outerShdw blurRad="38100" dist="38100" dir="2700000" algn="tl">
                    <a:srgbClr val="DDDDDD"/>
                  </a:outerShdw>
                </a:effectLst>
                <a:latin typeface="微软雅黑" charset="0"/>
                <a:ea typeface="微软雅黑" charset="0"/>
                <a:cs typeface="微软雅黑" charset="0"/>
              </a:rPr>
              <a:t>政府官员</a:t>
            </a:r>
            <a:r>
              <a:rPr lang="zh-CN" altLang="en-US" sz="3200" b="1">
                <a:solidFill>
                  <a:srgbClr val="0070C0"/>
                </a:solidFill>
                <a:effectLst>
                  <a:outerShdw blurRad="38100" dist="38100" dir="2700000" algn="tl">
                    <a:srgbClr val="DDDDDD"/>
                  </a:outerShdw>
                </a:effectLst>
                <a:latin typeface="微软雅黑" charset="0"/>
                <a:ea typeface="微软雅黑" charset="0"/>
                <a:cs typeface="微软雅黑" charset="0"/>
              </a:rPr>
              <a:t>、</a:t>
            </a:r>
            <a:r>
              <a:rPr lang="zh-CN" altLang="en-US" sz="3200" b="1">
                <a:solidFill>
                  <a:srgbClr val="FF0000"/>
                </a:solidFill>
                <a:effectLst>
                  <a:outerShdw blurRad="38100" dist="38100" dir="2700000" algn="tl">
                    <a:srgbClr val="DDDDDD"/>
                  </a:outerShdw>
                </a:effectLst>
                <a:latin typeface="微软雅黑" charset="0"/>
                <a:ea typeface="微软雅黑" charset="0"/>
                <a:cs typeface="微软雅黑" charset="0"/>
              </a:rPr>
              <a:t>国际机构负责人</a:t>
            </a:r>
            <a:r>
              <a:rPr lang="zh-CN" altLang="en-US" sz="3200" b="1">
                <a:solidFill>
                  <a:srgbClr val="0070C0"/>
                </a:solidFill>
                <a:effectLst>
                  <a:outerShdw blurRad="38100" dist="38100" dir="2700000" algn="tl">
                    <a:srgbClr val="DDDDDD"/>
                  </a:outerShdw>
                </a:effectLst>
                <a:latin typeface="微软雅黑" charset="0"/>
                <a:ea typeface="微软雅黑" charset="0"/>
                <a:cs typeface="微软雅黑" charset="0"/>
              </a:rPr>
              <a:t>以及</a:t>
            </a:r>
            <a:r>
              <a:rPr lang="zh-CN" altLang="en-US" sz="3200" b="1">
                <a:solidFill>
                  <a:srgbClr val="FF0000"/>
                </a:solidFill>
                <a:effectLst>
                  <a:outerShdw blurRad="38100" dist="38100" dir="2700000" algn="tl">
                    <a:srgbClr val="DDDDDD"/>
                  </a:outerShdw>
                </a:effectLst>
                <a:latin typeface="微软雅黑" charset="0"/>
                <a:ea typeface="微软雅黑" charset="0"/>
                <a:cs typeface="微软雅黑" charset="0"/>
              </a:rPr>
              <a:t>专家学者</a:t>
            </a:r>
            <a:r>
              <a:rPr lang="zh-CN" altLang="en-US" sz="3200" b="1">
                <a:solidFill>
                  <a:srgbClr val="0070C0"/>
                </a:solidFill>
                <a:effectLst>
                  <a:outerShdw blurRad="38100" dist="38100" dir="2700000" algn="tl">
                    <a:srgbClr val="DDDDDD"/>
                  </a:outerShdw>
                </a:effectLst>
                <a:latin typeface="微软雅黑" charset="0"/>
                <a:ea typeface="微软雅黑" charset="0"/>
                <a:cs typeface="微软雅黑" charset="0"/>
              </a:rPr>
              <a:t>、</a:t>
            </a:r>
            <a:r>
              <a:rPr lang="zh-CN" altLang="en-US" sz="3200" b="1">
                <a:solidFill>
                  <a:srgbClr val="FF0000"/>
                </a:solidFill>
                <a:effectLst>
                  <a:outerShdw blurRad="38100" dist="38100" dir="2700000" algn="tl">
                    <a:srgbClr val="DDDDDD"/>
                  </a:outerShdw>
                </a:effectLst>
                <a:latin typeface="微软雅黑" charset="0"/>
                <a:ea typeface="微软雅黑" charset="0"/>
                <a:cs typeface="微软雅黑" charset="0"/>
              </a:rPr>
              <a:t>企业家</a:t>
            </a:r>
            <a:r>
              <a:rPr lang="zh-CN" altLang="en-US" sz="3200" b="1">
                <a:solidFill>
                  <a:srgbClr val="0070C0"/>
                </a:solidFill>
                <a:effectLst>
                  <a:outerShdw blurRad="38100" dist="38100" dir="2700000" algn="tl">
                    <a:srgbClr val="DDDDDD"/>
                  </a:outerShdw>
                </a:effectLst>
                <a:latin typeface="微软雅黑" charset="0"/>
                <a:ea typeface="微软雅黑" charset="0"/>
                <a:cs typeface="微软雅黑" charset="0"/>
              </a:rPr>
              <a:t>等各方嘉宾，表示热烈的欢迎！</a:t>
            </a:r>
          </a:p>
          <a:p>
            <a:pPr latinLnBrk="1"/>
            <a:r>
              <a:rPr lang="zh-CN" altLang="en-US" sz="3200" b="1">
                <a:solidFill>
                  <a:srgbClr val="0070C0"/>
                </a:solidFill>
                <a:effectLst>
                  <a:outerShdw blurRad="38100" dist="38100" dir="2700000" algn="tl">
                    <a:srgbClr val="DDDDDD"/>
                  </a:outerShdw>
                </a:effectLst>
                <a:latin typeface="微软雅黑" charset="0"/>
                <a:ea typeface="微软雅黑" charset="0"/>
                <a:cs typeface="微软雅黑" charset="0"/>
              </a:rPr>
              <a:t>　　</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矩形 2"/>
          <p:cNvSpPr>
            <a:spLocks noChangeArrowheads="1"/>
          </p:cNvSpPr>
          <p:nvPr/>
        </p:nvSpPr>
        <p:spPr bwMode="auto">
          <a:xfrm>
            <a:off x="539750" y="404813"/>
            <a:ext cx="8135938" cy="5632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latinLnBrk="1"/>
            <a:r>
              <a:rPr lang="zh-CN" altLang="en-US" sz="3600">
                <a:solidFill>
                  <a:srgbClr val="000000"/>
                </a:solidFill>
                <a:latin typeface="微软雅黑" charset="0"/>
                <a:ea typeface="微软雅黑" charset="0"/>
                <a:cs typeface="微软雅黑" charset="0"/>
              </a:rPr>
              <a:t>       当今时代，以</a:t>
            </a:r>
            <a:r>
              <a:rPr lang="zh-CN" altLang="en-US" sz="3600">
                <a:solidFill>
                  <a:srgbClr val="FF0000"/>
                </a:solidFill>
                <a:latin typeface="微软雅黑" charset="0"/>
                <a:ea typeface="微软雅黑" charset="0"/>
                <a:cs typeface="微软雅黑" charset="0"/>
              </a:rPr>
              <a:t>信息技术</a:t>
            </a:r>
            <a:r>
              <a:rPr lang="zh-CN" altLang="en-US" sz="3600">
                <a:solidFill>
                  <a:srgbClr val="000000"/>
                </a:solidFill>
                <a:latin typeface="微软雅黑" charset="0"/>
                <a:ea typeface="微软雅黑" charset="0"/>
                <a:cs typeface="微软雅黑" charset="0"/>
              </a:rPr>
              <a:t>为核心的</a:t>
            </a:r>
            <a:r>
              <a:rPr lang="zh-CN" altLang="en-US" sz="3600">
                <a:solidFill>
                  <a:srgbClr val="FF0000"/>
                </a:solidFill>
                <a:latin typeface="微软雅黑" charset="0"/>
                <a:ea typeface="微软雅黑" charset="0"/>
                <a:cs typeface="微软雅黑" charset="0"/>
              </a:rPr>
              <a:t>新一轮科技革命</a:t>
            </a:r>
            <a:r>
              <a:rPr lang="zh-CN" altLang="en-US" sz="3600">
                <a:solidFill>
                  <a:srgbClr val="000000"/>
                </a:solidFill>
                <a:latin typeface="微软雅黑" charset="0"/>
                <a:ea typeface="微软雅黑" charset="0"/>
                <a:cs typeface="微软雅黑" charset="0"/>
              </a:rPr>
              <a:t>正在孕育兴起，</a:t>
            </a:r>
            <a:r>
              <a:rPr lang="zh-CN" altLang="en-US" sz="3600">
                <a:solidFill>
                  <a:srgbClr val="FF0000"/>
                </a:solidFill>
                <a:latin typeface="微软雅黑" charset="0"/>
                <a:ea typeface="微软雅黑" charset="0"/>
                <a:cs typeface="微软雅黑" charset="0"/>
              </a:rPr>
              <a:t>互联网</a:t>
            </a:r>
            <a:r>
              <a:rPr lang="zh-CN" altLang="en-US" sz="3600">
                <a:solidFill>
                  <a:srgbClr val="000000"/>
                </a:solidFill>
                <a:latin typeface="微软雅黑" charset="0"/>
                <a:ea typeface="微软雅黑" charset="0"/>
                <a:cs typeface="微软雅黑" charset="0"/>
              </a:rPr>
              <a:t>日益成为</a:t>
            </a:r>
            <a:r>
              <a:rPr lang="zh-CN" altLang="en-US" sz="3600">
                <a:solidFill>
                  <a:srgbClr val="FF0000"/>
                </a:solidFill>
                <a:latin typeface="微软雅黑" charset="0"/>
                <a:ea typeface="微软雅黑" charset="0"/>
                <a:cs typeface="微软雅黑" charset="0"/>
              </a:rPr>
              <a:t>创新驱动</a:t>
            </a:r>
            <a:r>
              <a:rPr lang="zh-CN" altLang="en-US" sz="3600">
                <a:solidFill>
                  <a:srgbClr val="000000"/>
                </a:solidFill>
                <a:latin typeface="微软雅黑" charset="0"/>
                <a:ea typeface="微软雅黑" charset="0"/>
                <a:cs typeface="微软雅黑" charset="0"/>
              </a:rPr>
              <a:t>发展的</a:t>
            </a:r>
            <a:r>
              <a:rPr lang="zh-CN" altLang="en-US" sz="3600">
                <a:solidFill>
                  <a:srgbClr val="FF0000"/>
                </a:solidFill>
                <a:latin typeface="微软雅黑" charset="0"/>
                <a:ea typeface="微软雅黑" charset="0"/>
                <a:cs typeface="微软雅黑" charset="0"/>
              </a:rPr>
              <a:t>先导</a:t>
            </a:r>
            <a:r>
              <a:rPr lang="zh-CN" altLang="en-US" sz="3600">
                <a:solidFill>
                  <a:srgbClr val="000000"/>
                </a:solidFill>
                <a:latin typeface="微软雅黑" charset="0"/>
                <a:ea typeface="微软雅黑" charset="0"/>
                <a:cs typeface="微软雅黑" charset="0"/>
              </a:rPr>
              <a:t>力量，深刻改变着人们的生产生活，有力推动着社会发展。互联网真正让世界变成了地球村，让国际社会越来越成为你中有我、我中有你的命运共同体。同时，互联网发展对</a:t>
            </a:r>
            <a:r>
              <a:rPr lang="zh-CN" altLang="en-US" sz="3600">
                <a:solidFill>
                  <a:srgbClr val="FF0000"/>
                </a:solidFill>
                <a:latin typeface="微软雅黑" charset="0"/>
                <a:ea typeface="微软雅黑" charset="0"/>
                <a:cs typeface="微软雅黑" charset="0"/>
              </a:rPr>
              <a:t>国家主权、安全、发展利益</a:t>
            </a:r>
            <a:r>
              <a:rPr lang="zh-CN" altLang="en-US" sz="3600">
                <a:solidFill>
                  <a:srgbClr val="000000"/>
                </a:solidFill>
                <a:latin typeface="微软雅黑" charset="0"/>
                <a:ea typeface="微软雅黑" charset="0"/>
                <a:cs typeface="微软雅黑" charset="0"/>
              </a:rPr>
              <a:t>提出了新的挑战，迫切需要国际社会</a:t>
            </a:r>
            <a:r>
              <a:rPr lang="zh-CN" altLang="en-US" sz="3600">
                <a:solidFill>
                  <a:srgbClr val="FF0000"/>
                </a:solidFill>
                <a:latin typeface="微软雅黑" charset="0"/>
                <a:ea typeface="微软雅黑" charset="0"/>
                <a:cs typeface="微软雅黑" charset="0"/>
              </a:rPr>
              <a:t>认真应对、谋求共治、实现共赢</a:t>
            </a:r>
            <a:r>
              <a:rPr lang="zh-CN" altLang="en-US" sz="3600">
                <a:solidFill>
                  <a:srgbClr val="000000"/>
                </a:solidFill>
                <a:latin typeface="微软雅黑" charset="0"/>
                <a:ea typeface="微软雅黑" charset="0"/>
                <a:cs typeface="微软雅黑" charset="0"/>
              </a:rPr>
              <a:t>。　　</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矩形 2"/>
          <p:cNvSpPr>
            <a:spLocks noChangeArrowheads="1"/>
          </p:cNvSpPr>
          <p:nvPr/>
        </p:nvSpPr>
        <p:spPr bwMode="auto">
          <a:xfrm>
            <a:off x="539750" y="188913"/>
            <a:ext cx="8243888" cy="64944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latinLnBrk="1"/>
            <a:r>
              <a:rPr lang="zh-CN" altLang="en-US" sz="3200">
                <a:solidFill>
                  <a:srgbClr val="000000"/>
                </a:solidFill>
                <a:latin typeface="微软雅黑" charset="0"/>
                <a:ea typeface="微软雅黑" charset="0"/>
                <a:cs typeface="微软雅黑" charset="0"/>
              </a:rPr>
              <a:t>　　中国正在积极推进网络建设，让互联网发展成果惠及</a:t>
            </a:r>
            <a:r>
              <a:rPr lang="en-US" altLang="zh-CN" sz="3200">
                <a:solidFill>
                  <a:srgbClr val="000000"/>
                </a:solidFill>
                <a:latin typeface="微软雅黑" charset="0"/>
                <a:ea typeface="微软雅黑" charset="0"/>
                <a:cs typeface="微软雅黑" charset="0"/>
              </a:rPr>
              <a:t>13</a:t>
            </a:r>
            <a:r>
              <a:rPr lang="zh-CN" altLang="en-US" sz="3200">
                <a:solidFill>
                  <a:srgbClr val="000000"/>
                </a:solidFill>
                <a:latin typeface="微软雅黑" charset="0"/>
                <a:ea typeface="微软雅黑" charset="0"/>
                <a:cs typeface="微软雅黑" charset="0"/>
              </a:rPr>
              <a:t>亿中国人民。中国愿意同世界各国携手努力，本着相互尊重、相互信任的原则，深化</a:t>
            </a:r>
            <a:r>
              <a:rPr lang="zh-CN" altLang="en-US" sz="3200">
                <a:solidFill>
                  <a:srgbClr val="FF0000"/>
                </a:solidFill>
                <a:latin typeface="微软雅黑" charset="0"/>
                <a:ea typeface="微软雅黑" charset="0"/>
                <a:cs typeface="微软雅黑" charset="0"/>
              </a:rPr>
              <a:t>国际合作</a:t>
            </a:r>
            <a:r>
              <a:rPr lang="zh-CN" altLang="en-US" sz="3200">
                <a:solidFill>
                  <a:srgbClr val="000000"/>
                </a:solidFill>
                <a:latin typeface="微软雅黑" charset="0"/>
                <a:ea typeface="微软雅黑" charset="0"/>
                <a:cs typeface="微软雅黑" charset="0"/>
              </a:rPr>
              <a:t>，尊重</a:t>
            </a:r>
            <a:r>
              <a:rPr lang="zh-CN" altLang="en-US" sz="3200">
                <a:solidFill>
                  <a:srgbClr val="FF0000"/>
                </a:solidFill>
                <a:latin typeface="微软雅黑" charset="0"/>
                <a:ea typeface="微软雅黑" charset="0"/>
                <a:cs typeface="微软雅黑" charset="0"/>
              </a:rPr>
              <a:t>网络主权</a:t>
            </a:r>
            <a:r>
              <a:rPr lang="zh-CN" altLang="en-US" sz="3200">
                <a:solidFill>
                  <a:srgbClr val="000000"/>
                </a:solidFill>
                <a:latin typeface="微软雅黑" charset="0"/>
                <a:ea typeface="微软雅黑" charset="0"/>
                <a:cs typeface="微软雅黑" charset="0"/>
              </a:rPr>
              <a:t>，维护</a:t>
            </a:r>
            <a:r>
              <a:rPr lang="zh-CN" altLang="en-US" sz="3200">
                <a:solidFill>
                  <a:srgbClr val="FF0000"/>
                </a:solidFill>
                <a:latin typeface="微软雅黑" charset="0"/>
                <a:ea typeface="微软雅黑" charset="0"/>
                <a:cs typeface="微软雅黑" charset="0"/>
              </a:rPr>
              <a:t>网络安全</a:t>
            </a:r>
            <a:r>
              <a:rPr lang="zh-CN" altLang="en-US" sz="3200">
                <a:solidFill>
                  <a:srgbClr val="000000"/>
                </a:solidFill>
                <a:latin typeface="微软雅黑" charset="0"/>
                <a:ea typeface="微软雅黑" charset="0"/>
                <a:cs typeface="微软雅黑" charset="0"/>
              </a:rPr>
              <a:t>，共同</a:t>
            </a:r>
            <a:r>
              <a:rPr lang="zh-CN" altLang="en-US" sz="3200">
                <a:solidFill>
                  <a:srgbClr val="FF0000"/>
                </a:solidFill>
                <a:latin typeface="微软雅黑" charset="0"/>
                <a:ea typeface="微软雅黑" charset="0"/>
                <a:cs typeface="微软雅黑" charset="0"/>
              </a:rPr>
              <a:t>构建和平、安全、开放、合作的网络空间</a:t>
            </a:r>
            <a:r>
              <a:rPr lang="zh-CN" altLang="en-US" sz="3200">
                <a:solidFill>
                  <a:srgbClr val="000000"/>
                </a:solidFill>
                <a:latin typeface="微软雅黑" charset="0"/>
                <a:ea typeface="微软雅黑" charset="0"/>
                <a:cs typeface="微软雅黑" charset="0"/>
              </a:rPr>
              <a:t>，</a:t>
            </a:r>
            <a:r>
              <a:rPr lang="zh-CN" altLang="en-US" sz="3200">
                <a:solidFill>
                  <a:srgbClr val="FF0000"/>
                </a:solidFill>
                <a:latin typeface="微软雅黑" charset="0"/>
                <a:ea typeface="微软雅黑" charset="0"/>
                <a:cs typeface="微软雅黑" charset="0"/>
              </a:rPr>
              <a:t>建立多边、民主、透明的国际互联网治理体系</a:t>
            </a:r>
            <a:r>
              <a:rPr lang="zh-CN" altLang="en-US" sz="3200">
                <a:solidFill>
                  <a:srgbClr val="000000"/>
                </a:solidFill>
                <a:latin typeface="微软雅黑" charset="0"/>
                <a:ea typeface="微软雅黑" charset="0"/>
                <a:cs typeface="微软雅黑" charset="0"/>
              </a:rPr>
              <a:t>。</a:t>
            </a:r>
          </a:p>
          <a:p>
            <a:pPr latinLnBrk="1"/>
            <a:r>
              <a:rPr lang="zh-CN" altLang="en-US" sz="3200">
                <a:solidFill>
                  <a:srgbClr val="000000"/>
                </a:solidFill>
                <a:latin typeface="微软雅黑" charset="0"/>
                <a:ea typeface="微软雅黑" charset="0"/>
                <a:cs typeface="微软雅黑" charset="0"/>
              </a:rPr>
              <a:t>　　本届世界互联网大会以“</a:t>
            </a:r>
            <a:r>
              <a:rPr lang="zh-CN" altLang="en-US" sz="3200">
                <a:solidFill>
                  <a:srgbClr val="FF0000"/>
                </a:solidFill>
                <a:latin typeface="微软雅黑" charset="0"/>
                <a:ea typeface="微软雅黑" charset="0"/>
                <a:cs typeface="微软雅黑" charset="0"/>
              </a:rPr>
              <a:t>互联互通共享共治</a:t>
            </a:r>
            <a:r>
              <a:rPr lang="zh-CN" altLang="en-US" sz="3200">
                <a:solidFill>
                  <a:srgbClr val="000000"/>
                </a:solidFill>
                <a:latin typeface="微软雅黑" charset="0"/>
                <a:ea typeface="微软雅黑" charset="0"/>
                <a:cs typeface="微软雅黑" charset="0"/>
              </a:rPr>
              <a:t>”为主题，回应了国际社会对网络空间面临重大问题的共同关注。希望与会嘉宾集思广益、凝聚共识、贡献创见，推动互联网更好造福人类。</a:t>
            </a:r>
          </a:p>
          <a:p>
            <a:pPr latinLnBrk="1"/>
            <a:r>
              <a:rPr lang="zh-CN" altLang="en-US" sz="3200">
                <a:solidFill>
                  <a:srgbClr val="000000"/>
                </a:solidFill>
                <a:latin typeface="微软雅黑" charset="0"/>
                <a:ea typeface="微软雅黑" charset="0"/>
                <a:cs typeface="微软雅黑" charset="0"/>
              </a:rPr>
              <a:t>　　预祝会议取得圆满成功！</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0" y="0"/>
            <a:ext cx="9144000" cy="64135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3600">
                <a:solidFill>
                  <a:srgbClr val="FF0000"/>
                </a:solidFill>
                <a:latin typeface="华文新魏" charset="0"/>
                <a:ea typeface="华文新魏" charset="0"/>
                <a:cs typeface="华文新魏" charset="0"/>
              </a:rPr>
              <a:t>现代化交通运输方式主要有哪几种？</a:t>
            </a:r>
          </a:p>
        </p:txBody>
      </p:sp>
      <p:pic>
        <p:nvPicPr>
          <p:cNvPr id="8195" name="Picture 3" descr="盐田港码头"/>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300788" y="692150"/>
            <a:ext cx="2843212" cy="2520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6"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3557588"/>
            <a:ext cx="4140200" cy="3022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8197" name="Picture 5" descr="800px-Trans-Alaska_Pipeline_System_Luca_Galuzzi_2005">
            <a:hlinkClick r:id="rId4"/>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643438" y="3573463"/>
            <a:ext cx="4500562" cy="29987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8" name="Picture 6" descr="图文：铁轨和高压电缆编制成一个巨大的网"/>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2484438" y="692150"/>
            <a:ext cx="3743325" cy="2520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9" name="Picture 7" descr="F200709181822373012667842"/>
          <p:cNvPicPr>
            <a:picLocks noChangeAspect="1" noChangeArrowheads="1"/>
          </p:cNvPicPr>
          <p:nvPr/>
        </p:nvPicPr>
        <p:blipFill>
          <a:blip r:embed="rId7" cstate="email">
            <a:extLst>
              <a:ext uri="{28A0092B-C50C-407E-A947-70E740481C1C}">
                <a14:useLocalDpi xmlns:a14="http://schemas.microsoft.com/office/drawing/2010/main" val="0"/>
              </a:ext>
            </a:extLst>
          </a:blip>
          <a:srcRect t="8926" b="10991"/>
          <a:stretch>
            <a:fillRect/>
          </a:stretch>
        </p:blipFill>
        <p:spPr bwMode="auto">
          <a:xfrm>
            <a:off x="0" y="692150"/>
            <a:ext cx="2439988" cy="2520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200" name="Oval 8"/>
          <p:cNvSpPr>
            <a:spLocks noChangeArrowheads="1"/>
          </p:cNvSpPr>
          <p:nvPr/>
        </p:nvSpPr>
        <p:spPr bwMode="auto">
          <a:xfrm>
            <a:off x="1116013" y="3213100"/>
            <a:ext cx="287337" cy="287338"/>
          </a:xfrm>
          <a:prstGeom prst="ellipse">
            <a:avLst/>
          </a:prstGeom>
          <a:noFill/>
          <a:ln w="9525">
            <a:solidFill>
              <a:schemeClr val="bg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kumimoji="0" lang="en-US" altLang="zh-CN" sz="1800">
                <a:solidFill>
                  <a:schemeClr val="bg1"/>
                </a:solidFill>
                <a:latin typeface="Arial" charset="0"/>
              </a:rPr>
              <a:t>1</a:t>
            </a:r>
          </a:p>
        </p:txBody>
      </p:sp>
      <p:sp>
        <p:nvSpPr>
          <p:cNvPr id="8201" name="Oval 9"/>
          <p:cNvSpPr>
            <a:spLocks noChangeArrowheads="1"/>
          </p:cNvSpPr>
          <p:nvPr/>
        </p:nvSpPr>
        <p:spPr bwMode="auto">
          <a:xfrm>
            <a:off x="4284663" y="3213100"/>
            <a:ext cx="287337" cy="287338"/>
          </a:xfrm>
          <a:prstGeom prst="ellipse">
            <a:avLst/>
          </a:prstGeom>
          <a:noFill/>
          <a:ln w="9525">
            <a:solidFill>
              <a:schemeClr val="bg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kumimoji="0" lang="en-US" altLang="zh-CN" sz="1800">
                <a:solidFill>
                  <a:schemeClr val="bg1"/>
                </a:solidFill>
                <a:latin typeface="Arial" charset="0"/>
              </a:rPr>
              <a:t>2</a:t>
            </a:r>
          </a:p>
        </p:txBody>
      </p:sp>
      <p:sp>
        <p:nvSpPr>
          <p:cNvPr id="8202" name="Oval 10"/>
          <p:cNvSpPr>
            <a:spLocks noChangeArrowheads="1"/>
          </p:cNvSpPr>
          <p:nvPr/>
        </p:nvSpPr>
        <p:spPr bwMode="auto">
          <a:xfrm>
            <a:off x="7596188" y="3213100"/>
            <a:ext cx="287337" cy="287338"/>
          </a:xfrm>
          <a:prstGeom prst="ellipse">
            <a:avLst/>
          </a:prstGeom>
          <a:noFill/>
          <a:ln w="9525">
            <a:solidFill>
              <a:schemeClr val="bg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kumimoji="0" lang="en-US" altLang="zh-CN" sz="1800">
                <a:solidFill>
                  <a:schemeClr val="bg1"/>
                </a:solidFill>
                <a:latin typeface="Arial" charset="0"/>
              </a:rPr>
              <a:t>3</a:t>
            </a:r>
          </a:p>
        </p:txBody>
      </p:sp>
      <p:sp>
        <p:nvSpPr>
          <p:cNvPr id="8203" name="Oval 11"/>
          <p:cNvSpPr>
            <a:spLocks noChangeArrowheads="1"/>
          </p:cNvSpPr>
          <p:nvPr/>
        </p:nvSpPr>
        <p:spPr bwMode="auto">
          <a:xfrm>
            <a:off x="1908175" y="6570663"/>
            <a:ext cx="287338" cy="287337"/>
          </a:xfrm>
          <a:prstGeom prst="ellipse">
            <a:avLst/>
          </a:prstGeom>
          <a:noFill/>
          <a:ln w="9525">
            <a:solidFill>
              <a:schemeClr val="bg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kumimoji="0" lang="en-US" altLang="zh-CN" sz="1800">
                <a:solidFill>
                  <a:schemeClr val="bg1"/>
                </a:solidFill>
                <a:latin typeface="Arial" charset="0"/>
              </a:rPr>
              <a:t>4</a:t>
            </a:r>
          </a:p>
        </p:txBody>
      </p:sp>
      <p:sp>
        <p:nvSpPr>
          <p:cNvPr id="8204" name="Oval 12"/>
          <p:cNvSpPr>
            <a:spLocks noChangeArrowheads="1"/>
          </p:cNvSpPr>
          <p:nvPr/>
        </p:nvSpPr>
        <p:spPr bwMode="auto">
          <a:xfrm>
            <a:off x="6877050" y="6586538"/>
            <a:ext cx="287338" cy="287337"/>
          </a:xfrm>
          <a:prstGeom prst="ellipse">
            <a:avLst/>
          </a:prstGeom>
          <a:noFill/>
          <a:ln w="9525">
            <a:solidFill>
              <a:schemeClr val="bg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kumimoji="0" lang="en-US" altLang="zh-CN" sz="1800">
                <a:solidFill>
                  <a:schemeClr val="bg1"/>
                </a:solidFill>
                <a:latin typeface="Arial" charset="0"/>
              </a:rPr>
              <a:t>5</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矩形 2"/>
          <p:cNvSpPr>
            <a:spLocks noChangeArrowheads="1"/>
          </p:cNvSpPr>
          <p:nvPr/>
        </p:nvSpPr>
        <p:spPr bwMode="auto">
          <a:xfrm>
            <a:off x="250825" y="1052513"/>
            <a:ext cx="8605838" cy="1570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latinLnBrk="1"/>
            <a:r>
              <a:rPr lang="zh-CN" altLang="en-US" sz="3200">
                <a:solidFill>
                  <a:srgbClr val="000000"/>
                </a:solidFill>
                <a:latin typeface="微软雅黑" charset="0"/>
                <a:ea typeface="微软雅黑" charset="0"/>
                <a:cs typeface="微软雅黑" charset="0"/>
              </a:rPr>
              <a:t>传统互联网</a:t>
            </a:r>
            <a:r>
              <a:rPr lang="en-US" altLang="zh-CN" sz="3200">
                <a:solidFill>
                  <a:srgbClr val="000000"/>
                </a:solidFill>
                <a:latin typeface="微软雅黑" charset="0"/>
                <a:ea typeface="微软雅黑" charset="0"/>
                <a:cs typeface="微软雅黑" charset="0"/>
              </a:rPr>
              <a:t>——</a:t>
            </a:r>
            <a:r>
              <a:rPr lang="zh-CN" altLang="en-US" sz="3200">
                <a:solidFill>
                  <a:srgbClr val="000000"/>
                </a:solidFill>
                <a:latin typeface="微软雅黑" charset="0"/>
                <a:ea typeface="微软雅黑" charset="0"/>
                <a:cs typeface="微软雅黑" charset="0"/>
              </a:rPr>
              <a:t>现代通讯技术与</a:t>
            </a:r>
            <a:r>
              <a:rPr lang="en-US" altLang="zh-CN" sz="3200">
                <a:solidFill>
                  <a:srgbClr val="000000"/>
                </a:solidFill>
                <a:latin typeface="微软雅黑" charset="0"/>
                <a:ea typeface="微软雅黑" charset="0"/>
                <a:cs typeface="微软雅黑" charset="0"/>
              </a:rPr>
              <a:t>PC</a:t>
            </a:r>
            <a:r>
              <a:rPr lang="zh-CN" altLang="en-US" sz="3200">
                <a:solidFill>
                  <a:srgbClr val="000000"/>
                </a:solidFill>
                <a:latin typeface="微软雅黑" charset="0"/>
                <a:ea typeface="微软雅黑" charset="0"/>
                <a:cs typeface="微软雅黑" charset="0"/>
              </a:rPr>
              <a:t>等的结合</a:t>
            </a:r>
            <a:endParaRPr lang="en-US" altLang="zh-CN" sz="3200">
              <a:solidFill>
                <a:srgbClr val="000000"/>
              </a:solidFill>
              <a:latin typeface="微软雅黑" charset="0"/>
              <a:ea typeface="微软雅黑" charset="0"/>
              <a:cs typeface="微软雅黑" charset="0"/>
            </a:endParaRPr>
          </a:p>
          <a:p>
            <a:pPr latinLnBrk="1"/>
            <a:r>
              <a:rPr lang="zh-CN" altLang="en-US" sz="3200">
                <a:solidFill>
                  <a:srgbClr val="000000"/>
                </a:solidFill>
                <a:latin typeface="微软雅黑" charset="0"/>
                <a:ea typeface="微软雅黑" charset="0"/>
                <a:cs typeface="微软雅黑" charset="0"/>
              </a:rPr>
              <a:t>移动互联网</a:t>
            </a:r>
            <a:r>
              <a:rPr lang="en-US" altLang="zh-CN" sz="3200">
                <a:solidFill>
                  <a:srgbClr val="000000"/>
                </a:solidFill>
                <a:latin typeface="微软雅黑" charset="0"/>
                <a:ea typeface="微软雅黑" charset="0"/>
                <a:cs typeface="微软雅黑" charset="0"/>
              </a:rPr>
              <a:t>——</a:t>
            </a:r>
            <a:r>
              <a:rPr lang="zh-CN" altLang="en-US" sz="3200">
                <a:solidFill>
                  <a:srgbClr val="000000"/>
                </a:solidFill>
                <a:latin typeface="微软雅黑" charset="0"/>
                <a:ea typeface="微软雅黑" charset="0"/>
                <a:cs typeface="微软雅黑" charset="0"/>
              </a:rPr>
              <a:t>现代通讯技术与手机等的结合</a:t>
            </a:r>
            <a:endParaRPr lang="en-US" altLang="zh-CN" sz="3200">
              <a:solidFill>
                <a:srgbClr val="000000"/>
              </a:solidFill>
              <a:latin typeface="微软雅黑" charset="0"/>
              <a:ea typeface="微软雅黑" charset="0"/>
              <a:cs typeface="微软雅黑" charset="0"/>
            </a:endParaRPr>
          </a:p>
          <a:p>
            <a:pPr latinLnBrk="1"/>
            <a:endParaRPr lang="zh-CN" altLang="en-US" sz="3200">
              <a:solidFill>
                <a:srgbClr val="000000"/>
              </a:solidFill>
              <a:latin typeface="微软雅黑" charset="0"/>
              <a:ea typeface="微软雅黑" charset="0"/>
              <a:cs typeface="微软雅黑" charset="0"/>
            </a:endParaRPr>
          </a:p>
        </p:txBody>
      </p:sp>
      <p:sp>
        <p:nvSpPr>
          <p:cNvPr id="2" name="矩形 1"/>
          <p:cNvSpPr/>
          <p:nvPr/>
        </p:nvSpPr>
        <p:spPr>
          <a:xfrm>
            <a:off x="2339752" y="2708920"/>
            <a:ext cx="4339650" cy="2308324"/>
          </a:xfrm>
          <a:prstGeom prst="rect">
            <a:avLst/>
          </a:prstGeom>
        </p:spPr>
        <p:txBody>
          <a:bodyPr wrap="none">
            <a:spAutoFit/>
          </a:bodyPr>
          <a:lstStyle/>
          <a:p>
            <a:r>
              <a:rPr lang="zh-CN" altLang="en-US" sz="3600" dirty="0" smtClean="0">
                <a:solidFill>
                  <a:schemeClr val="tx2"/>
                </a:solidFill>
                <a:latin typeface="宋体" charset="0"/>
              </a:rPr>
              <a:t>地域联系的主要方式</a:t>
            </a:r>
            <a:endParaRPr lang="en-US" altLang="zh-CN" sz="3600" dirty="0" smtClean="0">
              <a:solidFill>
                <a:schemeClr val="tx2"/>
              </a:solidFill>
              <a:latin typeface="宋体" charset="0"/>
            </a:endParaRPr>
          </a:p>
          <a:p>
            <a:r>
              <a:rPr lang="zh-CN" altLang="en-US" sz="3600" dirty="0" smtClean="0">
                <a:solidFill>
                  <a:schemeClr val="tx2"/>
                </a:solidFill>
                <a:latin typeface="宋体" charset="0"/>
              </a:rPr>
              <a:t>一、？</a:t>
            </a:r>
            <a:endParaRPr lang="en-US" altLang="zh-CN" sz="3600" dirty="0" smtClean="0">
              <a:solidFill>
                <a:schemeClr val="tx2"/>
              </a:solidFill>
              <a:latin typeface="宋体" charset="0"/>
            </a:endParaRPr>
          </a:p>
          <a:p>
            <a:r>
              <a:rPr lang="zh-CN" altLang="en-US" sz="3600" dirty="0" smtClean="0">
                <a:solidFill>
                  <a:schemeClr val="tx2"/>
                </a:solidFill>
                <a:latin typeface="宋体" charset="0"/>
              </a:rPr>
              <a:t>二、？</a:t>
            </a:r>
            <a:endParaRPr lang="en-US" altLang="zh-CN" sz="3600" dirty="0" smtClean="0">
              <a:solidFill>
                <a:schemeClr val="tx2"/>
              </a:solidFill>
              <a:latin typeface="宋体" charset="0"/>
            </a:endParaRPr>
          </a:p>
          <a:p>
            <a:r>
              <a:rPr lang="zh-CN" altLang="en-US" sz="3600" dirty="0" smtClean="0">
                <a:solidFill>
                  <a:schemeClr val="tx2"/>
                </a:solidFill>
                <a:latin typeface="宋体" charset="0"/>
              </a:rPr>
              <a:t>三、？</a:t>
            </a:r>
            <a:endParaRPr lang="en-US" altLang="zh-CN" sz="3600" dirty="0" smtClean="0">
              <a:solidFill>
                <a:schemeClr val="tx2"/>
              </a:solidFill>
              <a:latin typeface="宋体"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3"/>
          <p:cNvSpPr txBox="1">
            <a:spLocks noChangeArrowheads="1"/>
          </p:cNvSpPr>
          <p:nvPr/>
        </p:nvSpPr>
        <p:spPr bwMode="auto">
          <a:xfrm>
            <a:off x="0" y="4267200"/>
            <a:ext cx="9144000" cy="26558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just" eaLnBrk="1" hangingPunct="1">
              <a:spcBef>
                <a:spcPct val="50000"/>
              </a:spcBef>
            </a:pPr>
            <a:r>
              <a:rPr lang="zh-CN" altLang="en-US" sz="2800">
                <a:solidFill>
                  <a:srgbClr val="000000"/>
                </a:solidFill>
                <a:latin typeface="宋体" charset="0"/>
                <a:cs typeface="Times New Roman" charset="0"/>
              </a:rPr>
              <a:t> </a:t>
            </a:r>
            <a:r>
              <a:rPr lang="en-US" altLang="zh-CN" sz="2800">
                <a:solidFill>
                  <a:srgbClr val="000000"/>
                </a:solidFill>
                <a:latin typeface="楷体_GB2312" charset="0"/>
                <a:ea typeface="楷体_GB2312" charset="0"/>
                <a:cs typeface="楷体_GB2312" charset="0"/>
              </a:rPr>
              <a:t>（2）</a:t>
            </a:r>
            <a:r>
              <a:rPr lang="zh-CN" altLang="en-US" sz="2800">
                <a:solidFill>
                  <a:srgbClr val="000000"/>
                </a:solidFill>
                <a:latin typeface="楷体_GB2312" charset="0"/>
                <a:ea typeface="楷体_GB2312" charset="0"/>
                <a:cs typeface="楷体_GB2312" charset="0"/>
              </a:rPr>
              <a:t>从</a:t>
            </a:r>
            <a:r>
              <a:rPr lang="en-US" altLang="zh-CN" sz="2800">
                <a:solidFill>
                  <a:srgbClr val="000000"/>
                </a:solidFill>
                <a:latin typeface="楷体_GB2312" charset="0"/>
                <a:ea typeface="楷体_GB2312" charset="0"/>
                <a:cs typeface="楷体_GB2312" charset="0"/>
              </a:rPr>
              <a:t>A</a:t>
            </a:r>
            <a:r>
              <a:rPr lang="zh-CN" altLang="en-US" sz="2800">
                <a:solidFill>
                  <a:srgbClr val="000000"/>
                </a:solidFill>
                <a:latin typeface="楷体_GB2312" charset="0"/>
                <a:ea typeface="楷体_GB2312" charset="0"/>
                <a:cs typeface="楷体_GB2312" charset="0"/>
              </a:rPr>
              <a:t>到</a:t>
            </a:r>
            <a:r>
              <a:rPr lang="en-US" altLang="zh-CN" sz="2800">
                <a:solidFill>
                  <a:srgbClr val="000000"/>
                </a:solidFill>
                <a:latin typeface="楷体_GB2312" charset="0"/>
                <a:ea typeface="楷体_GB2312" charset="0"/>
                <a:cs typeface="楷体_GB2312" charset="0"/>
              </a:rPr>
              <a:t>B，</a:t>
            </a:r>
            <a:r>
              <a:rPr lang="zh-CN" altLang="en-US" sz="2800">
                <a:solidFill>
                  <a:srgbClr val="000000"/>
                </a:solidFill>
                <a:latin typeface="楷体_GB2312" charset="0"/>
                <a:ea typeface="楷体_GB2312" charset="0"/>
                <a:cs typeface="楷体_GB2312" charset="0"/>
              </a:rPr>
              <a:t>表示商品已进入到</a:t>
            </a:r>
            <a:r>
              <a:rPr lang="zh-CN" altLang="en-US" sz="2800" u="sng">
                <a:solidFill>
                  <a:srgbClr val="000000"/>
                </a:solidFill>
                <a:latin typeface="楷体_GB2312" charset="0"/>
                <a:ea typeface="楷体_GB2312" charset="0"/>
                <a:cs typeface="楷体_GB2312" charset="0"/>
              </a:rPr>
              <a:t>      </a:t>
            </a:r>
            <a:r>
              <a:rPr lang="zh-CN" altLang="en-US" sz="2800">
                <a:solidFill>
                  <a:srgbClr val="000000"/>
                </a:solidFill>
                <a:latin typeface="楷体_GB2312" charset="0"/>
                <a:ea typeface="楷体_GB2312" charset="0"/>
                <a:cs typeface="楷体_GB2312" charset="0"/>
              </a:rPr>
              <a:t>领域，从</a:t>
            </a:r>
            <a:r>
              <a:rPr lang="en-US" altLang="zh-CN" sz="2800">
                <a:solidFill>
                  <a:srgbClr val="000000"/>
                </a:solidFill>
                <a:latin typeface="楷体_GB2312" charset="0"/>
                <a:ea typeface="楷体_GB2312" charset="0"/>
                <a:cs typeface="楷体_GB2312" charset="0"/>
              </a:rPr>
              <a:t>B</a:t>
            </a:r>
            <a:r>
              <a:rPr lang="zh-CN" altLang="en-US" sz="2800">
                <a:solidFill>
                  <a:srgbClr val="000000"/>
                </a:solidFill>
                <a:latin typeface="楷体_GB2312" charset="0"/>
                <a:ea typeface="楷体_GB2312" charset="0"/>
                <a:cs typeface="楷体_GB2312" charset="0"/>
              </a:rPr>
              <a:t>到</a:t>
            </a:r>
            <a:r>
              <a:rPr lang="en-US" altLang="zh-CN" sz="2800">
                <a:solidFill>
                  <a:srgbClr val="000000"/>
                </a:solidFill>
                <a:latin typeface="楷体_GB2312" charset="0"/>
                <a:ea typeface="楷体_GB2312" charset="0"/>
                <a:cs typeface="楷体_GB2312" charset="0"/>
              </a:rPr>
              <a:t>C，</a:t>
            </a:r>
            <a:r>
              <a:rPr lang="zh-CN" altLang="en-US" sz="2800">
                <a:solidFill>
                  <a:srgbClr val="000000"/>
                </a:solidFill>
                <a:latin typeface="楷体_GB2312" charset="0"/>
                <a:ea typeface="楷体_GB2312" charset="0"/>
                <a:cs typeface="楷体_GB2312" charset="0"/>
              </a:rPr>
              <a:t>表示商品已进入</a:t>
            </a:r>
            <a:r>
              <a:rPr lang="zh-CN" altLang="en-US" sz="2800" u="sng">
                <a:solidFill>
                  <a:srgbClr val="000000"/>
                </a:solidFill>
                <a:latin typeface="楷体_GB2312" charset="0"/>
                <a:ea typeface="楷体_GB2312" charset="0"/>
                <a:cs typeface="楷体_GB2312" charset="0"/>
              </a:rPr>
              <a:t>          </a:t>
            </a:r>
            <a:r>
              <a:rPr lang="zh-CN" altLang="en-US" sz="2800">
                <a:solidFill>
                  <a:srgbClr val="000000"/>
                </a:solidFill>
                <a:latin typeface="楷体_GB2312" charset="0"/>
                <a:ea typeface="楷体_GB2312" charset="0"/>
                <a:cs typeface="楷体_GB2312" charset="0"/>
              </a:rPr>
              <a:t>领域。</a:t>
            </a:r>
          </a:p>
          <a:p>
            <a:pPr algn="just" eaLnBrk="1" hangingPunct="1">
              <a:spcBef>
                <a:spcPct val="50000"/>
              </a:spcBef>
            </a:pPr>
            <a:r>
              <a:rPr lang="zh-CN" altLang="en-US" sz="2800">
                <a:solidFill>
                  <a:srgbClr val="000000"/>
                </a:solidFill>
                <a:latin typeface="楷体_GB2312" charset="0"/>
                <a:ea typeface="楷体_GB2312" charset="0"/>
                <a:cs typeface="楷体_GB2312" charset="0"/>
              </a:rPr>
              <a:t>（3）从生产领域进入消费领域</a:t>
            </a:r>
            <a:r>
              <a:rPr lang="en-US" altLang="zh-CN" sz="2800">
                <a:solidFill>
                  <a:srgbClr val="000000"/>
                </a:solidFill>
                <a:latin typeface="楷体_GB2312" charset="0"/>
                <a:ea typeface="楷体_GB2312" charset="0"/>
                <a:cs typeface="楷体_GB2312" charset="0"/>
              </a:rPr>
              <a:t>，</a:t>
            </a:r>
            <a:r>
              <a:rPr lang="zh-CN" altLang="en-US" sz="2800">
                <a:solidFill>
                  <a:srgbClr val="000000"/>
                </a:solidFill>
                <a:latin typeface="楷体_GB2312" charset="0"/>
                <a:ea typeface="楷体_GB2312" charset="0"/>
                <a:cs typeface="楷体_GB2312" charset="0"/>
              </a:rPr>
              <a:t>必须凭借</a:t>
            </a:r>
            <a:r>
              <a:rPr lang="zh-CN" altLang="en-US" sz="2800" u="sng">
                <a:solidFill>
                  <a:srgbClr val="000000"/>
                </a:solidFill>
                <a:latin typeface="楷体_GB2312" charset="0"/>
                <a:ea typeface="楷体_GB2312" charset="0"/>
                <a:cs typeface="楷体_GB2312" charset="0"/>
              </a:rPr>
              <a:t>    </a:t>
            </a:r>
            <a:r>
              <a:rPr lang="zh-CN" altLang="en-US" sz="2800">
                <a:solidFill>
                  <a:srgbClr val="000000"/>
                </a:solidFill>
                <a:latin typeface="楷体_GB2312" charset="0"/>
                <a:ea typeface="楷体_GB2312" charset="0"/>
                <a:cs typeface="楷体_GB2312" charset="0"/>
              </a:rPr>
              <a:t>来实现。</a:t>
            </a:r>
          </a:p>
          <a:p>
            <a:pPr eaLnBrk="1" hangingPunct="1">
              <a:spcBef>
                <a:spcPct val="50000"/>
              </a:spcBef>
            </a:pPr>
            <a:r>
              <a:rPr lang="zh-CN" altLang="en-US" sz="2800">
                <a:latin typeface="楷体_GB2312" charset="0"/>
                <a:ea typeface="楷体_GB2312" charset="0"/>
                <a:cs typeface="楷体_GB2312" charset="0"/>
              </a:rPr>
              <a:t>（4）商业通过商品的</a:t>
            </a:r>
            <a:r>
              <a:rPr lang="zh-CN" altLang="en-US" sz="2800" u="sng">
                <a:latin typeface="楷体_GB2312" charset="0"/>
                <a:ea typeface="楷体_GB2312" charset="0"/>
                <a:cs typeface="楷体_GB2312" charset="0"/>
              </a:rPr>
              <a:t>　　　　</a:t>
            </a:r>
            <a:r>
              <a:rPr lang="zh-CN" altLang="en-US" sz="2800">
                <a:latin typeface="楷体_GB2312" charset="0"/>
                <a:ea typeface="楷体_GB2312" charset="0"/>
                <a:cs typeface="楷体_GB2312" charset="0"/>
              </a:rPr>
              <a:t>和</a:t>
            </a:r>
            <a:r>
              <a:rPr lang="zh-CN" altLang="en-US" sz="2800" u="sng">
                <a:latin typeface="楷体_GB2312" charset="0"/>
                <a:ea typeface="楷体_GB2312" charset="0"/>
                <a:cs typeface="楷体_GB2312" charset="0"/>
              </a:rPr>
              <a:t>　　　　</a:t>
            </a:r>
            <a:r>
              <a:rPr lang="zh-CN" altLang="en-US" sz="2800">
                <a:latin typeface="楷体_GB2312" charset="0"/>
                <a:ea typeface="楷体_GB2312" charset="0"/>
                <a:cs typeface="楷体_GB2312" charset="0"/>
              </a:rPr>
              <a:t>活动，实现商品的</a:t>
            </a:r>
            <a:r>
              <a:rPr lang="zh-CN" altLang="en-US" sz="2800" u="sng">
                <a:latin typeface="楷体_GB2312" charset="0"/>
                <a:ea typeface="楷体_GB2312" charset="0"/>
                <a:cs typeface="楷体_GB2312" charset="0"/>
              </a:rPr>
              <a:t>     </a:t>
            </a:r>
            <a:r>
              <a:rPr lang="zh-CN" altLang="en-US" sz="2800">
                <a:latin typeface="楷体_GB2312" charset="0"/>
                <a:ea typeface="楷体_GB2312" charset="0"/>
                <a:cs typeface="楷体_GB2312" charset="0"/>
              </a:rPr>
              <a:t>和商品的</a:t>
            </a:r>
            <a:r>
              <a:rPr lang="zh-CN" altLang="en-US" sz="2800" u="sng">
                <a:latin typeface="楷体_GB2312" charset="0"/>
                <a:ea typeface="楷体_GB2312" charset="0"/>
                <a:cs typeface="楷体_GB2312" charset="0"/>
              </a:rPr>
              <a:t>　　</a:t>
            </a:r>
            <a:r>
              <a:rPr lang="zh-CN" altLang="en-US" sz="2800">
                <a:latin typeface="楷体_GB2312" charset="0"/>
                <a:ea typeface="楷体_GB2312" charset="0"/>
                <a:cs typeface="楷体_GB2312" charset="0"/>
              </a:rPr>
              <a:t>，满足生产和人民生活的需要。 </a:t>
            </a:r>
          </a:p>
        </p:txBody>
      </p:sp>
      <p:sp>
        <p:nvSpPr>
          <p:cNvPr id="73731" name="Text Box 4"/>
          <p:cNvSpPr txBox="1">
            <a:spLocks noChangeArrowheads="1"/>
          </p:cNvSpPr>
          <p:nvPr/>
        </p:nvSpPr>
        <p:spPr bwMode="auto">
          <a:xfrm>
            <a:off x="0" y="0"/>
            <a:ext cx="91440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latin typeface="黑体" charset="0"/>
                <a:ea typeface="黑体" charset="0"/>
                <a:cs typeface="黑体" charset="0"/>
              </a:rPr>
              <a:t>读图 </a:t>
            </a:r>
            <a:r>
              <a:rPr lang="zh-CN" altLang="en-US" sz="2800">
                <a:ea typeface="黑体" charset="0"/>
                <a:cs typeface="黑体" charset="0"/>
              </a:rPr>
              <a:t>“</a:t>
            </a:r>
            <a:r>
              <a:rPr lang="zh-CN" altLang="en-US" sz="2800">
                <a:latin typeface="黑体" charset="0"/>
                <a:ea typeface="黑体" charset="0"/>
                <a:cs typeface="黑体" charset="0"/>
              </a:rPr>
              <a:t>商业活动的主要环节示意图</a:t>
            </a:r>
            <a:r>
              <a:rPr lang="zh-CN" altLang="en-US" sz="2800">
                <a:ea typeface="黑体" charset="0"/>
                <a:cs typeface="黑体" charset="0"/>
              </a:rPr>
              <a:t>”</a:t>
            </a:r>
            <a:r>
              <a:rPr lang="zh-CN" altLang="en-US" sz="2800">
                <a:latin typeface="黑体" charset="0"/>
                <a:ea typeface="黑体" charset="0"/>
                <a:cs typeface="黑体" charset="0"/>
              </a:rPr>
              <a:t>，回答： </a:t>
            </a:r>
          </a:p>
        </p:txBody>
      </p:sp>
      <p:grpSp>
        <p:nvGrpSpPr>
          <p:cNvPr id="73732" name="Group 8"/>
          <p:cNvGrpSpPr>
            <a:grpSpLocks/>
          </p:cNvGrpSpPr>
          <p:nvPr/>
        </p:nvGrpSpPr>
        <p:grpSpPr bwMode="auto">
          <a:xfrm>
            <a:off x="0" y="609600"/>
            <a:ext cx="5867400" cy="3389313"/>
            <a:chOff x="1056" y="528"/>
            <a:chExt cx="3696" cy="2135"/>
          </a:xfrm>
        </p:grpSpPr>
        <p:pic>
          <p:nvPicPr>
            <p:cNvPr id="73744" name="Picture 2" descr="商业活动的主要环节"/>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 y="528"/>
              <a:ext cx="3696" cy="2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3745" name="Rectangle 5"/>
            <p:cNvSpPr>
              <a:spLocks noChangeArrowheads="1"/>
            </p:cNvSpPr>
            <p:nvPr/>
          </p:nvSpPr>
          <p:spPr bwMode="auto">
            <a:xfrm>
              <a:off x="1296" y="2016"/>
              <a:ext cx="624" cy="24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lang="en-US" altLang="zh-CN"/>
                <a:t>A</a:t>
              </a:r>
            </a:p>
          </p:txBody>
        </p:sp>
        <p:sp>
          <p:nvSpPr>
            <p:cNvPr id="73746" name="Rectangle 6"/>
            <p:cNvSpPr>
              <a:spLocks noChangeArrowheads="1"/>
            </p:cNvSpPr>
            <p:nvPr/>
          </p:nvSpPr>
          <p:spPr bwMode="auto">
            <a:xfrm>
              <a:off x="2448" y="768"/>
              <a:ext cx="768" cy="288"/>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lang="en-US" altLang="zh-CN"/>
                <a:t>B</a:t>
              </a:r>
            </a:p>
          </p:txBody>
        </p:sp>
        <p:sp>
          <p:nvSpPr>
            <p:cNvPr id="73747" name="Rectangle 7"/>
            <p:cNvSpPr>
              <a:spLocks noChangeArrowheads="1"/>
            </p:cNvSpPr>
            <p:nvPr/>
          </p:nvSpPr>
          <p:spPr bwMode="auto">
            <a:xfrm>
              <a:off x="3792" y="2016"/>
              <a:ext cx="624" cy="24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lang="en-US" altLang="zh-CN"/>
                <a:t>C</a:t>
              </a:r>
            </a:p>
          </p:txBody>
        </p:sp>
      </p:grpSp>
      <p:sp>
        <p:nvSpPr>
          <p:cNvPr id="73733" name="Text Box 9"/>
          <p:cNvSpPr txBox="1">
            <a:spLocks noChangeArrowheads="1"/>
          </p:cNvSpPr>
          <p:nvPr/>
        </p:nvSpPr>
        <p:spPr bwMode="auto">
          <a:xfrm>
            <a:off x="5791200" y="685800"/>
            <a:ext cx="3352800" cy="2870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marL="457200" indent="-457200">
              <a:defRPr kumimoji="1" sz="2400">
                <a:solidFill>
                  <a:schemeClr val="tx1"/>
                </a:solidFill>
                <a:latin typeface="Times New Roman" charset="0"/>
                <a:ea typeface="宋体" charset="0"/>
                <a:cs typeface="宋体" charset="0"/>
              </a:defRPr>
            </a:lvl1pPr>
            <a:lvl2pPr marL="914400" indent="-457200">
              <a:defRPr kumimoji="1" sz="2400">
                <a:solidFill>
                  <a:schemeClr val="tx1"/>
                </a:solidFill>
                <a:latin typeface="Times New Roman" charset="0"/>
                <a:ea typeface="宋体" charset="0"/>
              </a:defRPr>
            </a:lvl2pPr>
            <a:lvl3pPr marL="1371600" indent="-457200">
              <a:defRPr kumimoji="1" sz="2400">
                <a:solidFill>
                  <a:schemeClr val="tx1"/>
                </a:solidFill>
                <a:latin typeface="Times New Roman" charset="0"/>
                <a:ea typeface="宋体" charset="0"/>
              </a:defRPr>
            </a:lvl3pPr>
            <a:lvl4pPr marL="1828800" indent="-457200">
              <a:defRPr kumimoji="1" sz="2400">
                <a:solidFill>
                  <a:schemeClr val="tx1"/>
                </a:solidFill>
                <a:latin typeface="Times New Roman" charset="0"/>
                <a:ea typeface="宋体" charset="0"/>
              </a:defRPr>
            </a:lvl4pPr>
            <a:lvl5pPr marL="2286000" indent="-457200">
              <a:defRPr kumimoji="1" sz="2400">
                <a:solidFill>
                  <a:schemeClr val="tx1"/>
                </a:solidFill>
                <a:latin typeface="Times New Roman" charset="0"/>
                <a:ea typeface="宋体" charset="0"/>
              </a:defRPr>
            </a:lvl5pPr>
            <a:lvl6pPr marL="2743200" indent="-457200" eaLnBrk="0" fontAlgn="base" hangingPunct="0">
              <a:spcBef>
                <a:spcPct val="0"/>
              </a:spcBef>
              <a:spcAft>
                <a:spcPct val="0"/>
              </a:spcAft>
              <a:defRPr kumimoji="1" sz="2400">
                <a:solidFill>
                  <a:schemeClr val="tx1"/>
                </a:solidFill>
                <a:latin typeface="Times New Roman" charset="0"/>
                <a:ea typeface="宋体" charset="0"/>
              </a:defRPr>
            </a:lvl6pPr>
            <a:lvl7pPr marL="3200400" indent="-457200" eaLnBrk="0" fontAlgn="base" hangingPunct="0">
              <a:spcBef>
                <a:spcPct val="0"/>
              </a:spcBef>
              <a:spcAft>
                <a:spcPct val="0"/>
              </a:spcAft>
              <a:defRPr kumimoji="1" sz="2400">
                <a:solidFill>
                  <a:schemeClr val="tx1"/>
                </a:solidFill>
                <a:latin typeface="Times New Roman" charset="0"/>
                <a:ea typeface="宋体" charset="0"/>
              </a:defRPr>
            </a:lvl7pPr>
            <a:lvl8pPr marL="3657600" indent="-457200" eaLnBrk="0" fontAlgn="base" hangingPunct="0">
              <a:spcBef>
                <a:spcPct val="0"/>
              </a:spcBef>
              <a:spcAft>
                <a:spcPct val="0"/>
              </a:spcAft>
              <a:defRPr kumimoji="1" sz="2400">
                <a:solidFill>
                  <a:schemeClr val="tx1"/>
                </a:solidFill>
                <a:latin typeface="Times New Roman" charset="0"/>
                <a:ea typeface="宋体" charset="0"/>
              </a:defRPr>
            </a:lvl8pPr>
            <a:lvl9pPr marL="4114800" indent="-457200" eaLnBrk="0" fontAlgn="base" hangingPunct="0">
              <a:spcBef>
                <a:spcPct val="0"/>
              </a:spcBef>
              <a:spcAft>
                <a:spcPct val="0"/>
              </a:spcAft>
              <a:defRPr kumimoji="1" sz="2400">
                <a:solidFill>
                  <a:schemeClr val="tx1"/>
                </a:solidFill>
                <a:latin typeface="Times New Roman" charset="0"/>
                <a:ea typeface="宋体" charset="0"/>
              </a:defRPr>
            </a:lvl9pPr>
          </a:lstStyle>
          <a:p>
            <a:pPr algn="just" eaLnBrk="1" hangingPunct="1">
              <a:spcBef>
                <a:spcPct val="50000"/>
              </a:spcBef>
            </a:pPr>
            <a:r>
              <a:rPr lang="zh-CN" altLang="en-US" sz="2800">
                <a:solidFill>
                  <a:srgbClr val="000000"/>
                </a:solidFill>
                <a:latin typeface="楷体_GB2312" charset="0"/>
                <a:ea typeface="楷体_GB2312" charset="0"/>
                <a:cs typeface="楷体_GB2312" charset="0"/>
              </a:rPr>
              <a:t>(1)填出商业活动主要环节的名称：</a:t>
            </a:r>
          </a:p>
          <a:p>
            <a:pPr algn="just" eaLnBrk="1" hangingPunct="1">
              <a:spcBef>
                <a:spcPct val="50000"/>
              </a:spcBef>
            </a:pPr>
            <a:r>
              <a:rPr lang="en-US" altLang="zh-CN" sz="2800">
                <a:solidFill>
                  <a:srgbClr val="000000"/>
                </a:solidFill>
                <a:latin typeface="楷体_GB2312" charset="0"/>
                <a:ea typeface="楷体_GB2312" charset="0"/>
                <a:cs typeface="楷体_GB2312" charset="0"/>
              </a:rPr>
              <a:t>A.</a:t>
            </a:r>
            <a:r>
              <a:rPr lang="en-US" altLang="zh-CN" sz="2800" u="sng">
                <a:solidFill>
                  <a:srgbClr val="000000"/>
                </a:solidFill>
                <a:latin typeface="楷体_GB2312" charset="0"/>
                <a:ea typeface="楷体_GB2312" charset="0"/>
                <a:cs typeface="楷体_GB2312" charset="0"/>
              </a:rPr>
              <a:t>           </a:t>
            </a:r>
            <a:r>
              <a:rPr lang="en-US" altLang="zh-CN" sz="2800">
                <a:solidFill>
                  <a:srgbClr val="000000"/>
                </a:solidFill>
                <a:latin typeface="楷体_GB2312" charset="0"/>
                <a:ea typeface="楷体_GB2312" charset="0"/>
                <a:cs typeface="楷体_GB2312" charset="0"/>
              </a:rPr>
              <a:t>,</a:t>
            </a:r>
          </a:p>
          <a:p>
            <a:pPr algn="just" eaLnBrk="1" hangingPunct="1">
              <a:spcBef>
                <a:spcPct val="50000"/>
              </a:spcBef>
            </a:pPr>
            <a:r>
              <a:rPr lang="en-US" altLang="zh-CN" sz="2800">
                <a:solidFill>
                  <a:srgbClr val="000000"/>
                </a:solidFill>
                <a:latin typeface="楷体_GB2312" charset="0"/>
                <a:ea typeface="楷体_GB2312" charset="0"/>
                <a:cs typeface="楷体_GB2312" charset="0"/>
              </a:rPr>
              <a:t>B.</a:t>
            </a:r>
            <a:r>
              <a:rPr lang="en-US" altLang="zh-CN" sz="2800" u="sng">
                <a:solidFill>
                  <a:srgbClr val="000000"/>
                </a:solidFill>
                <a:latin typeface="楷体_GB2312" charset="0"/>
                <a:ea typeface="楷体_GB2312" charset="0"/>
                <a:cs typeface="楷体_GB2312" charset="0"/>
              </a:rPr>
              <a:t>           </a:t>
            </a:r>
            <a:r>
              <a:rPr lang="en-US" altLang="zh-CN" sz="2800">
                <a:solidFill>
                  <a:srgbClr val="000000"/>
                </a:solidFill>
                <a:latin typeface="楷体_GB2312" charset="0"/>
                <a:ea typeface="楷体_GB2312" charset="0"/>
                <a:cs typeface="楷体_GB2312" charset="0"/>
              </a:rPr>
              <a:t>，</a:t>
            </a:r>
          </a:p>
          <a:p>
            <a:pPr algn="just" eaLnBrk="1" hangingPunct="1">
              <a:spcBef>
                <a:spcPct val="50000"/>
              </a:spcBef>
            </a:pPr>
            <a:r>
              <a:rPr lang="en-US" altLang="zh-CN" sz="2800">
                <a:solidFill>
                  <a:srgbClr val="000000"/>
                </a:solidFill>
                <a:latin typeface="楷体_GB2312" charset="0"/>
                <a:ea typeface="楷体_GB2312" charset="0"/>
                <a:cs typeface="楷体_GB2312" charset="0"/>
              </a:rPr>
              <a:t>C.</a:t>
            </a:r>
            <a:r>
              <a:rPr lang="en-US" altLang="zh-CN" sz="2800" u="sng">
                <a:solidFill>
                  <a:srgbClr val="000000"/>
                </a:solidFill>
                <a:latin typeface="楷体_GB2312" charset="0"/>
                <a:ea typeface="楷体_GB2312" charset="0"/>
                <a:cs typeface="楷体_GB2312" charset="0"/>
              </a:rPr>
              <a:t>           </a:t>
            </a:r>
            <a:r>
              <a:rPr lang="en-US" altLang="zh-CN" sz="2800">
                <a:solidFill>
                  <a:srgbClr val="000000"/>
                </a:solidFill>
                <a:latin typeface="楷体_GB2312" charset="0"/>
                <a:ea typeface="楷体_GB2312" charset="0"/>
                <a:cs typeface="楷体_GB2312" charset="0"/>
              </a:rPr>
              <a:t>。</a:t>
            </a:r>
            <a:endParaRPr lang="zh-CN" altLang="en-US" sz="2800">
              <a:solidFill>
                <a:srgbClr val="000000"/>
              </a:solidFill>
              <a:latin typeface="楷体_GB2312" charset="0"/>
              <a:ea typeface="楷体_GB2312" charset="0"/>
              <a:cs typeface="楷体_GB2312" charset="0"/>
            </a:endParaRPr>
          </a:p>
        </p:txBody>
      </p:sp>
      <p:sp>
        <p:nvSpPr>
          <p:cNvPr id="13322" name="Text Box 10"/>
          <p:cNvSpPr txBox="1">
            <a:spLocks noChangeArrowheads="1"/>
          </p:cNvSpPr>
          <p:nvPr/>
        </p:nvSpPr>
        <p:spPr bwMode="auto">
          <a:xfrm>
            <a:off x="6705600" y="1676400"/>
            <a:ext cx="990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lang="zh-CN" altLang="en-US" sz="2400" b="1">
                <a:solidFill>
                  <a:srgbClr val="FF0000"/>
                </a:solidFill>
              </a:rPr>
              <a:t>收购</a:t>
            </a:r>
          </a:p>
        </p:txBody>
      </p:sp>
      <p:sp>
        <p:nvSpPr>
          <p:cNvPr id="13323" name="Text Box 11"/>
          <p:cNvSpPr txBox="1">
            <a:spLocks noChangeArrowheads="1"/>
          </p:cNvSpPr>
          <p:nvPr/>
        </p:nvSpPr>
        <p:spPr bwMode="auto">
          <a:xfrm>
            <a:off x="6324600" y="2362200"/>
            <a:ext cx="1828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lang="zh-CN" altLang="en-US" sz="2400" b="1">
                <a:solidFill>
                  <a:srgbClr val="FF0000"/>
                </a:solidFill>
              </a:rPr>
              <a:t>贮存、调运</a:t>
            </a:r>
          </a:p>
        </p:txBody>
      </p:sp>
      <p:sp>
        <p:nvSpPr>
          <p:cNvPr id="13324" name="Text Box 12"/>
          <p:cNvSpPr txBox="1">
            <a:spLocks noChangeArrowheads="1"/>
          </p:cNvSpPr>
          <p:nvPr/>
        </p:nvSpPr>
        <p:spPr bwMode="auto">
          <a:xfrm>
            <a:off x="6705600" y="3048000"/>
            <a:ext cx="990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lang="zh-CN" altLang="en-US" sz="2400" b="1">
                <a:solidFill>
                  <a:srgbClr val="FF0000"/>
                </a:solidFill>
              </a:rPr>
              <a:t>销售</a:t>
            </a:r>
          </a:p>
        </p:txBody>
      </p:sp>
      <p:sp>
        <p:nvSpPr>
          <p:cNvPr id="13325" name="Text Box 13"/>
          <p:cNvSpPr txBox="1">
            <a:spLocks noChangeArrowheads="1"/>
          </p:cNvSpPr>
          <p:nvPr/>
        </p:nvSpPr>
        <p:spPr bwMode="auto">
          <a:xfrm>
            <a:off x="5486400" y="4267200"/>
            <a:ext cx="990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lang="zh-CN" altLang="en-US" sz="2400" b="1">
                <a:solidFill>
                  <a:srgbClr val="FF0000"/>
                </a:solidFill>
              </a:rPr>
              <a:t>流通</a:t>
            </a:r>
          </a:p>
        </p:txBody>
      </p:sp>
      <p:sp>
        <p:nvSpPr>
          <p:cNvPr id="13326" name="Text Box 14"/>
          <p:cNvSpPr txBox="1">
            <a:spLocks noChangeArrowheads="1"/>
          </p:cNvSpPr>
          <p:nvPr/>
        </p:nvSpPr>
        <p:spPr bwMode="auto">
          <a:xfrm>
            <a:off x="2771800" y="4725144"/>
            <a:ext cx="990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lang="zh-CN" altLang="en-US" sz="2400" b="1" dirty="0">
                <a:solidFill>
                  <a:srgbClr val="FF0000"/>
                </a:solidFill>
              </a:rPr>
              <a:t>消费</a:t>
            </a:r>
          </a:p>
        </p:txBody>
      </p:sp>
      <p:sp>
        <p:nvSpPr>
          <p:cNvPr id="13327" name="Text Box 15"/>
          <p:cNvSpPr txBox="1">
            <a:spLocks noChangeArrowheads="1"/>
          </p:cNvSpPr>
          <p:nvPr/>
        </p:nvSpPr>
        <p:spPr bwMode="auto">
          <a:xfrm>
            <a:off x="6443663" y="5084763"/>
            <a:ext cx="1524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lang="zh-CN" altLang="en-US" sz="2400" b="1">
                <a:solidFill>
                  <a:srgbClr val="FF0000"/>
                </a:solidFill>
              </a:rPr>
              <a:t>商业活动</a:t>
            </a:r>
          </a:p>
        </p:txBody>
      </p:sp>
      <p:sp>
        <p:nvSpPr>
          <p:cNvPr id="13328" name="Text Box 16"/>
          <p:cNvSpPr txBox="1">
            <a:spLocks noChangeArrowheads="1"/>
          </p:cNvSpPr>
          <p:nvPr/>
        </p:nvSpPr>
        <p:spPr bwMode="auto">
          <a:xfrm>
            <a:off x="3733800" y="5943600"/>
            <a:ext cx="990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lang="zh-CN" altLang="en-US" sz="2400" b="1">
                <a:solidFill>
                  <a:srgbClr val="FF0000"/>
                </a:solidFill>
              </a:rPr>
              <a:t>买进</a:t>
            </a:r>
          </a:p>
        </p:txBody>
      </p:sp>
      <p:sp>
        <p:nvSpPr>
          <p:cNvPr id="13329" name="Text Box 17"/>
          <p:cNvSpPr txBox="1">
            <a:spLocks noChangeArrowheads="1"/>
          </p:cNvSpPr>
          <p:nvPr/>
        </p:nvSpPr>
        <p:spPr bwMode="auto">
          <a:xfrm>
            <a:off x="5486400" y="5943600"/>
            <a:ext cx="990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lang="zh-CN" altLang="en-US" sz="2400" b="1">
                <a:solidFill>
                  <a:srgbClr val="FF0000"/>
                </a:solidFill>
              </a:rPr>
              <a:t>卖出</a:t>
            </a:r>
          </a:p>
        </p:txBody>
      </p:sp>
      <p:sp>
        <p:nvSpPr>
          <p:cNvPr id="13331" name="Text Box 19"/>
          <p:cNvSpPr txBox="1">
            <a:spLocks noChangeArrowheads="1"/>
          </p:cNvSpPr>
          <p:nvPr/>
        </p:nvSpPr>
        <p:spPr bwMode="auto">
          <a:xfrm>
            <a:off x="762000" y="6400800"/>
            <a:ext cx="990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lang="zh-CN" altLang="en-US" sz="2400" b="1">
                <a:solidFill>
                  <a:srgbClr val="FF0000"/>
                </a:solidFill>
              </a:rPr>
              <a:t>交换</a:t>
            </a:r>
          </a:p>
        </p:txBody>
      </p:sp>
      <p:sp>
        <p:nvSpPr>
          <p:cNvPr id="13332" name="Text Box 20"/>
          <p:cNvSpPr txBox="1">
            <a:spLocks noChangeArrowheads="1"/>
          </p:cNvSpPr>
          <p:nvPr/>
        </p:nvSpPr>
        <p:spPr bwMode="auto">
          <a:xfrm>
            <a:off x="3048000" y="6400800"/>
            <a:ext cx="990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lang="zh-CN" altLang="en-US" sz="2400" b="1">
                <a:solidFill>
                  <a:srgbClr val="FF0000"/>
                </a:solidFill>
              </a:rPr>
              <a:t>价值</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32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32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32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332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332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332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3328"/>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332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3331"/>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33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2" grpId="0" autoUpdateAnimBg="0"/>
      <p:bldP spid="13323" grpId="0" autoUpdateAnimBg="0"/>
      <p:bldP spid="13324" grpId="0" autoUpdateAnimBg="0"/>
      <p:bldP spid="13325" grpId="0" autoUpdateAnimBg="0"/>
      <p:bldP spid="13326" grpId="0" autoUpdateAnimBg="0"/>
      <p:bldP spid="13327" grpId="0" autoUpdateAnimBg="0"/>
      <p:bldP spid="13328" grpId="0" autoUpdateAnimBg="0"/>
      <p:bldP spid="13329" grpId="0" autoUpdateAnimBg="0"/>
      <p:bldP spid="13331" grpId="0" autoUpdateAnimBg="0"/>
      <p:bldP spid="13332"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4595" name="Object 3"/>
          <p:cNvGraphicFramePr>
            <a:graphicFrameLocks noChangeAspect="1"/>
          </p:cNvGraphicFramePr>
          <p:nvPr/>
        </p:nvGraphicFramePr>
        <p:xfrm>
          <a:off x="431800" y="1528763"/>
          <a:ext cx="8059738" cy="3709987"/>
        </p:xfrm>
        <a:graphic>
          <a:graphicData uri="http://schemas.openxmlformats.org/presentationml/2006/ole">
            <mc:AlternateContent xmlns:mc="http://schemas.openxmlformats.org/markup-compatibility/2006">
              <mc:Choice xmlns:v="urn:schemas-microsoft-com:vml" Requires="v">
                <p:oleObj spid="_x0000_s126990" name="文档" r:id="rId3" imgW="8279837" imgH="3795381" progId="Word.Document.8">
                  <p:embed/>
                </p:oleObj>
              </mc:Choice>
              <mc:Fallback>
                <p:oleObj name="文档" r:id="rId3" imgW="8279837" imgH="3795381"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800" y="1528763"/>
                        <a:ext cx="8059738" cy="3709987"/>
                      </a:xfrm>
                      <a:prstGeom prst="rect">
                        <a:avLst/>
                      </a:prstGeom>
                      <a:noFill/>
                      <a:ln>
                        <a:noFill/>
                      </a:ln>
                      <a:effectLst/>
                      <a:extLst>
                        <a:ext uri="{909E8E84-426E-40dd-AFC4-6F175D3DCCD1}">
                          <a14:hiddenFill xmlns:a14="http://schemas.microsoft.com/office/drawing/2010/main" xmlns="">
                            <a:solidFill>
                              <a:srgbClr val="3FB564"/>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94596" name="Text Box 4"/>
          <p:cNvSpPr txBox="1">
            <a:spLocks noChangeArrowheads="1"/>
          </p:cNvSpPr>
          <p:nvPr/>
        </p:nvSpPr>
        <p:spPr bwMode="auto">
          <a:xfrm>
            <a:off x="2654300" y="3606800"/>
            <a:ext cx="949325" cy="457200"/>
          </a:xfrm>
          <a:prstGeom prst="rect">
            <a:avLst/>
          </a:prstGeom>
          <a:noFill/>
          <a:ln>
            <a:noFill/>
          </a:ln>
          <a:effectLst/>
          <a:extLst>
            <a:ext uri="{909E8E84-426E-40dd-AFC4-6F175D3DCCD1}">
              <a14:hiddenFill xmlns:a14="http://schemas.microsoft.com/office/drawing/2010/main" xmlns="">
                <a:solidFill>
                  <a:srgbClr val="3FB564"/>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zh-CN" altLang="en-US" b="1"/>
              <a:t>工业</a:t>
            </a:r>
            <a:r>
              <a:rPr lang="zh-CN" altLang="en-US"/>
              <a:t>  </a:t>
            </a:r>
          </a:p>
        </p:txBody>
      </p:sp>
      <p:sp>
        <p:nvSpPr>
          <p:cNvPr id="494597" name="Text Box 5"/>
          <p:cNvSpPr txBox="1">
            <a:spLocks noChangeArrowheads="1"/>
          </p:cNvSpPr>
          <p:nvPr/>
        </p:nvSpPr>
        <p:spPr bwMode="auto">
          <a:xfrm>
            <a:off x="4559300" y="3606800"/>
            <a:ext cx="949325" cy="457200"/>
          </a:xfrm>
          <a:prstGeom prst="rect">
            <a:avLst/>
          </a:prstGeom>
          <a:noFill/>
          <a:ln>
            <a:noFill/>
          </a:ln>
          <a:effectLst/>
          <a:extLst>
            <a:ext uri="{909E8E84-426E-40dd-AFC4-6F175D3DCCD1}">
              <a14:hiddenFill xmlns:a14="http://schemas.microsoft.com/office/drawing/2010/main" xmlns="">
                <a:solidFill>
                  <a:srgbClr val="3FB564"/>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zh-CN" altLang="en-US" b="1"/>
              <a:t>城市</a:t>
            </a:r>
            <a:r>
              <a:rPr lang="zh-CN" altLang="en-US"/>
              <a:t>  </a:t>
            </a:r>
          </a:p>
        </p:txBody>
      </p:sp>
      <p:sp>
        <p:nvSpPr>
          <p:cNvPr id="494598" name="Text Box 6"/>
          <p:cNvSpPr txBox="1">
            <a:spLocks noChangeArrowheads="1"/>
          </p:cNvSpPr>
          <p:nvPr/>
        </p:nvSpPr>
        <p:spPr bwMode="auto">
          <a:xfrm>
            <a:off x="1403350" y="4051300"/>
            <a:ext cx="949325" cy="457200"/>
          </a:xfrm>
          <a:prstGeom prst="rect">
            <a:avLst/>
          </a:prstGeom>
          <a:noFill/>
          <a:ln>
            <a:noFill/>
          </a:ln>
          <a:effectLst/>
          <a:extLst>
            <a:ext uri="{909E8E84-426E-40dd-AFC4-6F175D3DCCD1}">
              <a14:hiddenFill xmlns:a14="http://schemas.microsoft.com/office/drawing/2010/main" xmlns="">
                <a:solidFill>
                  <a:srgbClr val="3FB564"/>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zh-CN" altLang="en-US" b="1"/>
              <a:t>消费</a:t>
            </a:r>
            <a:r>
              <a:rPr lang="zh-CN" altLang="en-US"/>
              <a:t>  </a:t>
            </a:r>
          </a:p>
        </p:txBody>
      </p:sp>
    </p:spTree>
    <p:extLst>
      <p:ext uri="{BB962C8B-B14F-4D97-AF65-F5344CB8AC3E}">
        <p14:creationId xmlns:p14="http://schemas.microsoft.com/office/powerpoint/2010/main" val="30586102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94596"/>
                                        </p:tgtEl>
                                        <p:attrNameLst>
                                          <p:attrName>style.visibility</p:attrName>
                                        </p:attrNameLst>
                                      </p:cBhvr>
                                      <p:to>
                                        <p:strVal val="visible"/>
                                      </p:to>
                                    </p:set>
                                    <p:animEffect transition="in" filter="blinds(horizontal)">
                                      <p:cBhvr>
                                        <p:cTn id="7" dur="500"/>
                                        <p:tgtEl>
                                          <p:spTgt spid="49459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94597"/>
                                        </p:tgtEl>
                                        <p:attrNameLst>
                                          <p:attrName>style.visibility</p:attrName>
                                        </p:attrNameLst>
                                      </p:cBhvr>
                                      <p:to>
                                        <p:strVal val="visible"/>
                                      </p:to>
                                    </p:set>
                                    <p:animEffect transition="in" filter="blinds(horizontal)">
                                      <p:cBhvr>
                                        <p:cTn id="12" dur="500"/>
                                        <p:tgtEl>
                                          <p:spTgt spid="49459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94598"/>
                                        </p:tgtEl>
                                        <p:attrNameLst>
                                          <p:attrName>style.visibility</p:attrName>
                                        </p:attrNameLst>
                                      </p:cBhvr>
                                      <p:to>
                                        <p:strVal val="visible"/>
                                      </p:to>
                                    </p:set>
                                    <p:animEffect transition="in" filter="blinds(horizontal)">
                                      <p:cBhvr>
                                        <p:cTn id="17" dur="500"/>
                                        <p:tgtEl>
                                          <p:spTgt spid="4945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4596" grpId="0"/>
      <p:bldP spid="494597" grpId="0"/>
      <p:bldP spid="49459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descr="205_025"/>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9144000" cy="7777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4263" name="Text Box 7"/>
          <p:cNvSpPr txBox="1">
            <a:spLocks noChangeArrowheads="1"/>
          </p:cNvSpPr>
          <p:nvPr/>
        </p:nvSpPr>
        <p:spPr bwMode="auto">
          <a:xfrm>
            <a:off x="8305800" y="1989138"/>
            <a:ext cx="838200" cy="4478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a:solidFill>
                  <a:srgbClr val="FF0000"/>
                </a:solidFill>
                <a:latin typeface="方正舒体" charset="0"/>
                <a:ea typeface="方正舒体" charset="0"/>
                <a:cs typeface="方正舒体" charset="0"/>
              </a:rPr>
              <a:t>商业中心和商业网点</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42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63"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9" name="Text Box 13"/>
          <p:cNvSpPr txBox="1">
            <a:spLocks noChangeArrowheads="1"/>
          </p:cNvSpPr>
          <p:nvPr/>
        </p:nvSpPr>
        <p:spPr bwMode="auto">
          <a:xfrm>
            <a:off x="827088" y="1844675"/>
            <a:ext cx="1025525" cy="458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kumimoji="1" lang="en-US" altLang="zh-CN" sz="2400" b="1">
                <a:latin typeface="Times New Roman" charset="0"/>
              </a:rPr>
              <a:t>1.</a:t>
            </a:r>
            <a:r>
              <a:rPr kumimoji="1" lang="zh-CN" altLang="en-US" sz="2400" b="1">
                <a:latin typeface="Times New Roman" charset="0"/>
              </a:rPr>
              <a:t>概念</a:t>
            </a:r>
          </a:p>
        </p:txBody>
      </p:sp>
      <p:sp>
        <p:nvSpPr>
          <p:cNvPr id="24590" name="Text Box 14">
            <a:hlinkClick r:id="rId2" action="ppaction://hlinksldjump"/>
          </p:cNvPr>
          <p:cNvSpPr txBox="1">
            <a:spLocks noChangeArrowheads="1"/>
          </p:cNvSpPr>
          <p:nvPr/>
        </p:nvSpPr>
        <p:spPr bwMode="auto">
          <a:xfrm>
            <a:off x="2268538" y="1412875"/>
            <a:ext cx="2328862"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kumimoji="1" lang="zh-CN" altLang="en-US" sz="2400" b="1">
                <a:latin typeface="Times New Roman" charset="0"/>
              </a:rPr>
              <a:t>广义：商业城市</a:t>
            </a:r>
          </a:p>
        </p:txBody>
      </p:sp>
      <p:sp>
        <p:nvSpPr>
          <p:cNvPr id="24591" name="AutoShape 15"/>
          <p:cNvSpPr>
            <a:spLocks/>
          </p:cNvSpPr>
          <p:nvPr/>
        </p:nvSpPr>
        <p:spPr bwMode="auto">
          <a:xfrm>
            <a:off x="1908175" y="1844675"/>
            <a:ext cx="82550" cy="536575"/>
          </a:xfrm>
          <a:prstGeom prst="leftBrace">
            <a:avLst>
              <a:gd name="adj1" fmla="val 54167"/>
              <a:gd name="adj2" fmla="val 50000"/>
            </a:avLst>
          </a:prstGeom>
          <a:noFill/>
          <a:ln w="2857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sp>
        <p:nvSpPr>
          <p:cNvPr id="24596" name="Rectangle 20">
            <a:hlinkClick r:id="rId3" action="ppaction://hlinksldjump"/>
          </p:cNvPr>
          <p:cNvSpPr>
            <a:spLocks noChangeArrowheads="1"/>
          </p:cNvSpPr>
          <p:nvPr/>
        </p:nvSpPr>
        <p:spPr bwMode="auto">
          <a:xfrm>
            <a:off x="2195513" y="2133600"/>
            <a:ext cx="1107996"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kumimoji="1" lang="zh-CN" altLang="en-US" sz="2400" b="1" dirty="0">
                <a:latin typeface="Times New Roman" charset="0"/>
              </a:rPr>
              <a:t>狭义</a:t>
            </a:r>
            <a:r>
              <a:rPr kumimoji="1" lang="zh-CN" altLang="en-US" sz="2400" b="1" dirty="0" smtClean="0">
                <a:latin typeface="Times New Roman" charset="0"/>
              </a:rPr>
              <a:t>：</a:t>
            </a:r>
            <a:endParaRPr kumimoji="1" lang="zh-CN" altLang="en-US" sz="2400" b="1" dirty="0">
              <a:latin typeface="Times New Roman" charset="0"/>
            </a:endParaRPr>
          </a:p>
        </p:txBody>
      </p:sp>
      <p:sp>
        <p:nvSpPr>
          <p:cNvPr id="5136" name="Rectangle 57"/>
          <p:cNvSpPr>
            <a:spLocks noGrp="1" noRot="1" noChangeArrowheads="1"/>
          </p:cNvSpPr>
          <p:nvPr>
            <p:ph type="title"/>
          </p:nvPr>
        </p:nvSpPr>
        <p:spPr>
          <a:xfrm>
            <a:off x="-2052638" y="260350"/>
            <a:ext cx="8540751" cy="1143000"/>
          </a:xfrm>
        </p:spPr>
        <p:txBody>
          <a:bodyPr/>
          <a:lstStyle/>
          <a:p>
            <a:pPr eaLnBrk="1" hangingPunct="1"/>
            <a:r>
              <a:rPr kumimoji="1" lang="zh-CN" altLang="en-US" sz="3200" b="1">
                <a:solidFill>
                  <a:schemeClr val="tx1"/>
                </a:solidFill>
                <a:latin typeface="Arial" charset="0"/>
                <a:ea typeface="隶书" charset="0"/>
                <a:cs typeface="隶书" charset="0"/>
              </a:rPr>
              <a:t>一、商业中心</a:t>
            </a:r>
          </a:p>
        </p:txBody>
      </p:sp>
    </p:spTree>
    <p:extLst>
      <p:ext uri="{BB962C8B-B14F-4D97-AF65-F5344CB8AC3E}">
        <p14:creationId xmlns:p14="http://schemas.microsoft.com/office/powerpoint/2010/main" val="17941067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589"/>
                                        </p:tgtEl>
                                        <p:attrNameLst>
                                          <p:attrName>style.visibility</p:attrName>
                                        </p:attrNameLst>
                                      </p:cBhvr>
                                      <p:to>
                                        <p:strVal val="visible"/>
                                      </p:to>
                                    </p:set>
                                    <p:animEffect transition="in" filter="wipe(left)">
                                      <p:cBhvr>
                                        <p:cTn id="7" dur="500"/>
                                        <p:tgtEl>
                                          <p:spTgt spid="245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4591"/>
                                        </p:tgtEl>
                                        <p:attrNameLst>
                                          <p:attrName>style.visibility</p:attrName>
                                        </p:attrNameLst>
                                      </p:cBhvr>
                                      <p:to>
                                        <p:strVal val="visible"/>
                                      </p:to>
                                    </p:set>
                                    <p:animEffect transition="in" filter="wipe(up)">
                                      <p:cBhvr>
                                        <p:cTn id="12" dur="500"/>
                                        <p:tgtEl>
                                          <p:spTgt spid="24591"/>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4590"/>
                                        </p:tgtEl>
                                        <p:attrNameLst>
                                          <p:attrName>style.visibility</p:attrName>
                                        </p:attrNameLst>
                                      </p:cBhvr>
                                      <p:to>
                                        <p:strVal val="visible"/>
                                      </p:to>
                                    </p:set>
                                    <p:animEffect transition="in" filter="wipe(left)">
                                      <p:cBhvr>
                                        <p:cTn id="16" dur="500"/>
                                        <p:tgtEl>
                                          <p:spTgt spid="2459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4596"/>
                                        </p:tgtEl>
                                        <p:attrNameLst>
                                          <p:attrName>style.visibility</p:attrName>
                                        </p:attrNameLst>
                                      </p:cBhvr>
                                      <p:to>
                                        <p:strVal val="visible"/>
                                      </p:to>
                                    </p:set>
                                    <p:animEffect transition="in" filter="wipe(left)">
                                      <p:cBhvr>
                                        <p:cTn id="21" dur="500"/>
                                        <p:tgtEl>
                                          <p:spTgt spid="245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9" grpId="0" autoUpdateAnimBg="0"/>
      <p:bldP spid="24590" grpId="0" autoUpdateAnimBg="0"/>
      <p:bldP spid="24591" grpId="0" animBg="1"/>
      <p:bldP spid="24596" grpId="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descr="205_025"/>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9144000" cy="7777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12628710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ChangeArrowheads="1"/>
          </p:cNvSpPr>
          <p:nvPr/>
        </p:nvSpPr>
        <p:spPr bwMode="auto">
          <a:xfrm>
            <a:off x="2852738" y="2105025"/>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1" hangingPunct="1"/>
            <a:endParaRPr lang="zh-CN" altLang="en-US"/>
          </a:p>
        </p:txBody>
      </p:sp>
      <p:pic>
        <p:nvPicPr>
          <p:cNvPr id="75779" name="Picture 3" descr="7-6商业"/>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763713" y="404813"/>
            <a:ext cx="5029200" cy="387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5780" name="Text Box 4"/>
          <p:cNvSpPr txBox="1">
            <a:spLocks noChangeArrowheads="1"/>
          </p:cNvSpPr>
          <p:nvPr/>
        </p:nvSpPr>
        <p:spPr bwMode="auto">
          <a:xfrm>
            <a:off x="0" y="4149725"/>
            <a:ext cx="9144000" cy="13849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just" eaLnBrk="1" hangingPunct="1">
              <a:spcBef>
                <a:spcPct val="50000"/>
              </a:spcBef>
            </a:pPr>
            <a:r>
              <a:rPr lang="zh-CN" altLang="en-US" sz="2400" b="1" dirty="0"/>
              <a:t>从图中可以看出，我国主要的商业城市分布在</a:t>
            </a:r>
            <a:r>
              <a:rPr lang="zh-CN" altLang="en-US" sz="2400" b="1" u="sng" dirty="0"/>
              <a:t>   　   </a:t>
            </a:r>
            <a:r>
              <a:rPr lang="zh-CN" altLang="en-US" sz="2400" b="1" dirty="0"/>
              <a:t>部地区，主要区位因素是</a:t>
            </a:r>
            <a:r>
              <a:rPr lang="zh-CN" altLang="en-US" sz="2400" b="1" u="sng" dirty="0"/>
              <a:t>          　          </a:t>
            </a:r>
            <a:r>
              <a:rPr lang="zh-CN" altLang="en-US" sz="2400" b="1" dirty="0"/>
              <a:t>，</a:t>
            </a:r>
            <a:r>
              <a:rPr lang="zh-CN" altLang="en-US" sz="2400" b="1" u="sng" dirty="0"/>
              <a:t>          　          </a:t>
            </a:r>
            <a:r>
              <a:rPr lang="zh-CN" altLang="en-US" sz="2400" b="1" dirty="0" smtClean="0"/>
              <a:t>、</a:t>
            </a:r>
            <a:endParaRPr lang="en-US" altLang="zh-CN" sz="2400" b="1" dirty="0" smtClean="0"/>
          </a:p>
          <a:p>
            <a:pPr algn="just" eaLnBrk="1" hangingPunct="1">
              <a:spcBef>
                <a:spcPct val="50000"/>
              </a:spcBef>
            </a:pPr>
            <a:r>
              <a:rPr lang="zh-CN" altLang="en-US" sz="2400" b="1" u="sng" dirty="0" smtClean="0"/>
              <a:t>             </a:t>
            </a:r>
            <a:r>
              <a:rPr lang="zh-CN" altLang="en-US" sz="2400" b="1" u="sng" dirty="0"/>
              <a:t>　        </a:t>
            </a:r>
            <a:r>
              <a:rPr lang="zh-CN" altLang="en-US" sz="2400" b="1" dirty="0"/>
              <a:t>。</a:t>
            </a:r>
          </a:p>
        </p:txBody>
      </p:sp>
      <p:sp>
        <p:nvSpPr>
          <p:cNvPr id="231429" name="Rectangle 5"/>
          <p:cNvSpPr>
            <a:spLocks noChangeArrowheads="1"/>
          </p:cNvSpPr>
          <p:nvPr/>
        </p:nvSpPr>
        <p:spPr bwMode="auto">
          <a:xfrm>
            <a:off x="6227763" y="4094163"/>
            <a:ext cx="685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zh-CN" altLang="en-US" b="1">
                <a:solidFill>
                  <a:srgbClr val="FF0000"/>
                </a:solidFill>
              </a:rPr>
              <a:t>东</a:t>
            </a:r>
          </a:p>
        </p:txBody>
      </p:sp>
      <p:sp>
        <p:nvSpPr>
          <p:cNvPr id="231430" name="Rectangle 6"/>
          <p:cNvSpPr>
            <a:spLocks noChangeArrowheads="1"/>
          </p:cNvSpPr>
          <p:nvPr/>
        </p:nvSpPr>
        <p:spPr bwMode="auto">
          <a:xfrm>
            <a:off x="2700338" y="4941888"/>
            <a:ext cx="24384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zh-CN" altLang="en-US" b="1">
                <a:solidFill>
                  <a:srgbClr val="FF0000"/>
                </a:solidFill>
              </a:rPr>
              <a:t>自然条件较优越</a:t>
            </a:r>
          </a:p>
        </p:txBody>
      </p:sp>
      <p:sp>
        <p:nvSpPr>
          <p:cNvPr id="231431" name="Rectangle 7"/>
          <p:cNvSpPr>
            <a:spLocks noChangeArrowheads="1"/>
          </p:cNvSpPr>
          <p:nvPr/>
        </p:nvSpPr>
        <p:spPr bwMode="auto">
          <a:xfrm>
            <a:off x="2700338" y="5445125"/>
            <a:ext cx="24384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zh-CN" altLang="en-US" b="1">
                <a:solidFill>
                  <a:srgbClr val="FF0000"/>
                </a:solidFill>
              </a:rPr>
              <a:t>商品生产较发达</a:t>
            </a:r>
          </a:p>
        </p:txBody>
      </p:sp>
      <p:sp>
        <p:nvSpPr>
          <p:cNvPr id="231432" name="Rectangle 8"/>
          <p:cNvSpPr>
            <a:spLocks noChangeArrowheads="1"/>
          </p:cNvSpPr>
          <p:nvPr/>
        </p:nvSpPr>
        <p:spPr bwMode="auto">
          <a:xfrm>
            <a:off x="2700338" y="5949950"/>
            <a:ext cx="24384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zh-CN" altLang="en-US" b="1">
                <a:solidFill>
                  <a:srgbClr val="FF0000"/>
                </a:solidFill>
              </a:rPr>
              <a:t>交通网络较密集</a:t>
            </a:r>
          </a:p>
        </p:txBody>
      </p:sp>
      <p:sp>
        <p:nvSpPr>
          <p:cNvPr id="231433" name="Rectangle 9"/>
          <p:cNvSpPr>
            <a:spLocks noChangeArrowheads="1"/>
          </p:cNvSpPr>
          <p:nvPr/>
        </p:nvSpPr>
        <p:spPr bwMode="auto">
          <a:xfrm>
            <a:off x="2593975" y="6400800"/>
            <a:ext cx="32004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zh-CN" altLang="en-US" b="1">
                <a:solidFill>
                  <a:srgbClr val="FF0000"/>
                </a:solidFill>
              </a:rPr>
              <a:t>人口密集、市场广阔</a:t>
            </a:r>
          </a:p>
        </p:txBody>
      </p:sp>
      <p:sp>
        <p:nvSpPr>
          <p:cNvPr id="75786" name="Text Box 19"/>
          <p:cNvSpPr txBox="1">
            <a:spLocks noChangeArrowheads="1"/>
          </p:cNvSpPr>
          <p:nvPr/>
        </p:nvSpPr>
        <p:spPr bwMode="auto">
          <a:xfrm>
            <a:off x="0" y="0"/>
            <a:ext cx="85344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ea typeface="楷体_GB2312" charset="0"/>
                <a:cs typeface="楷体_GB2312" charset="0"/>
              </a:rPr>
              <a:t>读</a:t>
            </a:r>
            <a:r>
              <a:rPr lang="zh-CN" altLang="en-US" sz="2800">
                <a:latin typeface="Courier New" charset="0"/>
                <a:ea typeface="楷体_GB2312" charset="0"/>
                <a:cs typeface="楷体_GB2312" charset="0"/>
              </a:rPr>
              <a:t>“</a:t>
            </a:r>
            <a:r>
              <a:rPr lang="zh-CN" altLang="en-US" sz="2800">
                <a:ea typeface="楷体_GB2312" charset="0"/>
                <a:cs typeface="楷体_GB2312" charset="0"/>
              </a:rPr>
              <a:t>我国主要商业城市的分布图</a:t>
            </a:r>
            <a:r>
              <a:rPr lang="zh-CN" altLang="en-US" sz="2800">
                <a:latin typeface="Courier New" charset="0"/>
                <a:ea typeface="楷体_GB2312" charset="0"/>
                <a:cs typeface="楷体_GB2312" charset="0"/>
              </a:rPr>
              <a:t>”</a:t>
            </a:r>
            <a:r>
              <a:rPr lang="zh-CN" altLang="en-US" sz="2800">
                <a:ea typeface="楷体_GB2312" charset="0"/>
                <a:cs typeface="楷体_GB2312" charset="0"/>
              </a:rPr>
              <a:t>，回答下列问题：</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14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3143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3143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3143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31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9" grpId="0" autoUpdateAnimBg="0"/>
      <p:bldP spid="231430" grpId="0" autoUpdateAnimBg="0"/>
      <p:bldP spid="231431" grpId="0" autoUpdateAnimBg="0"/>
      <p:bldP spid="231432" grpId="0" autoUpdateAnimBg="0"/>
      <p:bldP spid="231433" grpId="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9" name="Text Box 13"/>
          <p:cNvSpPr txBox="1">
            <a:spLocks noChangeArrowheads="1"/>
          </p:cNvSpPr>
          <p:nvPr/>
        </p:nvSpPr>
        <p:spPr bwMode="auto">
          <a:xfrm>
            <a:off x="827088" y="1844675"/>
            <a:ext cx="1025525" cy="458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kumimoji="1" lang="en-US" altLang="zh-CN" sz="2400" b="1">
                <a:latin typeface="Times New Roman" charset="0"/>
              </a:rPr>
              <a:t>1.</a:t>
            </a:r>
            <a:r>
              <a:rPr kumimoji="1" lang="zh-CN" altLang="en-US" sz="2400" b="1">
                <a:latin typeface="Times New Roman" charset="0"/>
              </a:rPr>
              <a:t>概念</a:t>
            </a:r>
          </a:p>
        </p:txBody>
      </p:sp>
      <p:sp>
        <p:nvSpPr>
          <p:cNvPr id="24590" name="Text Box 14">
            <a:hlinkClick r:id="rId2" action="ppaction://hlinksldjump"/>
          </p:cNvPr>
          <p:cNvSpPr txBox="1">
            <a:spLocks noChangeArrowheads="1"/>
          </p:cNvSpPr>
          <p:nvPr/>
        </p:nvSpPr>
        <p:spPr bwMode="auto">
          <a:xfrm>
            <a:off x="2268538" y="1412875"/>
            <a:ext cx="2328862"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kumimoji="1" lang="zh-CN" altLang="en-US" sz="2400" b="1">
                <a:latin typeface="Times New Roman" charset="0"/>
              </a:rPr>
              <a:t>广义：商业城市</a:t>
            </a:r>
          </a:p>
        </p:txBody>
      </p:sp>
      <p:sp>
        <p:nvSpPr>
          <p:cNvPr id="24591" name="AutoShape 15"/>
          <p:cNvSpPr>
            <a:spLocks/>
          </p:cNvSpPr>
          <p:nvPr/>
        </p:nvSpPr>
        <p:spPr bwMode="auto">
          <a:xfrm>
            <a:off x="1908175" y="1844675"/>
            <a:ext cx="82550" cy="536575"/>
          </a:xfrm>
          <a:prstGeom prst="leftBrace">
            <a:avLst>
              <a:gd name="adj1" fmla="val 54167"/>
              <a:gd name="adj2" fmla="val 50000"/>
            </a:avLst>
          </a:prstGeom>
          <a:noFill/>
          <a:ln w="2857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sp>
        <p:nvSpPr>
          <p:cNvPr id="24596" name="Rectangle 20">
            <a:hlinkClick r:id="rId3" action="ppaction://hlinksldjump"/>
          </p:cNvPr>
          <p:cNvSpPr>
            <a:spLocks noChangeArrowheads="1"/>
          </p:cNvSpPr>
          <p:nvPr/>
        </p:nvSpPr>
        <p:spPr bwMode="auto">
          <a:xfrm>
            <a:off x="2195513" y="2133600"/>
            <a:ext cx="3860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kumimoji="1" lang="zh-CN" altLang="en-US" sz="2400" b="1">
                <a:latin typeface="Times New Roman" charset="0"/>
              </a:rPr>
              <a:t>狭义：城市中商业集中地段</a:t>
            </a:r>
          </a:p>
        </p:txBody>
      </p:sp>
      <p:sp>
        <p:nvSpPr>
          <p:cNvPr id="24597" name="Text Box 21"/>
          <p:cNvSpPr txBox="1">
            <a:spLocks noChangeArrowheads="1"/>
          </p:cNvSpPr>
          <p:nvPr/>
        </p:nvSpPr>
        <p:spPr bwMode="auto">
          <a:xfrm>
            <a:off x="971550" y="3141663"/>
            <a:ext cx="133191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kumimoji="1" lang="en-US" altLang="zh-CN" sz="2400" b="1">
                <a:latin typeface="Times New Roman" charset="0"/>
              </a:rPr>
              <a:t>2.</a:t>
            </a:r>
            <a:r>
              <a:rPr kumimoji="1" lang="zh-CN" altLang="en-US" sz="2400" b="1">
                <a:latin typeface="Times New Roman" charset="0"/>
              </a:rPr>
              <a:t>形成：</a:t>
            </a:r>
            <a:endParaRPr kumimoji="1" lang="zh-CN" altLang="en-US" sz="2400" b="1">
              <a:solidFill>
                <a:srgbClr val="FF0000"/>
              </a:solidFill>
              <a:latin typeface="Times New Roman" charset="0"/>
            </a:endParaRPr>
          </a:p>
        </p:txBody>
      </p:sp>
      <p:sp>
        <p:nvSpPr>
          <p:cNvPr id="24598" name="Text Box 22"/>
          <p:cNvSpPr txBox="1">
            <a:spLocks noChangeArrowheads="1"/>
          </p:cNvSpPr>
          <p:nvPr/>
        </p:nvSpPr>
        <p:spPr bwMode="auto">
          <a:xfrm>
            <a:off x="900113" y="4724400"/>
            <a:ext cx="1944687"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kumimoji="1" lang="en-US" altLang="zh-CN" sz="2400" b="1">
                <a:latin typeface="Times New Roman" charset="0"/>
              </a:rPr>
              <a:t>3.</a:t>
            </a:r>
            <a:r>
              <a:rPr kumimoji="1" lang="zh-CN" altLang="en-US" sz="2400" b="1">
                <a:latin typeface="Times New Roman" charset="0"/>
              </a:rPr>
              <a:t>基本构成：</a:t>
            </a:r>
            <a:endParaRPr kumimoji="1" lang="zh-CN" altLang="en-US" sz="2400" b="1">
              <a:solidFill>
                <a:srgbClr val="FF0000"/>
              </a:solidFill>
              <a:latin typeface="Times New Roman" charset="0"/>
            </a:endParaRPr>
          </a:p>
        </p:txBody>
      </p:sp>
      <p:sp>
        <p:nvSpPr>
          <p:cNvPr id="24614" name="Rectangle 38"/>
          <p:cNvSpPr>
            <a:spLocks noChangeArrowheads="1"/>
          </p:cNvSpPr>
          <p:nvPr/>
        </p:nvSpPr>
        <p:spPr bwMode="auto">
          <a:xfrm>
            <a:off x="2771775" y="4508500"/>
            <a:ext cx="17526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kumimoji="1" lang="zh-CN" altLang="en-US" sz="2000" b="1">
                <a:solidFill>
                  <a:srgbClr val="FF0000"/>
                </a:solidFill>
                <a:latin typeface="华文楷体" charset="0"/>
                <a:ea typeface="华文楷体" charset="0"/>
                <a:cs typeface="华文楷体" charset="0"/>
              </a:rPr>
              <a:t>物资集聚中心</a:t>
            </a:r>
          </a:p>
        </p:txBody>
      </p:sp>
      <p:sp>
        <p:nvSpPr>
          <p:cNvPr id="24624" name="Rectangle 48"/>
          <p:cNvSpPr>
            <a:spLocks noChangeArrowheads="1"/>
          </p:cNvSpPr>
          <p:nvPr/>
        </p:nvSpPr>
        <p:spPr bwMode="auto">
          <a:xfrm>
            <a:off x="2268538" y="3068638"/>
            <a:ext cx="5399806" cy="885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ct val="130000"/>
              </a:lnSpc>
            </a:pPr>
            <a:r>
              <a:rPr kumimoji="1" lang="zh-CN" altLang="en-US" sz="2000" b="1" dirty="0">
                <a:latin typeface="Times New Roman" charset="0"/>
                <a:ea typeface="华文楷体" charset="0"/>
                <a:cs typeface="华文楷体" charset="0"/>
              </a:rPr>
              <a:t>商业中心往往是以寺庙、教堂、行政中心、广场或居民密集点为中心自发形成。</a:t>
            </a:r>
          </a:p>
        </p:txBody>
      </p:sp>
      <p:sp>
        <p:nvSpPr>
          <p:cNvPr id="24628" name="Rectangle 52"/>
          <p:cNvSpPr>
            <a:spLocks noChangeArrowheads="1"/>
          </p:cNvSpPr>
          <p:nvPr/>
        </p:nvSpPr>
        <p:spPr bwMode="auto">
          <a:xfrm>
            <a:off x="2843213" y="5157788"/>
            <a:ext cx="12001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kumimoji="1" lang="zh-CN" altLang="en-US" sz="2000" b="1">
                <a:solidFill>
                  <a:srgbClr val="FF0000"/>
                </a:solidFill>
                <a:latin typeface="华文楷体" charset="0"/>
                <a:ea typeface="华文楷体" charset="0"/>
                <a:cs typeface="华文楷体" charset="0"/>
              </a:rPr>
              <a:t>服务中心</a:t>
            </a:r>
          </a:p>
        </p:txBody>
      </p:sp>
      <p:sp>
        <p:nvSpPr>
          <p:cNvPr id="24629" name="Line 53"/>
          <p:cNvSpPr>
            <a:spLocks noChangeShapeType="1"/>
          </p:cNvSpPr>
          <p:nvPr/>
        </p:nvSpPr>
        <p:spPr bwMode="auto">
          <a:xfrm>
            <a:off x="4716463" y="4797425"/>
            <a:ext cx="609600" cy="0"/>
          </a:xfrm>
          <a:prstGeom prst="line">
            <a:avLst/>
          </a:prstGeom>
          <a:noFill/>
          <a:ln w="9525">
            <a:solidFill>
              <a:srgbClr val="FF0000"/>
            </a:solidFill>
            <a:miter lim="800000"/>
            <a:headEnd/>
            <a:tailEnd type="triangle" w="med" len="med"/>
          </a:ln>
          <a:extLst>
            <a:ext uri="{909E8E84-426E-40dd-AFC4-6F175D3DCCD1}">
              <a14:hiddenFill xmlns:a14="http://schemas.microsoft.com/office/drawing/2010/main" xmlns="">
                <a:noFill/>
              </a14:hiddenFill>
            </a:ext>
          </a:extLst>
        </p:spPr>
        <p:txBody>
          <a:bodyPr wrap="none"/>
          <a:lstStyle/>
          <a:p>
            <a:endParaRPr lang="zh-CN" altLang="en-US"/>
          </a:p>
        </p:txBody>
      </p:sp>
      <p:sp>
        <p:nvSpPr>
          <p:cNvPr id="24630" name="Rectangle 54"/>
          <p:cNvSpPr>
            <a:spLocks noChangeArrowheads="1"/>
          </p:cNvSpPr>
          <p:nvPr/>
        </p:nvSpPr>
        <p:spPr bwMode="auto">
          <a:xfrm>
            <a:off x="5580063" y="4508500"/>
            <a:ext cx="29718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kumimoji="1" lang="zh-CN" altLang="en-US" sz="2000" b="1">
                <a:solidFill>
                  <a:srgbClr val="FF0000"/>
                </a:solidFill>
                <a:latin typeface="华文楷体" charset="0"/>
                <a:ea typeface="华文楷体" charset="0"/>
                <a:cs typeface="华文楷体" charset="0"/>
              </a:rPr>
              <a:t>零售商业、批发商业</a:t>
            </a:r>
          </a:p>
        </p:txBody>
      </p:sp>
      <p:sp>
        <p:nvSpPr>
          <p:cNvPr id="24631" name="Line 55"/>
          <p:cNvSpPr>
            <a:spLocks noChangeShapeType="1"/>
          </p:cNvSpPr>
          <p:nvPr/>
        </p:nvSpPr>
        <p:spPr bwMode="auto">
          <a:xfrm>
            <a:off x="4682480" y="5445125"/>
            <a:ext cx="609600" cy="0"/>
          </a:xfrm>
          <a:prstGeom prst="line">
            <a:avLst/>
          </a:prstGeom>
          <a:noFill/>
          <a:ln w="9525">
            <a:solidFill>
              <a:srgbClr val="FF0000"/>
            </a:solidFill>
            <a:miter lim="800000"/>
            <a:headEnd/>
            <a:tailEnd type="triangle" w="med" len="med"/>
          </a:ln>
          <a:extLst>
            <a:ext uri="{909E8E84-426E-40dd-AFC4-6F175D3DCCD1}">
              <a14:hiddenFill xmlns:a14="http://schemas.microsoft.com/office/drawing/2010/main" xmlns="">
                <a:noFill/>
              </a14:hiddenFill>
            </a:ext>
          </a:extLst>
        </p:spPr>
        <p:txBody>
          <a:bodyPr wrap="none"/>
          <a:lstStyle/>
          <a:p>
            <a:endParaRPr lang="zh-CN" altLang="en-US"/>
          </a:p>
        </p:txBody>
      </p:sp>
      <p:sp>
        <p:nvSpPr>
          <p:cNvPr id="24632" name="Rectangle 56"/>
          <p:cNvSpPr>
            <a:spLocks noChangeArrowheads="1"/>
          </p:cNvSpPr>
          <p:nvPr/>
        </p:nvSpPr>
        <p:spPr bwMode="auto">
          <a:xfrm>
            <a:off x="5580063" y="5229225"/>
            <a:ext cx="29718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kumimoji="1" lang="zh-CN" altLang="en-US" sz="2000" b="1">
                <a:solidFill>
                  <a:srgbClr val="FF0000"/>
                </a:solidFill>
                <a:latin typeface="华文楷体" charset="0"/>
                <a:ea typeface="华文楷体" charset="0"/>
                <a:cs typeface="华文楷体" charset="0"/>
              </a:rPr>
              <a:t>金融业、服务性行业</a:t>
            </a:r>
          </a:p>
        </p:txBody>
      </p:sp>
      <p:sp>
        <p:nvSpPr>
          <p:cNvPr id="5136" name="Rectangle 57"/>
          <p:cNvSpPr>
            <a:spLocks noGrp="1" noRot="1" noChangeArrowheads="1"/>
          </p:cNvSpPr>
          <p:nvPr>
            <p:ph type="title"/>
          </p:nvPr>
        </p:nvSpPr>
        <p:spPr>
          <a:xfrm>
            <a:off x="-2052638" y="260350"/>
            <a:ext cx="8540751" cy="1143000"/>
          </a:xfrm>
        </p:spPr>
        <p:txBody>
          <a:bodyPr/>
          <a:lstStyle/>
          <a:p>
            <a:pPr eaLnBrk="1" hangingPunct="1"/>
            <a:r>
              <a:rPr kumimoji="1" lang="zh-CN" altLang="en-US" sz="3200" b="1">
                <a:solidFill>
                  <a:schemeClr val="tx1"/>
                </a:solidFill>
                <a:latin typeface="Arial" charset="0"/>
                <a:ea typeface="隶书" charset="0"/>
                <a:cs typeface="隶书" charset="0"/>
              </a:rPr>
              <a:t>一、商业中心</a:t>
            </a:r>
          </a:p>
        </p:txBody>
      </p:sp>
    </p:spTree>
    <p:extLst>
      <p:ext uri="{BB962C8B-B14F-4D97-AF65-F5344CB8AC3E}">
        <p14:creationId xmlns:p14="http://schemas.microsoft.com/office/powerpoint/2010/main" val="1554111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589"/>
                                        </p:tgtEl>
                                        <p:attrNameLst>
                                          <p:attrName>style.visibility</p:attrName>
                                        </p:attrNameLst>
                                      </p:cBhvr>
                                      <p:to>
                                        <p:strVal val="visible"/>
                                      </p:to>
                                    </p:set>
                                    <p:animEffect transition="in" filter="wipe(left)">
                                      <p:cBhvr>
                                        <p:cTn id="7" dur="500"/>
                                        <p:tgtEl>
                                          <p:spTgt spid="245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4591"/>
                                        </p:tgtEl>
                                        <p:attrNameLst>
                                          <p:attrName>style.visibility</p:attrName>
                                        </p:attrNameLst>
                                      </p:cBhvr>
                                      <p:to>
                                        <p:strVal val="visible"/>
                                      </p:to>
                                    </p:set>
                                    <p:animEffect transition="in" filter="wipe(up)">
                                      <p:cBhvr>
                                        <p:cTn id="12" dur="500"/>
                                        <p:tgtEl>
                                          <p:spTgt spid="24591"/>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4590"/>
                                        </p:tgtEl>
                                        <p:attrNameLst>
                                          <p:attrName>style.visibility</p:attrName>
                                        </p:attrNameLst>
                                      </p:cBhvr>
                                      <p:to>
                                        <p:strVal val="visible"/>
                                      </p:to>
                                    </p:set>
                                    <p:animEffect transition="in" filter="wipe(left)">
                                      <p:cBhvr>
                                        <p:cTn id="16" dur="500"/>
                                        <p:tgtEl>
                                          <p:spTgt spid="2459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4596"/>
                                        </p:tgtEl>
                                        <p:attrNameLst>
                                          <p:attrName>style.visibility</p:attrName>
                                        </p:attrNameLst>
                                      </p:cBhvr>
                                      <p:to>
                                        <p:strVal val="visible"/>
                                      </p:to>
                                    </p:set>
                                    <p:animEffect transition="in" filter="wipe(left)">
                                      <p:cBhvr>
                                        <p:cTn id="21" dur="500"/>
                                        <p:tgtEl>
                                          <p:spTgt spid="2459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4597"/>
                                        </p:tgtEl>
                                        <p:attrNameLst>
                                          <p:attrName>style.visibility</p:attrName>
                                        </p:attrNameLst>
                                      </p:cBhvr>
                                      <p:to>
                                        <p:strVal val="visible"/>
                                      </p:to>
                                    </p:set>
                                    <p:animEffect transition="in" filter="wipe(left)">
                                      <p:cBhvr>
                                        <p:cTn id="26" dur="500"/>
                                        <p:tgtEl>
                                          <p:spTgt spid="2459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4624"/>
                                        </p:tgtEl>
                                        <p:attrNameLst>
                                          <p:attrName>style.visibility</p:attrName>
                                        </p:attrNameLst>
                                      </p:cBhvr>
                                      <p:to>
                                        <p:strVal val="visible"/>
                                      </p:to>
                                    </p:set>
                                    <p:animEffect transition="in" filter="wipe(left)">
                                      <p:cBhvr>
                                        <p:cTn id="31" dur="500"/>
                                        <p:tgtEl>
                                          <p:spTgt spid="24624"/>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4598"/>
                                        </p:tgtEl>
                                        <p:attrNameLst>
                                          <p:attrName>style.visibility</p:attrName>
                                        </p:attrNameLst>
                                      </p:cBhvr>
                                      <p:to>
                                        <p:strVal val="visible"/>
                                      </p:to>
                                    </p:set>
                                    <p:animEffect transition="in" filter="wipe(left)">
                                      <p:cBhvr>
                                        <p:cTn id="36" dur="500"/>
                                        <p:tgtEl>
                                          <p:spTgt spid="24598"/>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24614"/>
                                        </p:tgtEl>
                                        <p:attrNameLst>
                                          <p:attrName>style.visibility</p:attrName>
                                        </p:attrNameLst>
                                      </p:cBhvr>
                                      <p:to>
                                        <p:strVal val="visible"/>
                                      </p:to>
                                    </p:set>
                                    <p:animEffect transition="in" filter="wipe(left)">
                                      <p:cBhvr>
                                        <p:cTn id="41" dur="500"/>
                                        <p:tgtEl>
                                          <p:spTgt spid="24614"/>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4629"/>
                                        </p:tgtEl>
                                        <p:attrNameLst>
                                          <p:attrName>style.visibility</p:attrName>
                                        </p:attrNameLst>
                                      </p:cBhvr>
                                      <p:to>
                                        <p:strVal val="visible"/>
                                      </p:to>
                                    </p:set>
                                    <p:animEffect transition="in" filter="wipe(left)">
                                      <p:cBhvr>
                                        <p:cTn id="46" dur="500"/>
                                        <p:tgtEl>
                                          <p:spTgt spid="24629"/>
                                        </p:tgtEl>
                                      </p:cBhvr>
                                    </p:animEffect>
                                  </p:childTnLst>
                                </p:cTn>
                              </p:par>
                            </p:childTnLst>
                          </p:cTn>
                        </p:par>
                        <p:par>
                          <p:cTn id="47" fill="hold" nodeType="afterGroup">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24630"/>
                                        </p:tgtEl>
                                        <p:attrNameLst>
                                          <p:attrName>style.visibility</p:attrName>
                                        </p:attrNameLst>
                                      </p:cBhvr>
                                      <p:to>
                                        <p:strVal val="visible"/>
                                      </p:to>
                                    </p:set>
                                    <p:animEffect transition="in" filter="wipe(left)">
                                      <p:cBhvr>
                                        <p:cTn id="50" dur="500"/>
                                        <p:tgtEl>
                                          <p:spTgt spid="24630"/>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24628"/>
                                        </p:tgtEl>
                                        <p:attrNameLst>
                                          <p:attrName>style.visibility</p:attrName>
                                        </p:attrNameLst>
                                      </p:cBhvr>
                                      <p:to>
                                        <p:strVal val="visible"/>
                                      </p:to>
                                    </p:set>
                                    <p:animEffect transition="in" filter="dissolve">
                                      <p:cBhvr>
                                        <p:cTn id="55" dur="500"/>
                                        <p:tgtEl>
                                          <p:spTgt spid="24628"/>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24631"/>
                                        </p:tgtEl>
                                        <p:attrNameLst>
                                          <p:attrName>style.visibility</p:attrName>
                                        </p:attrNameLst>
                                      </p:cBhvr>
                                      <p:to>
                                        <p:strVal val="visible"/>
                                      </p:to>
                                    </p:set>
                                    <p:animEffect transition="in" filter="wipe(left)">
                                      <p:cBhvr>
                                        <p:cTn id="60" dur="500"/>
                                        <p:tgtEl>
                                          <p:spTgt spid="24631"/>
                                        </p:tgtEl>
                                      </p:cBhvr>
                                    </p:animEffect>
                                  </p:childTnLst>
                                </p:cTn>
                              </p:par>
                            </p:childTnLst>
                          </p:cTn>
                        </p:par>
                        <p:par>
                          <p:cTn id="61" fill="hold" nodeType="afterGroup">
                            <p:stCondLst>
                              <p:cond delay="500"/>
                            </p:stCondLst>
                            <p:childTnLst>
                              <p:par>
                                <p:cTn id="62" presetID="22" presetClass="entr" presetSubtype="8" fill="hold" grpId="0" nodeType="afterEffect">
                                  <p:stCondLst>
                                    <p:cond delay="0"/>
                                  </p:stCondLst>
                                  <p:childTnLst>
                                    <p:set>
                                      <p:cBhvr>
                                        <p:cTn id="63" dur="1" fill="hold">
                                          <p:stCondLst>
                                            <p:cond delay="0"/>
                                          </p:stCondLst>
                                        </p:cTn>
                                        <p:tgtEl>
                                          <p:spTgt spid="24632"/>
                                        </p:tgtEl>
                                        <p:attrNameLst>
                                          <p:attrName>style.visibility</p:attrName>
                                        </p:attrNameLst>
                                      </p:cBhvr>
                                      <p:to>
                                        <p:strVal val="visible"/>
                                      </p:to>
                                    </p:set>
                                    <p:animEffect transition="in" filter="wipe(left)">
                                      <p:cBhvr>
                                        <p:cTn id="64" dur="500"/>
                                        <p:tgtEl>
                                          <p:spTgt spid="246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9" grpId="0" autoUpdateAnimBg="0"/>
      <p:bldP spid="24590" grpId="0" autoUpdateAnimBg="0"/>
      <p:bldP spid="24591" grpId="0" animBg="1"/>
      <p:bldP spid="24596" grpId="0" autoUpdateAnimBg="0"/>
      <p:bldP spid="24597" grpId="0" autoUpdateAnimBg="0"/>
      <p:bldP spid="24598" grpId="0" autoUpdateAnimBg="0"/>
      <p:bldP spid="24614" grpId="0" autoUpdateAnimBg="0"/>
      <p:bldP spid="24624" grpId="0" autoUpdateAnimBg="0"/>
      <p:bldP spid="24628" grpId="0" autoUpdateAnimBg="0"/>
      <p:bldP spid="24629" grpId="0" animBg="1"/>
      <p:bldP spid="24630" grpId="0" autoUpdateAnimBg="0"/>
      <p:bldP spid="24631" grpId="0" animBg="1"/>
      <p:bldP spid="24632" grpId="0"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12"/>
          <p:cNvSpPr txBox="1">
            <a:spLocks noChangeArrowheads="1"/>
          </p:cNvSpPr>
          <p:nvPr/>
        </p:nvSpPr>
        <p:spPr bwMode="auto">
          <a:xfrm>
            <a:off x="827088" y="1628775"/>
            <a:ext cx="1638300" cy="458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kumimoji="1" lang="en-US" altLang="zh-CN" sz="2400" b="1">
                <a:latin typeface="Times New Roman" charset="0"/>
              </a:rPr>
              <a:t>4.</a:t>
            </a:r>
            <a:r>
              <a:rPr kumimoji="1" lang="zh-CN" altLang="en-US" sz="2400" b="1">
                <a:latin typeface="Times New Roman" charset="0"/>
              </a:rPr>
              <a:t>组织形式</a:t>
            </a:r>
          </a:p>
        </p:txBody>
      </p:sp>
      <p:sp>
        <p:nvSpPr>
          <p:cNvPr id="8205" name="Text Box 13"/>
          <p:cNvSpPr txBox="1">
            <a:spLocks noChangeArrowheads="1"/>
          </p:cNvSpPr>
          <p:nvPr/>
        </p:nvSpPr>
        <p:spPr bwMode="auto">
          <a:xfrm>
            <a:off x="609600" y="2955925"/>
            <a:ext cx="225107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kumimoji="1" lang="zh-CN" altLang="en-US" sz="2400" b="1">
                <a:latin typeface="Times New Roman" charset="0"/>
              </a:rPr>
              <a:t>（</a:t>
            </a:r>
            <a:r>
              <a:rPr kumimoji="1" lang="en-US" altLang="zh-CN" sz="2400" b="1">
                <a:latin typeface="Times New Roman" charset="0"/>
              </a:rPr>
              <a:t>1</a:t>
            </a:r>
            <a:r>
              <a:rPr kumimoji="1" lang="zh-CN" altLang="en-US" sz="2400" b="1">
                <a:latin typeface="Times New Roman" charset="0"/>
              </a:rPr>
              <a:t>） 商业街区</a:t>
            </a:r>
          </a:p>
        </p:txBody>
      </p:sp>
      <p:sp>
        <p:nvSpPr>
          <p:cNvPr id="8212" name="AutoShape 20"/>
          <p:cNvSpPr>
            <a:spLocks/>
          </p:cNvSpPr>
          <p:nvPr/>
        </p:nvSpPr>
        <p:spPr bwMode="auto">
          <a:xfrm>
            <a:off x="2819400" y="2727325"/>
            <a:ext cx="228600" cy="990600"/>
          </a:xfrm>
          <a:prstGeom prst="leftBrace">
            <a:avLst>
              <a:gd name="adj1" fmla="val 36111"/>
              <a:gd name="adj2" fmla="val 50000"/>
            </a:avLst>
          </a:prstGeom>
          <a:noFill/>
          <a:ln w="2857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sp>
        <p:nvSpPr>
          <p:cNvPr id="8214" name="Rectangle 22"/>
          <p:cNvSpPr>
            <a:spLocks noChangeArrowheads="1"/>
          </p:cNvSpPr>
          <p:nvPr/>
        </p:nvSpPr>
        <p:spPr bwMode="auto">
          <a:xfrm>
            <a:off x="3048000" y="2627313"/>
            <a:ext cx="12065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kumimoji="1" lang="zh-CN" altLang="en-US" sz="2000" b="1">
                <a:solidFill>
                  <a:srgbClr val="FF0000"/>
                </a:solidFill>
                <a:latin typeface="Times New Roman" charset="0"/>
              </a:rPr>
              <a:t>市场最优</a:t>
            </a:r>
          </a:p>
        </p:txBody>
      </p:sp>
      <p:sp>
        <p:nvSpPr>
          <p:cNvPr id="8215" name="Rectangle 23"/>
          <p:cNvSpPr>
            <a:spLocks noChangeArrowheads="1"/>
          </p:cNvSpPr>
          <p:nvPr/>
        </p:nvSpPr>
        <p:spPr bwMode="auto">
          <a:xfrm>
            <a:off x="3048000" y="3413125"/>
            <a:ext cx="14097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kumimoji="1" lang="zh-CN" altLang="en-US" sz="2000" b="1">
                <a:solidFill>
                  <a:srgbClr val="FF0000"/>
                </a:solidFill>
                <a:latin typeface="Times New Roman" charset="0"/>
              </a:rPr>
              <a:t>交通最优</a:t>
            </a:r>
          </a:p>
        </p:txBody>
      </p:sp>
      <p:sp>
        <p:nvSpPr>
          <p:cNvPr id="8217" name="Line 25"/>
          <p:cNvSpPr>
            <a:spLocks noChangeShapeType="1"/>
          </p:cNvSpPr>
          <p:nvPr/>
        </p:nvSpPr>
        <p:spPr bwMode="auto">
          <a:xfrm>
            <a:off x="4495800" y="2803525"/>
            <a:ext cx="533400" cy="0"/>
          </a:xfrm>
          <a:prstGeom prst="line">
            <a:avLst/>
          </a:prstGeom>
          <a:noFill/>
          <a:ln w="28575">
            <a:solidFill>
              <a:srgbClr val="FF0000"/>
            </a:solidFill>
            <a:miter lim="800000"/>
            <a:headEnd/>
            <a:tailEnd type="triangle" w="med" len="med"/>
          </a:ln>
          <a:extLst>
            <a:ext uri="{909E8E84-426E-40dd-AFC4-6F175D3DCCD1}">
              <a14:hiddenFill xmlns:a14="http://schemas.microsoft.com/office/drawing/2010/main" xmlns="">
                <a:noFill/>
              </a14:hiddenFill>
            </a:ext>
          </a:extLst>
        </p:spPr>
        <p:txBody>
          <a:bodyPr wrap="none"/>
          <a:lstStyle/>
          <a:p>
            <a:endParaRPr lang="zh-CN" altLang="en-US"/>
          </a:p>
        </p:txBody>
      </p:sp>
      <p:sp>
        <p:nvSpPr>
          <p:cNvPr id="8218" name="Line 26"/>
          <p:cNvSpPr>
            <a:spLocks noChangeShapeType="1"/>
          </p:cNvSpPr>
          <p:nvPr/>
        </p:nvSpPr>
        <p:spPr bwMode="auto">
          <a:xfrm>
            <a:off x="4419600" y="3641725"/>
            <a:ext cx="533400" cy="0"/>
          </a:xfrm>
          <a:prstGeom prst="line">
            <a:avLst/>
          </a:prstGeom>
          <a:noFill/>
          <a:ln w="28575">
            <a:solidFill>
              <a:srgbClr val="FF0000"/>
            </a:solidFill>
            <a:miter lim="800000"/>
            <a:headEnd/>
            <a:tailEnd type="triangle" w="med" len="med"/>
          </a:ln>
          <a:extLst>
            <a:ext uri="{909E8E84-426E-40dd-AFC4-6F175D3DCCD1}">
              <a14:hiddenFill xmlns:a14="http://schemas.microsoft.com/office/drawing/2010/main" xmlns="">
                <a:noFill/>
              </a14:hiddenFill>
            </a:ext>
          </a:extLst>
        </p:spPr>
        <p:txBody>
          <a:bodyPr wrap="none"/>
          <a:lstStyle/>
          <a:p>
            <a:endParaRPr lang="zh-CN" altLang="en-US"/>
          </a:p>
        </p:txBody>
      </p:sp>
      <p:sp>
        <p:nvSpPr>
          <p:cNvPr id="8219" name="Rectangle 27">
            <a:hlinkClick r:id="rId2" action="ppaction://hlinksldjump"/>
          </p:cNvPr>
          <p:cNvSpPr>
            <a:spLocks noChangeArrowheads="1"/>
          </p:cNvSpPr>
          <p:nvPr/>
        </p:nvSpPr>
        <p:spPr bwMode="auto">
          <a:xfrm>
            <a:off x="5105400" y="2627313"/>
            <a:ext cx="1973263"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kumimoji="1" lang="zh-CN" altLang="en-US" sz="2000" b="1">
                <a:solidFill>
                  <a:srgbClr val="FF0000"/>
                </a:solidFill>
                <a:latin typeface="Times New Roman" charset="0"/>
              </a:rPr>
              <a:t>城市的几何中心</a:t>
            </a:r>
          </a:p>
        </p:txBody>
      </p:sp>
      <p:sp>
        <p:nvSpPr>
          <p:cNvPr id="8220" name="Rectangle 28">
            <a:hlinkClick r:id="rId3" action="ppaction://hlinksldjump"/>
          </p:cNvPr>
          <p:cNvSpPr>
            <a:spLocks noChangeArrowheads="1"/>
          </p:cNvSpPr>
          <p:nvPr/>
        </p:nvSpPr>
        <p:spPr bwMode="auto">
          <a:xfrm>
            <a:off x="5105400" y="3184525"/>
            <a:ext cx="2514600"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kumimoji="1" lang="zh-CN" altLang="en-US" sz="2000" b="1">
                <a:solidFill>
                  <a:srgbClr val="FF0000"/>
                </a:solidFill>
                <a:latin typeface="Times New Roman" charset="0"/>
              </a:rPr>
              <a:t>市区环路边缘或市区边缘的高速公路沿线</a:t>
            </a:r>
          </a:p>
        </p:txBody>
      </p:sp>
      <p:sp>
        <p:nvSpPr>
          <p:cNvPr id="8236" name="Text Box 44"/>
          <p:cNvSpPr txBox="1">
            <a:spLocks noChangeArrowheads="1"/>
          </p:cNvSpPr>
          <p:nvPr/>
        </p:nvSpPr>
        <p:spPr bwMode="auto">
          <a:xfrm>
            <a:off x="609600" y="4632325"/>
            <a:ext cx="2241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kumimoji="1" lang="zh-CN" altLang="en-US" sz="2400" b="1">
                <a:latin typeface="Times New Roman" charset="0"/>
              </a:rPr>
              <a:t>（</a:t>
            </a:r>
            <a:r>
              <a:rPr kumimoji="1" lang="en-US" altLang="zh-CN" sz="2400" b="1">
                <a:latin typeface="Times New Roman" charset="0"/>
              </a:rPr>
              <a:t>2</a:t>
            </a:r>
            <a:r>
              <a:rPr kumimoji="1" lang="zh-CN" altLang="en-US" sz="2400" b="1">
                <a:latin typeface="Times New Roman" charset="0"/>
              </a:rPr>
              <a:t>） 商业小区</a:t>
            </a:r>
          </a:p>
        </p:txBody>
      </p:sp>
      <p:sp>
        <p:nvSpPr>
          <p:cNvPr id="8237" name="AutoShape 45"/>
          <p:cNvSpPr>
            <a:spLocks/>
          </p:cNvSpPr>
          <p:nvPr/>
        </p:nvSpPr>
        <p:spPr bwMode="auto">
          <a:xfrm>
            <a:off x="2819400" y="4403725"/>
            <a:ext cx="228600" cy="990600"/>
          </a:xfrm>
          <a:prstGeom prst="leftBrace">
            <a:avLst>
              <a:gd name="adj1" fmla="val 36111"/>
              <a:gd name="adj2" fmla="val 50000"/>
            </a:avLst>
          </a:prstGeom>
          <a:noFill/>
          <a:ln w="2857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sp>
        <p:nvSpPr>
          <p:cNvPr id="8238" name="Text Box 46"/>
          <p:cNvSpPr txBox="1">
            <a:spLocks noChangeArrowheads="1"/>
          </p:cNvSpPr>
          <p:nvPr/>
        </p:nvSpPr>
        <p:spPr bwMode="auto">
          <a:xfrm>
            <a:off x="3048000" y="5029200"/>
            <a:ext cx="7620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spcBef>
                <a:spcPct val="50000"/>
              </a:spcBef>
            </a:pPr>
            <a:r>
              <a:rPr kumimoji="1" lang="zh-CN" altLang="en-US" sz="2000" b="1">
                <a:solidFill>
                  <a:srgbClr val="FF0000"/>
                </a:solidFill>
                <a:latin typeface="Times New Roman" charset="0"/>
              </a:rPr>
              <a:t>组成</a:t>
            </a:r>
          </a:p>
        </p:txBody>
      </p:sp>
      <p:sp>
        <p:nvSpPr>
          <p:cNvPr id="8239" name="Line 47"/>
          <p:cNvSpPr>
            <a:spLocks noChangeShapeType="1"/>
          </p:cNvSpPr>
          <p:nvPr/>
        </p:nvSpPr>
        <p:spPr bwMode="auto">
          <a:xfrm>
            <a:off x="3733800" y="5257800"/>
            <a:ext cx="533400" cy="0"/>
          </a:xfrm>
          <a:prstGeom prst="line">
            <a:avLst/>
          </a:prstGeom>
          <a:noFill/>
          <a:ln w="28575">
            <a:solidFill>
              <a:srgbClr val="FF0000"/>
            </a:solidFill>
            <a:miter lim="800000"/>
            <a:headEnd/>
            <a:tailEnd type="triangle" w="med" len="med"/>
          </a:ln>
          <a:extLst>
            <a:ext uri="{909E8E84-426E-40dd-AFC4-6F175D3DCCD1}">
              <a14:hiddenFill xmlns:a14="http://schemas.microsoft.com/office/drawing/2010/main" xmlns="">
                <a:noFill/>
              </a14:hiddenFill>
            </a:ext>
          </a:extLst>
        </p:spPr>
        <p:txBody>
          <a:bodyPr wrap="none"/>
          <a:lstStyle/>
          <a:p>
            <a:endParaRPr lang="zh-CN" altLang="en-US"/>
          </a:p>
        </p:txBody>
      </p:sp>
      <p:sp>
        <p:nvSpPr>
          <p:cNvPr id="8240" name="Text Box 48"/>
          <p:cNvSpPr txBox="1">
            <a:spLocks noChangeArrowheads="1"/>
          </p:cNvSpPr>
          <p:nvPr/>
        </p:nvSpPr>
        <p:spPr bwMode="auto">
          <a:xfrm>
            <a:off x="4343400" y="5029200"/>
            <a:ext cx="40386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spcBef>
                <a:spcPct val="50000"/>
              </a:spcBef>
            </a:pPr>
            <a:r>
              <a:rPr kumimoji="1" lang="zh-CN" altLang="en-US" sz="2000" b="1">
                <a:solidFill>
                  <a:srgbClr val="FF0000"/>
                </a:solidFill>
                <a:latin typeface="Times New Roman" charset="0"/>
              </a:rPr>
              <a:t>粮店、小型综合商店、副食杂货店</a:t>
            </a:r>
          </a:p>
        </p:txBody>
      </p:sp>
      <p:sp>
        <p:nvSpPr>
          <p:cNvPr id="8241" name="Text Box 49"/>
          <p:cNvSpPr txBox="1">
            <a:spLocks noChangeArrowheads="1"/>
          </p:cNvSpPr>
          <p:nvPr/>
        </p:nvSpPr>
        <p:spPr bwMode="auto">
          <a:xfrm>
            <a:off x="3124200" y="4267200"/>
            <a:ext cx="7620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spcBef>
                <a:spcPct val="50000"/>
              </a:spcBef>
            </a:pPr>
            <a:r>
              <a:rPr kumimoji="1" lang="zh-CN" altLang="en-US" sz="2000" b="1">
                <a:solidFill>
                  <a:srgbClr val="FF0000"/>
                </a:solidFill>
                <a:latin typeface="Times New Roman" charset="0"/>
              </a:rPr>
              <a:t>分布 </a:t>
            </a:r>
          </a:p>
        </p:txBody>
      </p:sp>
      <p:sp>
        <p:nvSpPr>
          <p:cNvPr id="8242" name="Line 50"/>
          <p:cNvSpPr>
            <a:spLocks noChangeShapeType="1"/>
          </p:cNvSpPr>
          <p:nvPr/>
        </p:nvSpPr>
        <p:spPr bwMode="auto">
          <a:xfrm>
            <a:off x="3886200" y="4495800"/>
            <a:ext cx="533400" cy="0"/>
          </a:xfrm>
          <a:prstGeom prst="line">
            <a:avLst/>
          </a:prstGeom>
          <a:noFill/>
          <a:ln w="28575">
            <a:solidFill>
              <a:srgbClr val="FF0000"/>
            </a:solidFill>
            <a:miter lim="800000"/>
            <a:headEnd/>
            <a:tailEnd type="triangle" w="med" len="med"/>
          </a:ln>
          <a:extLst>
            <a:ext uri="{909E8E84-426E-40dd-AFC4-6F175D3DCCD1}">
              <a14:hiddenFill xmlns:a14="http://schemas.microsoft.com/office/drawing/2010/main" xmlns="">
                <a:noFill/>
              </a14:hiddenFill>
            </a:ext>
          </a:extLst>
        </p:spPr>
        <p:txBody>
          <a:bodyPr wrap="none"/>
          <a:lstStyle/>
          <a:p>
            <a:endParaRPr lang="zh-CN" altLang="en-US"/>
          </a:p>
        </p:txBody>
      </p:sp>
      <p:sp>
        <p:nvSpPr>
          <p:cNvPr id="8243" name="Text Box 51">
            <a:hlinkClick r:id="rId4" action="ppaction://hlinksldjump"/>
          </p:cNvPr>
          <p:cNvSpPr txBox="1">
            <a:spLocks noChangeArrowheads="1"/>
          </p:cNvSpPr>
          <p:nvPr/>
        </p:nvSpPr>
        <p:spPr bwMode="auto">
          <a:xfrm>
            <a:off x="4495800" y="4267200"/>
            <a:ext cx="19050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spcBef>
                <a:spcPct val="50000"/>
              </a:spcBef>
            </a:pPr>
            <a:r>
              <a:rPr kumimoji="1" lang="zh-CN" altLang="en-US" sz="2000" b="1">
                <a:solidFill>
                  <a:srgbClr val="FF0000"/>
                </a:solidFill>
                <a:latin typeface="Times New Roman" charset="0"/>
              </a:rPr>
              <a:t>居民住宅区内</a:t>
            </a:r>
          </a:p>
        </p:txBody>
      </p:sp>
      <p:sp>
        <p:nvSpPr>
          <p:cNvPr id="8245" name="Line 53"/>
          <p:cNvSpPr>
            <a:spLocks noChangeShapeType="1"/>
          </p:cNvSpPr>
          <p:nvPr/>
        </p:nvSpPr>
        <p:spPr bwMode="auto">
          <a:xfrm>
            <a:off x="2843213" y="1844675"/>
            <a:ext cx="609600" cy="0"/>
          </a:xfrm>
          <a:prstGeom prst="line">
            <a:avLst/>
          </a:prstGeom>
          <a:noFill/>
          <a:ln w="9525">
            <a:solidFill>
              <a:srgbClr val="FF0000"/>
            </a:solidFill>
            <a:miter lim="800000"/>
            <a:headEnd/>
            <a:tailEnd type="triangle" w="med" len="med"/>
          </a:ln>
          <a:extLst>
            <a:ext uri="{909E8E84-426E-40dd-AFC4-6F175D3DCCD1}">
              <a14:hiddenFill xmlns:a14="http://schemas.microsoft.com/office/drawing/2010/main" xmlns="">
                <a:noFill/>
              </a14:hiddenFill>
            </a:ext>
          </a:extLst>
        </p:spPr>
        <p:txBody>
          <a:bodyPr wrap="none"/>
          <a:lstStyle/>
          <a:p>
            <a:endParaRPr lang="zh-CN" altLang="en-US"/>
          </a:p>
        </p:txBody>
      </p:sp>
      <p:sp>
        <p:nvSpPr>
          <p:cNvPr id="8246" name="Rectangle 54"/>
          <p:cNvSpPr>
            <a:spLocks noChangeArrowheads="1"/>
          </p:cNvSpPr>
          <p:nvPr/>
        </p:nvSpPr>
        <p:spPr bwMode="auto">
          <a:xfrm>
            <a:off x="3779838" y="1628775"/>
            <a:ext cx="36576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kumimoji="1" lang="zh-CN" altLang="en-US" sz="2000" b="1">
                <a:solidFill>
                  <a:srgbClr val="FF0000"/>
                </a:solidFill>
                <a:latin typeface="华文楷体" charset="0"/>
                <a:ea typeface="华文楷体" charset="0"/>
                <a:cs typeface="华文楷体" charset="0"/>
              </a:rPr>
              <a:t>大城市形成多个商业中心</a:t>
            </a:r>
          </a:p>
        </p:txBody>
      </p:sp>
      <p:sp>
        <p:nvSpPr>
          <p:cNvPr id="6165" name="Rectangle 55"/>
          <p:cNvSpPr>
            <a:spLocks noGrp="1" noRot="1" noChangeArrowheads="1"/>
          </p:cNvSpPr>
          <p:nvPr>
            <p:ph type="title"/>
          </p:nvPr>
        </p:nvSpPr>
        <p:spPr>
          <a:xfrm>
            <a:off x="-2197100" y="404813"/>
            <a:ext cx="8540750" cy="1143000"/>
          </a:xfrm>
        </p:spPr>
        <p:txBody>
          <a:bodyPr/>
          <a:lstStyle/>
          <a:p>
            <a:pPr eaLnBrk="1" hangingPunct="1"/>
            <a:r>
              <a:rPr kumimoji="1" lang="zh-CN" altLang="en-US" sz="3200" b="1">
                <a:solidFill>
                  <a:schemeClr val="tx1"/>
                </a:solidFill>
                <a:latin typeface="Arial" charset="0"/>
                <a:ea typeface="隶书" charset="0"/>
                <a:cs typeface="隶书" charset="0"/>
              </a:rPr>
              <a:t>一、商业中心</a:t>
            </a:r>
          </a:p>
        </p:txBody>
      </p:sp>
      <p:pic>
        <p:nvPicPr>
          <p:cNvPr id="8248" name="Picture 56" descr="9">
            <a:hlinkClick r:id="rId5" action="ppaction://hlinksldjump"/>
          </p:cNvPr>
          <p:cNvPicPr>
            <a:picLocks noGrp="1" noChangeAspect="1" noChangeArrowheads="1" noCrop="1"/>
          </p:cNvPicPr>
          <p:nvPr>
            <p:ph sz="half" idx="1"/>
          </p:nvPr>
        </p:nvPicPr>
        <p:blipFill>
          <a:blip r:embed="rId6">
            <a:extLst>
              <a:ext uri="{28A0092B-C50C-407E-A947-70E740481C1C}">
                <a14:useLocalDpi xmlns:a14="http://schemas.microsoft.com/office/drawing/2010/main" val="0"/>
              </a:ext>
            </a:extLst>
          </a:blip>
          <a:srcRect/>
          <a:stretch>
            <a:fillRect/>
          </a:stretch>
        </p:blipFill>
        <p:spPr>
          <a:xfrm>
            <a:off x="7740650" y="3357563"/>
            <a:ext cx="571500" cy="428625"/>
          </a:xfrm>
        </p:spPr>
      </p:pic>
      <p:pic>
        <p:nvPicPr>
          <p:cNvPr id="8250" name="Picture 58" descr="9">
            <a:hlinkClick r:id="rId7" action="ppaction://hlinksldjump"/>
          </p:cNvPr>
          <p:cNvPicPr>
            <a:picLocks noGrp="1" noChangeAspect="1" noChangeArrowheads="1" noCrop="1"/>
          </p:cNvPicPr>
          <p:nvPr>
            <p:ph sz="half" idx="2"/>
          </p:nvPr>
        </p:nvPicPr>
        <p:blipFill>
          <a:blip r:embed="rId6">
            <a:extLst>
              <a:ext uri="{28A0092B-C50C-407E-A947-70E740481C1C}">
                <a14:useLocalDpi xmlns:a14="http://schemas.microsoft.com/office/drawing/2010/main" val="0"/>
              </a:ext>
            </a:extLst>
          </a:blip>
          <a:srcRect/>
          <a:stretch>
            <a:fillRect/>
          </a:stretch>
        </p:blipFill>
        <p:spPr>
          <a:xfrm>
            <a:off x="7596188" y="2565400"/>
            <a:ext cx="571500" cy="428625"/>
          </a:xfrm>
        </p:spPr>
      </p:pic>
      <p:pic>
        <p:nvPicPr>
          <p:cNvPr id="2" name="图片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801" y="2503616"/>
            <a:ext cx="4374593" cy="4320917"/>
          </a:xfrm>
          <a:prstGeom prst="rect">
            <a:avLst/>
          </a:prstGeom>
        </p:spPr>
      </p:pic>
      <p:pic>
        <p:nvPicPr>
          <p:cNvPr id="3" name="图片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67615" y="4632325"/>
            <a:ext cx="3637245" cy="2091416"/>
          </a:xfrm>
          <a:prstGeom prst="rect">
            <a:avLst/>
          </a:prstGeom>
        </p:spPr>
      </p:pic>
      <p:pic>
        <p:nvPicPr>
          <p:cNvPr id="5" name="图片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29100" y="105569"/>
            <a:ext cx="4039288" cy="2441575"/>
          </a:xfrm>
          <a:prstGeom prst="rect">
            <a:avLst/>
          </a:prstGeom>
        </p:spPr>
      </p:pic>
      <p:pic>
        <p:nvPicPr>
          <p:cNvPr id="6" name="图片 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8231" y="211705"/>
            <a:ext cx="3200400" cy="2333625"/>
          </a:xfrm>
          <a:prstGeom prst="rect">
            <a:avLst/>
          </a:prstGeom>
        </p:spPr>
      </p:pic>
    </p:spTree>
    <p:extLst>
      <p:ext uri="{BB962C8B-B14F-4D97-AF65-F5344CB8AC3E}">
        <p14:creationId xmlns:p14="http://schemas.microsoft.com/office/powerpoint/2010/main" val="1529098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245"/>
                                        </p:tgtEl>
                                        <p:attrNameLst>
                                          <p:attrName>style.visibility</p:attrName>
                                        </p:attrNameLst>
                                      </p:cBhvr>
                                      <p:to>
                                        <p:strVal val="visible"/>
                                      </p:to>
                                    </p:set>
                                    <p:animEffect transition="in" filter="wipe(left)">
                                      <p:cBhvr>
                                        <p:cTn id="7" dur="500"/>
                                        <p:tgtEl>
                                          <p:spTgt spid="8245"/>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246"/>
                                        </p:tgtEl>
                                        <p:attrNameLst>
                                          <p:attrName>style.visibility</p:attrName>
                                        </p:attrNameLst>
                                      </p:cBhvr>
                                      <p:to>
                                        <p:strVal val="visible"/>
                                      </p:to>
                                    </p:set>
                                    <p:animEffect transition="in" filter="wipe(left)">
                                      <p:cBhvr>
                                        <p:cTn id="11" dur="500"/>
                                        <p:tgtEl>
                                          <p:spTgt spid="824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8205"/>
                                        </p:tgtEl>
                                        <p:attrNameLst>
                                          <p:attrName>style.visibility</p:attrName>
                                        </p:attrNameLst>
                                      </p:cBhvr>
                                      <p:to>
                                        <p:strVal val="visible"/>
                                      </p:to>
                                    </p:set>
                                    <p:animEffect transition="in" filter="wipe(left)">
                                      <p:cBhvr>
                                        <p:cTn id="16" dur="500"/>
                                        <p:tgtEl>
                                          <p:spTgt spid="8205"/>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8236"/>
                                        </p:tgtEl>
                                        <p:attrNameLst>
                                          <p:attrName>style.visibility</p:attrName>
                                        </p:attrNameLst>
                                      </p:cBhvr>
                                      <p:to>
                                        <p:strVal val="visible"/>
                                      </p:to>
                                    </p:set>
                                    <p:animEffect transition="in" filter="wipe(left)">
                                      <p:cBhvr>
                                        <p:cTn id="20" dur="500"/>
                                        <p:tgtEl>
                                          <p:spTgt spid="823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8212"/>
                                        </p:tgtEl>
                                        <p:attrNameLst>
                                          <p:attrName>style.visibility</p:attrName>
                                        </p:attrNameLst>
                                      </p:cBhvr>
                                      <p:to>
                                        <p:strVal val="visible"/>
                                      </p:to>
                                    </p:set>
                                    <p:animEffect transition="in" filter="wipe(left)">
                                      <p:cBhvr>
                                        <p:cTn id="25" dur="500"/>
                                        <p:tgtEl>
                                          <p:spTgt spid="8212"/>
                                        </p:tgtEl>
                                      </p:cBhvr>
                                    </p:animEffect>
                                  </p:childTnLst>
                                </p:cTn>
                              </p:par>
                            </p:childTnLst>
                          </p:cTn>
                        </p:par>
                        <p:par>
                          <p:cTn id="26" fill="hold" nodeType="afterGroup">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8214"/>
                                        </p:tgtEl>
                                        <p:attrNameLst>
                                          <p:attrName>style.visibility</p:attrName>
                                        </p:attrNameLst>
                                      </p:cBhvr>
                                      <p:to>
                                        <p:strVal val="visible"/>
                                      </p:to>
                                    </p:set>
                                    <p:animEffect transition="in" filter="wipe(left)">
                                      <p:cBhvr>
                                        <p:cTn id="29" dur="500"/>
                                        <p:tgtEl>
                                          <p:spTgt spid="8214"/>
                                        </p:tgtEl>
                                      </p:cBhvr>
                                    </p:animEffect>
                                  </p:childTnLst>
                                </p:cTn>
                              </p:par>
                            </p:childTnLst>
                          </p:cTn>
                        </p:par>
                        <p:par>
                          <p:cTn id="30" fill="hold" nodeType="afterGroup">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8215"/>
                                        </p:tgtEl>
                                        <p:attrNameLst>
                                          <p:attrName>style.visibility</p:attrName>
                                        </p:attrNameLst>
                                      </p:cBhvr>
                                      <p:to>
                                        <p:strVal val="visible"/>
                                      </p:to>
                                    </p:set>
                                    <p:animEffect transition="in" filter="wipe(left)">
                                      <p:cBhvr>
                                        <p:cTn id="33" dur="500"/>
                                        <p:tgtEl>
                                          <p:spTgt spid="8215"/>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8217"/>
                                        </p:tgtEl>
                                        <p:attrNameLst>
                                          <p:attrName>style.visibility</p:attrName>
                                        </p:attrNameLst>
                                      </p:cBhvr>
                                      <p:to>
                                        <p:strVal val="visible"/>
                                      </p:to>
                                    </p:set>
                                    <p:animEffect transition="in" filter="wipe(left)">
                                      <p:cBhvr>
                                        <p:cTn id="38" dur="500"/>
                                        <p:tgtEl>
                                          <p:spTgt spid="8217"/>
                                        </p:tgtEl>
                                      </p:cBhvr>
                                    </p:animEffect>
                                  </p:childTnLst>
                                </p:cTn>
                              </p:par>
                            </p:childTnLst>
                          </p:cTn>
                        </p:par>
                        <p:par>
                          <p:cTn id="39" fill="hold" nodeType="afterGroup">
                            <p:stCondLst>
                              <p:cond delay="500"/>
                            </p:stCondLst>
                            <p:childTnLst>
                              <p:par>
                                <p:cTn id="40" presetID="22" presetClass="entr" presetSubtype="8" fill="hold" grpId="0" nodeType="afterEffect">
                                  <p:stCondLst>
                                    <p:cond delay="0"/>
                                  </p:stCondLst>
                                  <p:childTnLst>
                                    <p:set>
                                      <p:cBhvr>
                                        <p:cTn id="41" dur="1" fill="hold">
                                          <p:stCondLst>
                                            <p:cond delay="0"/>
                                          </p:stCondLst>
                                        </p:cTn>
                                        <p:tgtEl>
                                          <p:spTgt spid="8219"/>
                                        </p:tgtEl>
                                        <p:attrNameLst>
                                          <p:attrName>style.visibility</p:attrName>
                                        </p:attrNameLst>
                                      </p:cBhvr>
                                      <p:to>
                                        <p:strVal val="visible"/>
                                      </p:to>
                                    </p:set>
                                    <p:animEffect transition="in" filter="wipe(left)">
                                      <p:cBhvr>
                                        <p:cTn id="42" dur="500"/>
                                        <p:tgtEl>
                                          <p:spTgt spid="821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8218"/>
                                        </p:tgtEl>
                                        <p:attrNameLst>
                                          <p:attrName>style.visibility</p:attrName>
                                        </p:attrNameLst>
                                      </p:cBhvr>
                                      <p:to>
                                        <p:strVal val="visible"/>
                                      </p:to>
                                    </p:set>
                                    <p:animEffect transition="in" filter="wipe(left)">
                                      <p:cBhvr>
                                        <p:cTn id="47" dur="500"/>
                                        <p:tgtEl>
                                          <p:spTgt spid="8218"/>
                                        </p:tgtEl>
                                      </p:cBhvr>
                                    </p:animEffect>
                                  </p:childTnLst>
                                </p:cTn>
                              </p:par>
                            </p:childTnLst>
                          </p:cTn>
                        </p:par>
                        <p:par>
                          <p:cTn id="48" fill="hold" nodeType="afterGroup">
                            <p:stCondLst>
                              <p:cond delay="500"/>
                            </p:stCondLst>
                            <p:childTnLst>
                              <p:par>
                                <p:cTn id="49" presetID="22" presetClass="entr" presetSubtype="8" fill="hold" grpId="0" nodeType="afterEffect">
                                  <p:stCondLst>
                                    <p:cond delay="0"/>
                                  </p:stCondLst>
                                  <p:childTnLst>
                                    <p:set>
                                      <p:cBhvr>
                                        <p:cTn id="50" dur="1" fill="hold">
                                          <p:stCondLst>
                                            <p:cond delay="0"/>
                                          </p:stCondLst>
                                        </p:cTn>
                                        <p:tgtEl>
                                          <p:spTgt spid="8220"/>
                                        </p:tgtEl>
                                        <p:attrNameLst>
                                          <p:attrName>style.visibility</p:attrName>
                                        </p:attrNameLst>
                                      </p:cBhvr>
                                      <p:to>
                                        <p:strVal val="visible"/>
                                      </p:to>
                                    </p:set>
                                    <p:animEffect transition="in" filter="wipe(left)">
                                      <p:cBhvr>
                                        <p:cTn id="51" dur="500"/>
                                        <p:tgtEl>
                                          <p:spTgt spid="8220"/>
                                        </p:tgtEl>
                                      </p:cBhvr>
                                    </p:animEffect>
                                  </p:childTnLst>
                                </p:cTn>
                              </p:par>
                            </p:childTnLst>
                          </p:cTn>
                        </p:par>
                        <p:par>
                          <p:cTn id="52" fill="hold" nodeType="afterGroup">
                            <p:stCondLst>
                              <p:cond delay="1000"/>
                            </p:stCondLst>
                            <p:childTnLst>
                              <p:par>
                                <p:cTn id="53" presetID="22" presetClass="entr" presetSubtype="8" fill="hold" nodeType="afterEffect">
                                  <p:stCondLst>
                                    <p:cond delay="0"/>
                                  </p:stCondLst>
                                  <p:childTnLst>
                                    <p:set>
                                      <p:cBhvr>
                                        <p:cTn id="54" dur="1" fill="hold">
                                          <p:stCondLst>
                                            <p:cond delay="0"/>
                                          </p:stCondLst>
                                        </p:cTn>
                                        <p:tgtEl>
                                          <p:spTgt spid="8250"/>
                                        </p:tgtEl>
                                        <p:attrNameLst>
                                          <p:attrName>style.visibility</p:attrName>
                                        </p:attrNameLst>
                                      </p:cBhvr>
                                      <p:to>
                                        <p:strVal val="visible"/>
                                      </p:to>
                                    </p:set>
                                    <p:animEffect transition="in" filter="wipe(left)">
                                      <p:cBhvr>
                                        <p:cTn id="55" dur="500"/>
                                        <p:tgtEl>
                                          <p:spTgt spid="8250"/>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8237"/>
                                        </p:tgtEl>
                                        <p:attrNameLst>
                                          <p:attrName>style.visibility</p:attrName>
                                        </p:attrNameLst>
                                      </p:cBhvr>
                                      <p:to>
                                        <p:strVal val="visible"/>
                                      </p:to>
                                    </p:set>
                                    <p:animEffect transition="in" filter="wipe(left)">
                                      <p:cBhvr>
                                        <p:cTn id="60" dur="500"/>
                                        <p:tgtEl>
                                          <p:spTgt spid="8237"/>
                                        </p:tgtEl>
                                      </p:cBhvr>
                                    </p:animEffect>
                                  </p:childTnLst>
                                </p:cTn>
                              </p:par>
                            </p:childTnLst>
                          </p:cTn>
                        </p:par>
                        <p:par>
                          <p:cTn id="61" fill="hold" nodeType="afterGroup">
                            <p:stCondLst>
                              <p:cond delay="500"/>
                            </p:stCondLst>
                            <p:childTnLst>
                              <p:par>
                                <p:cTn id="62" presetID="22" presetClass="entr" presetSubtype="8" fill="hold" nodeType="afterEffect">
                                  <p:stCondLst>
                                    <p:cond delay="0"/>
                                  </p:stCondLst>
                                  <p:childTnLst>
                                    <p:set>
                                      <p:cBhvr>
                                        <p:cTn id="63" dur="1" fill="hold">
                                          <p:stCondLst>
                                            <p:cond delay="0"/>
                                          </p:stCondLst>
                                        </p:cTn>
                                        <p:tgtEl>
                                          <p:spTgt spid="8248"/>
                                        </p:tgtEl>
                                        <p:attrNameLst>
                                          <p:attrName>style.visibility</p:attrName>
                                        </p:attrNameLst>
                                      </p:cBhvr>
                                      <p:to>
                                        <p:strVal val="visible"/>
                                      </p:to>
                                    </p:set>
                                    <p:animEffect transition="in" filter="wipe(left)">
                                      <p:cBhvr>
                                        <p:cTn id="64" dur="500"/>
                                        <p:tgtEl>
                                          <p:spTgt spid="8248"/>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8241"/>
                                        </p:tgtEl>
                                        <p:attrNameLst>
                                          <p:attrName>style.visibility</p:attrName>
                                        </p:attrNameLst>
                                      </p:cBhvr>
                                      <p:to>
                                        <p:strVal val="visible"/>
                                      </p:to>
                                    </p:set>
                                    <p:animEffect transition="in" filter="wipe(left)">
                                      <p:cBhvr>
                                        <p:cTn id="69" dur="500"/>
                                        <p:tgtEl>
                                          <p:spTgt spid="8241"/>
                                        </p:tgtEl>
                                      </p:cBhvr>
                                    </p:animEffect>
                                  </p:childTnLst>
                                </p:cTn>
                              </p:par>
                            </p:childTnLst>
                          </p:cTn>
                        </p:par>
                        <p:par>
                          <p:cTn id="70" fill="hold" nodeType="afterGroup">
                            <p:stCondLst>
                              <p:cond delay="500"/>
                            </p:stCondLst>
                            <p:childTnLst>
                              <p:par>
                                <p:cTn id="71" presetID="22" presetClass="entr" presetSubtype="8" fill="hold" grpId="0" nodeType="afterEffect">
                                  <p:stCondLst>
                                    <p:cond delay="0"/>
                                  </p:stCondLst>
                                  <p:childTnLst>
                                    <p:set>
                                      <p:cBhvr>
                                        <p:cTn id="72" dur="1" fill="hold">
                                          <p:stCondLst>
                                            <p:cond delay="0"/>
                                          </p:stCondLst>
                                        </p:cTn>
                                        <p:tgtEl>
                                          <p:spTgt spid="8242"/>
                                        </p:tgtEl>
                                        <p:attrNameLst>
                                          <p:attrName>style.visibility</p:attrName>
                                        </p:attrNameLst>
                                      </p:cBhvr>
                                      <p:to>
                                        <p:strVal val="visible"/>
                                      </p:to>
                                    </p:set>
                                    <p:animEffect transition="in" filter="wipe(left)">
                                      <p:cBhvr>
                                        <p:cTn id="73" dur="500"/>
                                        <p:tgtEl>
                                          <p:spTgt spid="8242"/>
                                        </p:tgtEl>
                                      </p:cBhvr>
                                    </p:animEffect>
                                  </p:childTnLst>
                                </p:cTn>
                              </p:par>
                            </p:childTnLst>
                          </p:cTn>
                        </p:par>
                        <p:par>
                          <p:cTn id="74" fill="hold" nodeType="afterGroup">
                            <p:stCondLst>
                              <p:cond delay="1000"/>
                            </p:stCondLst>
                            <p:childTnLst>
                              <p:par>
                                <p:cTn id="75" presetID="22" presetClass="entr" presetSubtype="8" fill="hold" grpId="0" nodeType="afterEffect">
                                  <p:stCondLst>
                                    <p:cond delay="0"/>
                                  </p:stCondLst>
                                  <p:childTnLst>
                                    <p:set>
                                      <p:cBhvr>
                                        <p:cTn id="76" dur="1" fill="hold">
                                          <p:stCondLst>
                                            <p:cond delay="0"/>
                                          </p:stCondLst>
                                        </p:cTn>
                                        <p:tgtEl>
                                          <p:spTgt spid="8243"/>
                                        </p:tgtEl>
                                        <p:attrNameLst>
                                          <p:attrName>style.visibility</p:attrName>
                                        </p:attrNameLst>
                                      </p:cBhvr>
                                      <p:to>
                                        <p:strVal val="visible"/>
                                      </p:to>
                                    </p:set>
                                    <p:animEffect transition="in" filter="wipe(left)">
                                      <p:cBhvr>
                                        <p:cTn id="77" dur="500"/>
                                        <p:tgtEl>
                                          <p:spTgt spid="8243"/>
                                        </p:tgtEl>
                                      </p:cBhvr>
                                    </p:animEffect>
                                  </p:childTnLst>
                                </p:cTn>
                              </p:par>
                            </p:childTnLst>
                          </p:cTn>
                        </p:par>
                        <p:par>
                          <p:cTn id="78" fill="hold" nodeType="afterGroup">
                            <p:stCondLst>
                              <p:cond delay="1500"/>
                            </p:stCondLst>
                            <p:childTnLst>
                              <p:par>
                                <p:cTn id="79" presetID="22" presetClass="entr" presetSubtype="8" fill="hold" grpId="0" nodeType="afterEffect">
                                  <p:stCondLst>
                                    <p:cond delay="0"/>
                                  </p:stCondLst>
                                  <p:childTnLst>
                                    <p:set>
                                      <p:cBhvr>
                                        <p:cTn id="80" dur="1" fill="hold">
                                          <p:stCondLst>
                                            <p:cond delay="0"/>
                                          </p:stCondLst>
                                        </p:cTn>
                                        <p:tgtEl>
                                          <p:spTgt spid="8238"/>
                                        </p:tgtEl>
                                        <p:attrNameLst>
                                          <p:attrName>style.visibility</p:attrName>
                                        </p:attrNameLst>
                                      </p:cBhvr>
                                      <p:to>
                                        <p:strVal val="visible"/>
                                      </p:to>
                                    </p:set>
                                    <p:animEffect transition="in" filter="wipe(left)">
                                      <p:cBhvr>
                                        <p:cTn id="81" dur="500"/>
                                        <p:tgtEl>
                                          <p:spTgt spid="8238"/>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8239"/>
                                        </p:tgtEl>
                                        <p:attrNameLst>
                                          <p:attrName>style.visibility</p:attrName>
                                        </p:attrNameLst>
                                      </p:cBhvr>
                                      <p:to>
                                        <p:strVal val="visible"/>
                                      </p:to>
                                    </p:set>
                                    <p:animEffect transition="in" filter="wipe(left)">
                                      <p:cBhvr>
                                        <p:cTn id="86" dur="500"/>
                                        <p:tgtEl>
                                          <p:spTgt spid="8239"/>
                                        </p:tgtEl>
                                      </p:cBhvr>
                                    </p:animEffect>
                                  </p:childTnLst>
                                </p:cTn>
                              </p:par>
                            </p:childTnLst>
                          </p:cTn>
                        </p:par>
                        <p:par>
                          <p:cTn id="87" fill="hold" nodeType="afterGroup">
                            <p:stCondLst>
                              <p:cond delay="500"/>
                            </p:stCondLst>
                            <p:childTnLst>
                              <p:par>
                                <p:cTn id="88" presetID="22" presetClass="entr" presetSubtype="8" fill="hold" grpId="0" nodeType="afterEffect">
                                  <p:stCondLst>
                                    <p:cond delay="0"/>
                                  </p:stCondLst>
                                  <p:childTnLst>
                                    <p:set>
                                      <p:cBhvr>
                                        <p:cTn id="89" dur="1" fill="hold">
                                          <p:stCondLst>
                                            <p:cond delay="0"/>
                                          </p:stCondLst>
                                        </p:cTn>
                                        <p:tgtEl>
                                          <p:spTgt spid="8240"/>
                                        </p:tgtEl>
                                        <p:attrNameLst>
                                          <p:attrName>style.visibility</p:attrName>
                                        </p:attrNameLst>
                                      </p:cBhvr>
                                      <p:to>
                                        <p:strVal val="visible"/>
                                      </p:to>
                                    </p:set>
                                    <p:animEffect transition="in" filter="wipe(left)">
                                      <p:cBhvr>
                                        <p:cTn id="90" dur="500"/>
                                        <p:tgtEl>
                                          <p:spTgt spid="8240"/>
                                        </p:tgtEl>
                                      </p:cBhvr>
                                    </p:animEffect>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nodeType="clickEffect">
                                  <p:stCondLst>
                                    <p:cond delay="0"/>
                                  </p:stCondLst>
                                  <p:childTnLst>
                                    <p:set>
                                      <p:cBhvr>
                                        <p:cTn id="94" dur="1" fill="hold">
                                          <p:stCondLst>
                                            <p:cond delay="0"/>
                                          </p:stCondLst>
                                        </p:cTn>
                                        <p:tgtEl>
                                          <p:spTgt spid="2"/>
                                        </p:tgtEl>
                                        <p:attrNameLst>
                                          <p:attrName>style.visibility</p:attrName>
                                        </p:attrNameLst>
                                      </p:cBhvr>
                                      <p:to>
                                        <p:strVal val="visible"/>
                                      </p:to>
                                    </p:set>
                                    <p:anim calcmode="lin" valueType="num">
                                      <p:cBhvr additive="base">
                                        <p:cTn id="95" dur="500" fill="hold"/>
                                        <p:tgtEl>
                                          <p:spTgt spid="2"/>
                                        </p:tgtEl>
                                        <p:attrNameLst>
                                          <p:attrName>ppt_x</p:attrName>
                                        </p:attrNameLst>
                                      </p:cBhvr>
                                      <p:tavLst>
                                        <p:tav tm="0">
                                          <p:val>
                                            <p:strVal val="#ppt_x"/>
                                          </p:val>
                                        </p:tav>
                                        <p:tav tm="100000">
                                          <p:val>
                                            <p:strVal val="#ppt_x"/>
                                          </p:val>
                                        </p:tav>
                                      </p:tavLst>
                                    </p:anim>
                                    <p:anim calcmode="lin" valueType="num">
                                      <p:cBhvr additive="base">
                                        <p:cTn id="9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nodeType="clickEffect">
                                  <p:stCondLst>
                                    <p:cond delay="0"/>
                                  </p:stCondLst>
                                  <p:childTnLst>
                                    <p:set>
                                      <p:cBhvr>
                                        <p:cTn id="100" dur="1" fill="hold">
                                          <p:stCondLst>
                                            <p:cond delay="0"/>
                                          </p:stCondLst>
                                        </p:cTn>
                                        <p:tgtEl>
                                          <p:spTgt spid="3"/>
                                        </p:tgtEl>
                                        <p:attrNameLst>
                                          <p:attrName>style.visibility</p:attrName>
                                        </p:attrNameLst>
                                      </p:cBhvr>
                                      <p:to>
                                        <p:strVal val="visible"/>
                                      </p:to>
                                    </p:set>
                                    <p:anim calcmode="lin" valueType="num">
                                      <p:cBhvr additive="base">
                                        <p:cTn id="101" dur="500" fill="hold"/>
                                        <p:tgtEl>
                                          <p:spTgt spid="3"/>
                                        </p:tgtEl>
                                        <p:attrNameLst>
                                          <p:attrName>ppt_x</p:attrName>
                                        </p:attrNameLst>
                                      </p:cBhvr>
                                      <p:tavLst>
                                        <p:tav tm="0">
                                          <p:val>
                                            <p:strVal val="#ppt_x"/>
                                          </p:val>
                                        </p:tav>
                                        <p:tav tm="100000">
                                          <p:val>
                                            <p:strVal val="#ppt_x"/>
                                          </p:val>
                                        </p:tav>
                                      </p:tavLst>
                                    </p:anim>
                                    <p:anim calcmode="lin" valueType="num">
                                      <p:cBhvr additive="base">
                                        <p:cTn id="10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nodeType="clickEffect">
                                  <p:stCondLst>
                                    <p:cond delay="0"/>
                                  </p:stCondLst>
                                  <p:childTnLst>
                                    <p:set>
                                      <p:cBhvr>
                                        <p:cTn id="106" dur="1" fill="hold">
                                          <p:stCondLst>
                                            <p:cond delay="0"/>
                                          </p:stCondLst>
                                        </p:cTn>
                                        <p:tgtEl>
                                          <p:spTgt spid="5"/>
                                        </p:tgtEl>
                                        <p:attrNameLst>
                                          <p:attrName>style.visibility</p:attrName>
                                        </p:attrNameLst>
                                      </p:cBhvr>
                                      <p:to>
                                        <p:strVal val="visible"/>
                                      </p:to>
                                    </p:set>
                                    <p:anim calcmode="lin" valueType="num">
                                      <p:cBhvr additive="base">
                                        <p:cTn id="107" dur="500" fill="hold"/>
                                        <p:tgtEl>
                                          <p:spTgt spid="5"/>
                                        </p:tgtEl>
                                        <p:attrNameLst>
                                          <p:attrName>ppt_x</p:attrName>
                                        </p:attrNameLst>
                                      </p:cBhvr>
                                      <p:tavLst>
                                        <p:tav tm="0">
                                          <p:val>
                                            <p:strVal val="#ppt_x"/>
                                          </p:val>
                                        </p:tav>
                                        <p:tav tm="100000">
                                          <p:val>
                                            <p:strVal val="#ppt_x"/>
                                          </p:val>
                                        </p:tav>
                                      </p:tavLst>
                                    </p:anim>
                                    <p:anim calcmode="lin" valueType="num">
                                      <p:cBhvr additive="base">
                                        <p:cTn id="10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nodeType="clickEffect">
                                  <p:stCondLst>
                                    <p:cond delay="0"/>
                                  </p:stCondLst>
                                  <p:childTnLst>
                                    <p:set>
                                      <p:cBhvr>
                                        <p:cTn id="112" dur="1" fill="hold">
                                          <p:stCondLst>
                                            <p:cond delay="0"/>
                                          </p:stCondLst>
                                        </p:cTn>
                                        <p:tgtEl>
                                          <p:spTgt spid="6"/>
                                        </p:tgtEl>
                                        <p:attrNameLst>
                                          <p:attrName>style.visibility</p:attrName>
                                        </p:attrNameLst>
                                      </p:cBhvr>
                                      <p:to>
                                        <p:strVal val="visible"/>
                                      </p:to>
                                    </p:set>
                                    <p:anim calcmode="lin" valueType="num">
                                      <p:cBhvr additive="base">
                                        <p:cTn id="113" dur="500" fill="hold"/>
                                        <p:tgtEl>
                                          <p:spTgt spid="6"/>
                                        </p:tgtEl>
                                        <p:attrNameLst>
                                          <p:attrName>ppt_x</p:attrName>
                                        </p:attrNameLst>
                                      </p:cBhvr>
                                      <p:tavLst>
                                        <p:tav tm="0">
                                          <p:val>
                                            <p:strVal val="#ppt_x"/>
                                          </p:val>
                                        </p:tav>
                                        <p:tav tm="100000">
                                          <p:val>
                                            <p:strVal val="#ppt_x"/>
                                          </p:val>
                                        </p:tav>
                                      </p:tavLst>
                                    </p:anim>
                                    <p:anim calcmode="lin" valueType="num">
                                      <p:cBhvr additive="base">
                                        <p:cTn id="1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5" grpId="0" autoUpdateAnimBg="0"/>
      <p:bldP spid="8212" grpId="0" animBg="1"/>
      <p:bldP spid="8214" grpId="0" autoUpdateAnimBg="0"/>
      <p:bldP spid="8215" grpId="0" autoUpdateAnimBg="0"/>
      <p:bldP spid="8217" grpId="0" animBg="1"/>
      <p:bldP spid="8218" grpId="0" animBg="1"/>
      <p:bldP spid="8219" grpId="0" autoUpdateAnimBg="0"/>
      <p:bldP spid="8220" grpId="0" autoUpdateAnimBg="0"/>
      <p:bldP spid="8236" grpId="0" autoUpdateAnimBg="0"/>
      <p:bldP spid="8237" grpId="0" animBg="1"/>
      <p:bldP spid="8238" grpId="0" autoUpdateAnimBg="0"/>
      <p:bldP spid="8239" grpId="0" animBg="1"/>
      <p:bldP spid="8240" grpId="0" autoUpdateAnimBg="0"/>
      <p:bldP spid="8241" grpId="0" autoUpdateAnimBg="0"/>
      <p:bldP spid="8242" grpId="0" animBg="1"/>
      <p:bldP spid="8243" grpId="0" autoUpdateAnimBg="0"/>
      <p:bldP spid="8245" grpId="0" animBg="1"/>
      <p:bldP spid="8246" grpId="0"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87624" y="836712"/>
            <a:ext cx="6984776" cy="4524315"/>
          </a:xfrm>
          <a:prstGeom prst="rect">
            <a:avLst/>
          </a:prstGeom>
        </p:spPr>
        <p:txBody>
          <a:bodyPr wrap="square">
            <a:spAutoFit/>
          </a:bodyPr>
          <a:lstStyle/>
          <a:p>
            <a:r>
              <a:rPr lang="zh-CN" altLang="en-US" sz="3200" b="1" dirty="0" smtClean="0"/>
              <a:t>商业网点是指指根据网点建设规划管理需要所界定的</a:t>
            </a:r>
            <a:r>
              <a:rPr lang="zh-CN" altLang="en-US" sz="3200" b="1" dirty="0" smtClean="0">
                <a:solidFill>
                  <a:srgbClr val="FF0000"/>
                </a:solidFill>
              </a:rPr>
              <a:t>从事</a:t>
            </a:r>
            <a:r>
              <a:rPr lang="zh-CN" altLang="en-US" sz="3200" b="1" dirty="0">
                <a:solidFill>
                  <a:srgbClr val="FF0000"/>
                </a:solidFill>
              </a:rPr>
              <a:t>商品流通</a:t>
            </a:r>
            <a:r>
              <a:rPr lang="en-US" altLang="zh-CN" sz="3200" b="1" dirty="0" smtClean="0"/>
              <a:t>,</a:t>
            </a:r>
            <a:r>
              <a:rPr lang="zh-CN" altLang="en-US" sz="3200" b="1" dirty="0">
                <a:solidFill>
                  <a:srgbClr val="FF0000"/>
                </a:solidFill>
              </a:rPr>
              <a:t>为生产经营</a:t>
            </a:r>
            <a:r>
              <a:rPr lang="zh-CN" altLang="en-US" sz="3200" b="1" dirty="0" smtClean="0"/>
              <a:t>和</a:t>
            </a:r>
            <a:r>
              <a:rPr lang="zh-CN" altLang="en-US" sz="3200" b="1" dirty="0">
                <a:solidFill>
                  <a:srgbClr val="FF0000"/>
                </a:solidFill>
              </a:rPr>
              <a:t>生活服务</a:t>
            </a:r>
            <a:r>
              <a:rPr lang="zh-CN" altLang="en-US" sz="3200" b="1" dirty="0" smtClean="0"/>
              <a:t>的</a:t>
            </a:r>
            <a:r>
              <a:rPr lang="zh-CN" altLang="en-US" sz="3200" b="1" dirty="0">
                <a:solidFill>
                  <a:srgbClr val="FF0000"/>
                </a:solidFill>
              </a:rPr>
              <a:t>单体商业经营场所</a:t>
            </a:r>
            <a:r>
              <a:rPr lang="zh-CN" altLang="en-US" sz="3200" b="1" dirty="0" smtClean="0"/>
              <a:t>或在同一区域内统一开发</a:t>
            </a:r>
            <a:r>
              <a:rPr lang="en-US" altLang="zh-CN" sz="3200" b="1" dirty="0" smtClean="0"/>
              <a:t>,</a:t>
            </a:r>
            <a:r>
              <a:rPr lang="zh-CN" altLang="en-US" sz="3200" b="1" dirty="0" smtClean="0"/>
              <a:t>统一经营或统一管理的</a:t>
            </a:r>
            <a:r>
              <a:rPr lang="zh-CN" altLang="en-US" sz="3200" b="1" dirty="0">
                <a:solidFill>
                  <a:srgbClr val="FF0000"/>
                </a:solidFill>
              </a:rPr>
              <a:t>综合商业经营场所</a:t>
            </a:r>
            <a:r>
              <a:rPr lang="en-US" altLang="zh-CN" sz="3200" b="1" dirty="0" smtClean="0"/>
              <a:t>,</a:t>
            </a:r>
            <a:r>
              <a:rPr lang="zh-CN" altLang="en-US" sz="3200" b="1" dirty="0" smtClean="0"/>
              <a:t>包括零售商店、商品交易市场、旧货市场、汽车交易市场、物流基地、餐饮店及其他生活服务业设施等。</a:t>
            </a:r>
            <a:endParaRPr lang="zh-CN" altLang="en-US" sz="3200" b="1"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tu71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4814888"/>
            <a:ext cx="7391400" cy="2043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219" name="Text Box 3"/>
          <p:cNvSpPr txBox="1">
            <a:spLocks noChangeArrowheads="1"/>
          </p:cNvSpPr>
          <p:nvPr/>
        </p:nvSpPr>
        <p:spPr bwMode="auto">
          <a:xfrm>
            <a:off x="0" y="0"/>
            <a:ext cx="8424863"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kumimoji="0" lang="zh-CN" altLang="en-US" sz="4000">
                <a:solidFill>
                  <a:srgbClr val="FF0000"/>
                </a:solidFill>
                <a:latin typeface="Arial" charset="0"/>
                <a:ea typeface="华文新魏" charset="0"/>
                <a:cs typeface="华文新魏" charset="0"/>
              </a:rPr>
              <a:t>各种交通运输方式有何特点？</a:t>
            </a:r>
          </a:p>
        </p:txBody>
      </p:sp>
      <p:sp>
        <p:nvSpPr>
          <p:cNvPr id="9220" name="Line 4"/>
          <p:cNvSpPr>
            <a:spLocks noChangeShapeType="1"/>
          </p:cNvSpPr>
          <p:nvPr/>
        </p:nvSpPr>
        <p:spPr bwMode="auto">
          <a:xfrm>
            <a:off x="0" y="685800"/>
            <a:ext cx="91440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9221" name="Line 5"/>
          <p:cNvSpPr>
            <a:spLocks noChangeShapeType="1"/>
          </p:cNvSpPr>
          <p:nvPr/>
        </p:nvSpPr>
        <p:spPr bwMode="auto">
          <a:xfrm>
            <a:off x="0" y="1406525"/>
            <a:ext cx="91440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9222" name="Line 6"/>
          <p:cNvSpPr>
            <a:spLocks noChangeShapeType="1"/>
          </p:cNvSpPr>
          <p:nvPr/>
        </p:nvSpPr>
        <p:spPr bwMode="auto">
          <a:xfrm>
            <a:off x="1403350" y="685800"/>
            <a:ext cx="0" cy="432117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9223" name="Line 7"/>
          <p:cNvSpPr>
            <a:spLocks noChangeShapeType="1"/>
          </p:cNvSpPr>
          <p:nvPr/>
        </p:nvSpPr>
        <p:spPr bwMode="auto">
          <a:xfrm>
            <a:off x="0" y="2343150"/>
            <a:ext cx="91440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9224" name="Text Box 8"/>
          <p:cNvSpPr txBox="1">
            <a:spLocks noChangeArrowheads="1"/>
          </p:cNvSpPr>
          <p:nvPr/>
        </p:nvSpPr>
        <p:spPr bwMode="auto">
          <a:xfrm>
            <a:off x="71438" y="1550988"/>
            <a:ext cx="1260475"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kumimoji="0" lang="zh-CN" altLang="en-US" sz="4000">
                <a:solidFill>
                  <a:srgbClr val="0000FF"/>
                </a:solidFill>
                <a:latin typeface="Arial" charset="0"/>
                <a:ea typeface="华文新魏" charset="0"/>
                <a:cs typeface="华文新魏" charset="0"/>
              </a:rPr>
              <a:t>铁路</a:t>
            </a:r>
          </a:p>
        </p:txBody>
      </p:sp>
      <p:sp>
        <p:nvSpPr>
          <p:cNvPr id="232457" name="Text Box 9"/>
          <p:cNvSpPr txBox="1">
            <a:spLocks noChangeArrowheads="1"/>
          </p:cNvSpPr>
          <p:nvPr/>
        </p:nvSpPr>
        <p:spPr bwMode="auto">
          <a:xfrm>
            <a:off x="1620838" y="1497013"/>
            <a:ext cx="1295400" cy="701675"/>
          </a:xfrm>
          <a:prstGeom prst="rect">
            <a:avLst/>
          </a:prstGeom>
          <a:solidFill>
            <a:srgbClr val="FFFF66"/>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kumimoji="0" lang="zh-CN" altLang="en-US" sz="4000">
                <a:solidFill>
                  <a:srgbClr val="CC0000"/>
                </a:solidFill>
                <a:latin typeface="Arial" charset="0"/>
                <a:ea typeface="华文宋体" charset="0"/>
                <a:cs typeface="华文宋体" charset="0"/>
              </a:rPr>
              <a:t>较大</a:t>
            </a:r>
          </a:p>
        </p:txBody>
      </p:sp>
      <p:sp>
        <p:nvSpPr>
          <p:cNvPr id="232458" name="Text Box 10"/>
          <p:cNvSpPr txBox="1">
            <a:spLocks noChangeArrowheads="1"/>
          </p:cNvSpPr>
          <p:nvPr/>
        </p:nvSpPr>
        <p:spPr bwMode="auto">
          <a:xfrm>
            <a:off x="3490913" y="1497013"/>
            <a:ext cx="1225550" cy="701675"/>
          </a:xfrm>
          <a:prstGeom prst="rect">
            <a:avLst/>
          </a:prstGeom>
          <a:solidFill>
            <a:srgbClr val="FFFF66"/>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kumimoji="0" lang="zh-CN" altLang="en-US" sz="4000">
                <a:solidFill>
                  <a:srgbClr val="CC0000"/>
                </a:solidFill>
                <a:latin typeface="Arial" charset="0"/>
                <a:ea typeface="华文宋体" charset="0"/>
                <a:cs typeface="华文宋体" charset="0"/>
              </a:rPr>
              <a:t>较低</a:t>
            </a:r>
          </a:p>
        </p:txBody>
      </p:sp>
      <p:sp>
        <p:nvSpPr>
          <p:cNvPr id="232459" name="Text Box 11"/>
          <p:cNvSpPr txBox="1">
            <a:spLocks noChangeArrowheads="1"/>
          </p:cNvSpPr>
          <p:nvPr/>
        </p:nvSpPr>
        <p:spPr bwMode="auto">
          <a:xfrm>
            <a:off x="5365750" y="1497013"/>
            <a:ext cx="1293813" cy="701675"/>
          </a:xfrm>
          <a:prstGeom prst="rect">
            <a:avLst/>
          </a:prstGeom>
          <a:solidFill>
            <a:srgbClr val="FFFF66"/>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kumimoji="0" lang="zh-CN" altLang="en-US" sz="4000">
                <a:solidFill>
                  <a:srgbClr val="CC0000"/>
                </a:solidFill>
                <a:latin typeface="Arial" charset="0"/>
                <a:ea typeface="华文宋体" charset="0"/>
                <a:cs typeface="华文宋体" charset="0"/>
              </a:rPr>
              <a:t>较快</a:t>
            </a:r>
          </a:p>
        </p:txBody>
      </p:sp>
      <p:sp>
        <p:nvSpPr>
          <p:cNvPr id="9228" name="Line 12"/>
          <p:cNvSpPr>
            <a:spLocks noChangeShapeType="1"/>
          </p:cNvSpPr>
          <p:nvPr/>
        </p:nvSpPr>
        <p:spPr bwMode="auto">
          <a:xfrm>
            <a:off x="0" y="3206750"/>
            <a:ext cx="91440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9229" name="Line 13"/>
          <p:cNvSpPr>
            <a:spLocks noChangeShapeType="1"/>
          </p:cNvSpPr>
          <p:nvPr/>
        </p:nvSpPr>
        <p:spPr bwMode="auto">
          <a:xfrm>
            <a:off x="0" y="4070350"/>
            <a:ext cx="91440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9230" name="Line 14"/>
          <p:cNvSpPr>
            <a:spLocks noChangeShapeType="1"/>
          </p:cNvSpPr>
          <p:nvPr/>
        </p:nvSpPr>
        <p:spPr bwMode="auto">
          <a:xfrm>
            <a:off x="0" y="5006975"/>
            <a:ext cx="91440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9231" name="Text Box 15"/>
          <p:cNvSpPr txBox="1">
            <a:spLocks noChangeArrowheads="1"/>
          </p:cNvSpPr>
          <p:nvPr/>
        </p:nvSpPr>
        <p:spPr bwMode="auto">
          <a:xfrm>
            <a:off x="71438" y="2414588"/>
            <a:ext cx="1331912"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kumimoji="0" lang="zh-CN" altLang="en-US" sz="4000">
                <a:solidFill>
                  <a:srgbClr val="0000FF"/>
                </a:solidFill>
                <a:latin typeface="Arial" charset="0"/>
                <a:ea typeface="华文新魏" charset="0"/>
                <a:cs typeface="华文新魏" charset="0"/>
              </a:rPr>
              <a:t>公路</a:t>
            </a:r>
          </a:p>
        </p:txBody>
      </p:sp>
      <p:sp>
        <p:nvSpPr>
          <p:cNvPr id="9232" name="Line 16"/>
          <p:cNvSpPr>
            <a:spLocks noChangeShapeType="1"/>
          </p:cNvSpPr>
          <p:nvPr/>
        </p:nvSpPr>
        <p:spPr bwMode="auto">
          <a:xfrm>
            <a:off x="3132138" y="687388"/>
            <a:ext cx="0" cy="431958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9233" name="Text Box 17"/>
          <p:cNvSpPr txBox="1">
            <a:spLocks noChangeArrowheads="1"/>
          </p:cNvSpPr>
          <p:nvPr/>
        </p:nvSpPr>
        <p:spPr bwMode="auto">
          <a:xfrm>
            <a:off x="1547813" y="831850"/>
            <a:ext cx="1223962"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endParaRPr kumimoji="0" lang="zh-CN" altLang="en-US" sz="1800">
              <a:latin typeface="Arial" charset="0"/>
            </a:endParaRPr>
          </a:p>
        </p:txBody>
      </p:sp>
      <p:sp>
        <p:nvSpPr>
          <p:cNvPr id="9234" name="Line 18"/>
          <p:cNvSpPr>
            <a:spLocks noChangeShapeType="1"/>
          </p:cNvSpPr>
          <p:nvPr/>
        </p:nvSpPr>
        <p:spPr bwMode="auto">
          <a:xfrm>
            <a:off x="5003800" y="687388"/>
            <a:ext cx="0" cy="431958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9235" name="Line 19"/>
          <p:cNvSpPr>
            <a:spLocks noChangeShapeType="1"/>
          </p:cNvSpPr>
          <p:nvPr/>
        </p:nvSpPr>
        <p:spPr bwMode="auto">
          <a:xfrm>
            <a:off x="6948488" y="687388"/>
            <a:ext cx="0" cy="431958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9236" name="Text Box 20"/>
          <p:cNvSpPr txBox="1">
            <a:spLocks noChangeArrowheads="1"/>
          </p:cNvSpPr>
          <p:nvPr/>
        </p:nvSpPr>
        <p:spPr bwMode="auto">
          <a:xfrm>
            <a:off x="1600200" y="709613"/>
            <a:ext cx="172720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kumimoji="0" lang="zh-CN" altLang="en-US" sz="4000">
                <a:solidFill>
                  <a:srgbClr val="0000FF"/>
                </a:solidFill>
                <a:latin typeface="Arial" charset="0"/>
                <a:ea typeface="华文新魏" charset="0"/>
                <a:cs typeface="华文新魏" charset="0"/>
              </a:rPr>
              <a:t>运量</a:t>
            </a:r>
          </a:p>
        </p:txBody>
      </p:sp>
      <p:sp>
        <p:nvSpPr>
          <p:cNvPr id="9237" name="Text Box 21"/>
          <p:cNvSpPr txBox="1">
            <a:spLocks noChangeArrowheads="1"/>
          </p:cNvSpPr>
          <p:nvPr/>
        </p:nvSpPr>
        <p:spPr bwMode="auto">
          <a:xfrm>
            <a:off x="3419475" y="687388"/>
            <a:ext cx="1439863"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kumimoji="0" lang="zh-CN" altLang="en-US" sz="4000">
                <a:solidFill>
                  <a:srgbClr val="0000FF"/>
                </a:solidFill>
                <a:latin typeface="Arial" charset="0"/>
                <a:ea typeface="华文新魏" charset="0"/>
                <a:cs typeface="华文新魏" charset="0"/>
              </a:rPr>
              <a:t>运费</a:t>
            </a:r>
          </a:p>
        </p:txBody>
      </p:sp>
      <p:sp>
        <p:nvSpPr>
          <p:cNvPr id="9238" name="Text Box 22"/>
          <p:cNvSpPr txBox="1">
            <a:spLocks noChangeArrowheads="1"/>
          </p:cNvSpPr>
          <p:nvPr/>
        </p:nvSpPr>
        <p:spPr bwMode="auto">
          <a:xfrm>
            <a:off x="5221288" y="687388"/>
            <a:ext cx="151130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kumimoji="0" lang="zh-CN" altLang="en-US" sz="4000">
                <a:solidFill>
                  <a:srgbClr val="0000FF"/>
                </a:solidFill>
                <a:latin typeface="Arial" charset="0"/>
                <a:ea typeface="华文新魏" charset="0"/>
                <a:cs typeface="华文新魏" charset="0"/>
              </a:rPr>
              <a:t>速 度</a:t>
            </a:r>
          </a:p>
        </p:txBody>
      </p:sp>
      <p:sp>
        <p:nvSpPr>
          <p:cNvPr id="9239" name="Text Box 23"/>
          <p:cNvSpPr txBox="1">
            <a:spLocks noChangeArrowheads="1"/>
          </p:cNvSpPr>
          <p:nvPr/>
        </p:nvSpPr>
        <p:spPr bwMode="auto">
          <a:xfrm>
            <a:off x="7091363" y="687388"/>
            <a:ext cx="1944687"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kumimoji="0" lang="zh-CN" altLang="en-US" sz="4000">
                <a:solidFill>
                  <a:srgbClr val="0000FF"/>
                </a:solidFill>
                <a:latin typeface="Arial" charset="0"/>
                <a:ea typeface="华文新魏" charset="0"/>
                <a:cs typeface="华文新魏" charset="0"/>
              </a:rPr>
              <a:t>灵活性</a:t>
            </a:r>
          </a:p>
        </p:txBody>
      </p:sp>
      <p:sp>
        <p:nvSpPr>
          <p:cNvPr id="232472" name="Text Box 24"/>
          <p:cNvSpPr txBox="1">
            <a:spLocks noChangeArrowheads="1"/>
          </p:cNvSpPr>
          <p:nvPr/>
        </p:nvSpPr>
        <p:spPr bwMode="auto">
          <a:xfrm>
            <a:off x="7307263" y="1497013"/>
            <a:ext cx="1296987" cy="701675"/>
          </a:xfrm>
          <a:prstGeom prst="rect">
            <a:avLst/>
          </a:prstGeom>
          <a:solidFill>
            <a:srgbClr val="FFFF66"/>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kumimoji="0" lang="zh-CN" altLang="en-US" sz="4000">
                <a:solidFill>
                  <a:srgbClr val="CC0000"/>
                </a:solidFill>
                <a:latin typeface="Arial" charset="0"/>
                <a:ea typeface="华文宋体" charset="0"/>
                <a:cs typeface="华文宋体" charset="0"/>
              </a:rPr>
              <a:t>较差</a:t>
            </a:r>
          </a:p>
        </p:txBody>
      </p:sp>
      <p:sp>
        <p:nvSpPr>
          <p:cNvPr id="9241" name="Text Box 25"/>
          <p:cNvSpPr txBox="1">
            <a:spLocks noChangeArrowheads="1"/>
          </p:cNvSpPr>
          <p:nvPr/>
        </p:nvSpPr>
        <p:spPr bwMode="auto">
          <a:xfrm>
            <a:off x="71438" y="3279775"/>
            <a:ext cx="1331912"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kumimoji="0" lang="zh-CN" altLang="en-US" sz="4000">
                <a:solidFill>
                  <a:srgbClr val="0000FF"/>
                </a:solidFill>
                <a:latin typeface="Arial" charset="0"/>
                <a:ea typeface="华文新魏" charset="0"/>
                <a:cs typeface="华文新魏" charset="0"/>
              </a:rPr>
              <a:t>水路</a:t>
            </a:r>
          </a:p>
        </p:txBody>
      </p:sp>
      <p:sp>
        <p:nvSpPr>
          <p:cNvPr id="9242" name="Text Box 26"/>
          <p:cNvSpPr txBox="1">
            <a:spLocks noChangeArrowheads="1"/>
          </p:cNvSpPr>
          <p:nvPr/>
        </p:nvSpPr>
        <p:spPr bwMode="auto">
          <a:xfrm>
            <a:off x="71438" y="4143375"/>
            <a:ext cx="1331912"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kumimoji="0" lang="zh-CN" altLang="en-US" sz="4000">
                <a:solidFill>
                  <a:srgbClr val="0000FF"/>
                </a:solidFill>
                <a:latin typeface="Arial" charset="0"/>
                <a:ea typeface="华文新魏" charset="0"/>
                <a:cs typeface="华文新魏" charset="0"/>
              </a:rPr>
              <a:t>航空</a:t>
            </a:r>
          </a:p>
        </p:txBody>
      </p:sp>
      <p:sp>
        <p:nvSpPr>
          <p:cNvPr id="232475" name="Text Box 27"/>
          <p:cNvSpPr txBox="1">
            <a:spLocks noChangeArrowheads="1"/>
          </p:cNvSpPr>
          <p:nvPr/>
        </p:nvSpPr>
        <p:spPr bwMode="auto">
          <a:xfrm>
            <a:off x="1620838" y="2414588"/>
            <a:ext cx="1295400" cy="701675"/>
          </a:xfrm>
          <a:prstGeom prst="rect">
            <a:avLst/>
          </a:prstGeom>
          <a:solidFill>
            <a:schemeClr val="accent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kumimoji="0" lang="zh-CN" altLang="en-US" sz="4000">
                <a:solidFill>
                  <a:srgbClr val="CC0000"/>
                </a:solidFill>
                <a:latin typeface="Arial" charset="0"/>
                <a:ea typeface="华文宋体" charset="0"/>
                <a:cs typeface="华文宋体" charset="0"/>
              </a:rPr>
              <a:t>最少</a:t>
            </a:r>
          </a:p>
        </p:txBody>
      </p:sp>
      <p:sp>
        <p:nvSpPr>
          <p:cNvPr id="232476" name="Text Box 28"/>
          <p:cNvSpPr txBox="1">
            <a:spLocks noChangeArrowheads="1"/>
          </p:cNvSpPr>
          <p:nvPr/>
        </p:nvSpPr>
        <p:spPr bwMode="auto">
          <a:xfrm>
            <a:off x="3492500" y="2414588"/>
            <a:ext cx="1223963" cy="701675"/>
          </a:xfrm>
          <a:prstGeom prst="rect">
            <a:avLst/>
          </a:prstGeom>
          <a:solidFill>
            <a:srgbClr val="FFFF66"/>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kumimoji="0" lang="zh-CN" altLang="en-US" sz="4000">
                <a:solidFill>
                  <a:srgbClr val="CC0000"/>
                </a:solidFill>
                <a:latin typeface="Arial" charset="0"/>
                <a:ea typeface="华文宋体" charset="0"/>
                <a:cs typeface="华文宋体" charset="0"/>
              </a:rPr>
              <a:t>较高</a:t>
            </a:r>
          </a:p>
        </p:txBody>
      </p:sp>
      <p:sp>
        <p:nvSpPr>
          <p:cNvPr id="232477" name="Text Box 29"/>
          <p:cNvSpPr txBox="1">
            <a:spLocks noChangeArrowheads="1"/>
          </p:cNvSpPr>
          <p:nvPr/>
        </p:nvSpPr>
        <p:spPr bwMode="auto">
          <a:xfrm>
            <a:off x="5364163" y="2414588"/>
            <a:ext cx="1295400" cy="701675"/>
          </a:xfrm>
          <a:prstGeom prst="rect">
            <a:avLst/>
          </a:prstGeom>
          <a:solidFill>
            <a:srgbClr val="FFFF66"/>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kumimoji="0" lang="zh-CN" altLang="en-US" sz="4000">
                <a:solidFill>
                  <a:srgbClr val="CC0000"/>
                </a:solidFill>
                <a:latin typeface="Arial" charset="0"/>
                <a:ea typeface="华文宋体" charset="0"/>
                <a:cs typeface="华文宋体" charset="0"/>
              </a:rPr>
              <a:t>较慢</a:t>
            </a:r>
          </a:p>
        </p:txBody>
      </p:sp>
      <p:sp>
        <p:nvSpPr>
          <p:cNvPr id="232478" name="Text Box 30"/>
          <p:cNvSpPr txBox="1">
            <a:spLocks noChangeArrowheads="1"/>
          </p:cNvSpPr>
          <p:nvPr/>
        </p:nvSpPr>
        <p:spPr bwMode="auto">
          <a:xfrm>
            <a:off x="7308850" y="2414588"/>
            <a:ext cx="1295400" cy="701675"/>
          </a:xfrm>
          <a:prstGeom prst="rect">
            <a:avLst/>
          </a:prstGeom>
          <a:solidFill>
            <a:schemeClr val="accent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kumimoji="0" lang="zh-CN" altLang="en-US" sz="4000">
                <a:solidFill>
                  <a:srgbClr val="CC0000"/>
                </a:solidFill>
                <a:latin typeface="Arial" charset="0"/>
              </a:rPr>
              <a:t>最好</a:t>
            </a:r>
          </a:p>
        </p:txBody>
      </p:sp>
      <p:sp>
        <p:nvSpPr>
          <p:cNvPr id="232479" name="Text Box 31"/>
          <p:cNvSpPr txBox="1">
            <a:spLocks noChangeArrowheads="1"/>
          </p:cNvSpPr>
          <p:nvPr/>
        </p:nvSpPr>
        <p:spPr bwMode="auto">
          <a:xfrm>
            <a:off x="1619250" y="3279775"/>
            <a:ext cx="1296988" cy="701675"/>
          </a:xfrm>
          <a:prstGeom prst="rect">
            <a:avLst/>
          </a:prstGeom>
          <a:solidFill>
            <a:schemeClr val="accent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kumimoji="0" lang="zh-CN" altLang="en-US" sz="4000">
                <a:solidFill>
                  <a:srgbClr val="CC0000"/>
                </a:solidFill>
                <a:latin typeface="Arial" charset="0"/>
                <a:ea typeface="华文宋体" charset="0"/>
                <a:cs typeface="华文宋体" charset="0"/>
              </a:rPr>
              <a:t>最大</a:t>
            </a:r>
          </a:p>
        </p:txBody>
      </p:sp>
      <p:sp>
        <p:nvSpPr>
          <p:cNvPr id="232480" name="Text Box 32"/>
          <p:cNvSpPr txBox="1">
            <a:spLocks noChangeArrowheads="1"/>
          </p:cNvSpPr>
          <p:nvPr/>
        </p:nvSpPr>
        <p:spPr bwMode="auto">
          <a:xfrm>
            <a:off x="3492500" y="3279775"/>
            <a:ext cx="1223963" cy="701675"/>
          </a:xfrm>
          <a:prstGeom prst="rect">
            <a:avLst/>
          </a:prstGeom>
          <a:solidFill>
            <a:schemeClr val="accent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kumimoji="0" lang="zh-CN" altLang="en-US" sz="4000">
                <a:solidFill>
                  <a:srgbClr val="CC0000"/>
                </a:solidFill>
                <a:latin typeface="Arial" charset="0"/>
                <a:ea typeface="华文宋体" charset="0"/>
                <a:cs typeface="华文宋体" charset="0"/>
              </a:rPr>
              <a:t>最低</a:t>
            </a:r>
          </a:p>
        </p:txBody>
      </p:sp>
      <p:sp>
        <p:nvSpPr>
          <p:cNvPr id="232481" name="Text Box 33"/>
          <p:cNvSpPr txBox="1">
            <a:spLocks noChangeArrowheads="1"/>
          </p:cNvSpPr>
          <p:nvPr/>
        </p:nvSpPr>
        <p:spPr bwMode="auto">
          <a:xfrm>
            <a:off x="7308850" y="3279775"/>
            <a:ext cx="1295400" cy="701675"/>
          </a:xfrm>
          <a:prstGeom prst="rect">
            <a:avLst/>
          </a:prstGeom>
          <a:solidFill>
            <a:schemeClr val="accent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kumimoji="0" lang="zh-CN" altLang="en-US" sz="4000">
                <a:solidFill>
                  <a:srgbClr val="CC0000"/>
                </a:solidFill>
                <a:latin typeface="Arial" charset="0"/>
                <a:ea typeface="华文宋体" charset="0"/>
                <a:cs typeface="华文宋体" charset="0"/>
              </a:rPr>
              <a:t>最差</a:t>
            </a:r>
          </a:p>
        </p:txBody>
      </p:sp>
      <p:sp>
        <p:nvSpPr>
          <p:cNvPr id="232482" name="Text Box 34"/>
          <p:cNvSpPr txBox="1">
            <a:spLocks noChangeArrowheads="1"/>
          </p:cNvSpPr>
          <p:nvPr/>
        </p:nvSpPr>
        <p:spPr bwMode="auto">
          <a:xfrm>
            <a:off x="1619250" y="4143375"/>
            <a:ext cx="1223963" cy="701675"/>
          </a:xfrm>
          <a:prstGeom prst="rect">
            <a:avLst/>
          </a:prstGeom>
          <a:solidFill>
            <a:srgbClr val="FFFF66"/>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kumimoji="0" lang="zh-CN" altLang="en-US" sz="4000">
                <a:solidFill>
                  <a:srgbClr val="CC0000"/>
                </a:solidFill>
                <a:latin typeface="Arial" charset="0"/>
                <a:ea typeface="华文宋体" charset="0"/>
                <a:cs typeface="华文宋体" charset="0"/>
              </a:rPr>
              <a:t>较少</a:t>
            </a:r>
          </a:p>
        </p:txBody>
      </p:sp>
      <p:sp>
        <p:nvSpPr>
          <p:cNvPr id="232483" name="Text Box 35"/>
          <p:cNvSpPr txBox="1">
            <a:spLocks noChangeArrowheads="1"/>
          </p:cNvSpPr>
          <p:nvPr/>
        </p:nvSpPr>
        <p:spPr bwMode="auto">
          <a:xfrm>
            <a:off x="3492500" y="4162425"/>
            <a:ext cx="1223963" cy="701675"/>
          </a:xfrm>
          <a:prstGeom prst="rect">
            <a:avLst/>
          </a:prstGeom>
          <a:solidFill>
            <a:schemeClr val="accent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kumimoji="0" lang="zh-CN" altLang="en-US" sz="4000">
                <a:solidFill>
                  <a:srgbClr val="CC0000"/>
                </a:solidFill>
                <a:latin typeface="Arial" charset="0"/>
                <a:ea typeface="华文宋体" charset="0"/>
                <a:cs typeface="华文宋体" charset="0"/>
              </a:rPr>
              <a:t>最高</a:t>
            </a:r>
          </a:p>
        </p:txBody>
      </p:sp>
      <p:sp>
        <p:nvSpPr>
          <p:cNvPr id="232484" name="Text Box 36"/>
          <p:cNvSpPr txBox="1">
            <a:spLocks noChangeArrowheads="1"/>
          </p:cNvSpPr>
          <p:nvPr/>
        </p:nvSpPr>
        <p:spPr bwMode="auto">
          <a:xfrm>
            <a:off x="5410200" y="4191000"/>
            <a:ext cx="1295400" cy="701675"/>
          </a:xfrm>
          <a:prstGeom prst="rect">
            <a:avLst/>
          </a:prstGeom>
          <a:solidFill>
            <a:schemeClr val="accent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kumimoji="0" lang="zh-CN" altLang="en-US" sz="4000">
                <a:solidFill>
                  <a:srgbClr val="CC0000"/>
                </a:solidFill>
                <a:latin typeface="Arial" charset="0"/>
                <a:ea typeface="华文宋体" charset="0"/>
                <a:cs typeface="华文宋体" charset="0"/>
              </a:rPr>
              <a:t>最快</a:t>
            </a:r>
          </a:p>
        </p:txBody>
      </p:sp>
      <p:sp>
        <p:nvSpPr>
          <p:cNvPr id="232485" name="Text Box 37"/>
          <p:cNvSpPr txBox="1">
            <a:spLocks noChangeArrowheads="1"/>
          </p:cNvSpPr>
          <p:nvPr/>
        </p:nvSpPr>
        <p:spPr bwMode="auto">
          <a:xfrm>
            <a:off x="7308850" y="4162425"/>
            <a:ext cx="1295400" cy="701675"/>
          </a:xfrm>
          <a:prstGeom prst="rect">
            <a:avLst/>
          </a:prstGeom>
          <a:solidFill>
            <a:srgbClr val="FFFF66"/>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kumimoji="0" lang="zh-CN" altLang="en-US" sz="4000">
                <a:solidFill>
                  <a:srgbClr val="CC0000"/>
                </a:solidFill>
                <a:latin typeface="Arial" charset="0"/>
                <a:ea typeface="华文宋体" charset="0"/>
                <a:cs typeface="华文宋体" charset="0"/>
              </a:rPr>
              <a:t>较好</a:t>
            </a:r>
          </a:p>
        </p:txBody>
      </p:sp>
      <p:sp>
        <p:nvSpPr>
          <p:cNvPr id="232486" name="Text Box 38"/>
          <p:cNvSpPr txBox="1">
            <a:spLocks noChangeArrowheads="1"/>
          </p:cNvSpPr>
          <p:nvPr/>
        </p:nvSpPr>
        <p:spPr bwMode="auto">
          <a:xfrm>
            <a:off x="5410200" y="3276600"/>
            <a:ext cx="1295400" cy="701675"/>
          </a:xfrm>
          <a:prstGeom prst="rect">
            <a:avLst/>
          </a:prstGeom>
          <a:solidFill>
            <a:schemeClr val="accent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kumimoji="0" lang="zh-CN" altLang="en-US" sz="4000">
                <a:solidFill>
                  <a:srgbClr val="CC0000"/>
                </a:solidFill>
                <a:latin typeface="Arial" charset="0"/>
                <a:ea typeface="华文宋体" charset="0"/>
                <a:cs typeface="华文宋体" charset="0"/>
              </a:rPr>
              <a:t>最慢</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247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3247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3245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32482"/>
                                        </p:tgtEl>
                                        <p:attrNameLst>
                                          <p:attrName>style.visibility</p:attrName>
                                        </p:attrNameLst>
                                      </p:cBhvr>
                                      <p:to>
                                        <p:strVal val="visible"/>
                                      </p:to>
                                    </p:set>
                                    <p:anim calcmode="lin" valueType="num">
                                      <p:cBhvr additive="base">
                                        <p:cTn id="19" dur="500" fill="hold"/>
                                        <p:tgtEl>
                                          <p:spTgt spid="232482"/>
                                        </p:tgtEl>
                                        <p:attrNameLst>
                                          <p:attrName>ppt_x</p:attrName>
                                        </p:attrNameLst>
                                      </p:cBhvr>
                                      <p:tavLst>
                                        <p:tav tm="0">
                                          <p:val>
                                            <p:strVal val="#ppt_x"/>
                                          </p:val>
                                        </p:tav>
                                        <p:tav tm="100000">
                                          <p:val>
                                            <p:strVal val="#ppt_x"/>
                                          </p:val>
                                        </p:tav>
                                      </p:tavLst>
                                    </p:anim>
                                    <p:anim calcmode="lin" valueType="num">
                                      <p:cBhvr additive="base">
                                        <p:cTn id="20" dur="500" fill="hold"/>
                                        <p:tgtEl>
                                          <p:spTgt spid="232482"/>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32484"/>
                                        </p:tgtEl>
                                        <p:attrNameLst>
                                          <p:attrName>style.visibility</p:attrName>
                                        </p:attrNameLst>
                                      </p:cBhvr>
                                      <p:to>
                                        <p:strVal val="visible"/>
                                      </p:to>
                                    </p:set>
                                    <p:anim calcmode="lin" valueType="num">
                                      <p:cBhvr additive="base">
                                        <p:cTn id="25" dur="500" fill="hold"/>
                                        <p:tgtEl>
                                          <p:spTgt spid="232484"/>
                                        </p:tgtEl>
                                        <p:attrNameLst>
                                          <p:attrName>ppt_x</p:attrName>
                                        </p:attrNameLst>
                                      </p:cBhvr>
                                      <p:tavLst>
                                        <p:tav tm="0">
                                          <p:val>
                                            <p:strVal val="#ppt_x"/>
                                          </p:val>
                                        </p:tav>
                                        <p:tav tm="100000">
                                          <p:val>
                                            <p:strVal val="#ppt_x"/>
                                          </p:val>
                                        </p:tav>
                                      </p:tavLst>
                                    </p:anim>
                                    <p:anim calcmode="lin" valueType="num">
                                      <p:cBhvr additive="base">
                                        <p:cTn id="26" dur="500" fill="hold"/>
                                        <p:tgtEl>
                                          <p:spTgt spid="232484"/>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32486"/>
                                        </p:tgtEl>
                                        <p:attrNameLst>
                                          <p:attrName>style.visibility</p:attrName>
                                        </p:attrNameLst>
                                      </p:cBhvr>
                                      <p:to>
                                        <p:strVal val="visible"/>
                                      </p:to>
                                    </p:set>
                                    <p:anim calcmode="lin" valueType="num">
                                      <p:cBhvr additive="base">
                                        <p:cTn id="31" dur="500" fill="hold"/>
                                        <p:tgtEl>
                                          <p:spTgt spid="232486"/>
                                        </p:tgtEl>
                                        <p:attrNameLst>
                                          <p:attrName>ppt_x</p:attrName>
                                        </p:attrNameLst>
                                      </p:cBhvr>
                                      <p:tavLst>
                                        <p:tav tm="0">
                                          <p:val>
                                            <p:strVal val="#ppt_x"/>
                                          </p:val>
                                        </p:tav>
                                        <p:tav tm="100000">
                                          <p:val>
                                            <p:strVal val="#ppt_x"/>
                                          </p:val>
                                        </p:tav>
                                      </p:tavLst>
                                    </p:anim>
                                    <p:anim calcmode="lin" valueType="num">
                                      <p:cBhvr additive="base">
                                        <p:cTn id="32" dur="500" fill="hold"/>
                                        <p:tgtEl>
                                          <p:spTgt spid="232486"/>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32459"/>
                                        </p:tgtEl>
                                        <p:attrNameLst>
                                          <p:attrName>style.visibility</p:attrName>
                                        </p:attrNameLst>
                                      </p:cBhvr>
                                      <p:to>
                                        <p:strVal val="visible"/>
                                      </p:to>
                                    </p:set>
                                    <p:animEffect transition="in" filter="dissolve">
                                      <p:cBhvr>
                                        <p:cTn id="37" dur="500"/>
                                        <p:tgtEl>
                                          <p:spTgt spid="23245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grpId="0" nodeType="clickEffect">
                                  <p:stCondLst>
                                    <p:cond delay="0"/>
                                  </p:stCondLst>
                                  <p:childTnLst>
                                    <p:set>
                                      <p:cBhvr>
                                        <p:cTn id="41" dur="1" fill="hold">
                                          <p:stCondLst>
                                            <p:cond delay="499"/>
                                          </p:stCondLst>
                                        </p:cTn>
                                        <p:tgtEl>
                                          <p:spTgt spid="232477"/>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232483"/>
                                        </p:tgtEl>
                                        <p:attrNameLst>
                                          <p:attrName>style.visibility</p:attrName>
                                        </p:attrNameLst>
                                      </p:cBhvr>
                                      <p:to>
                                        <p:strVal val="visible"/>
                                      </p:to>
                                    </p:set>
                                    <p:anim calcmode="lin" valueType="num">
                                      <p:cBhvr additive="base">
                                        <p:cTn id="46" dur="500" fill="hold"/>
                                        <p:tgtEl>
                                          <p:spTgt spid="232483"/>
                                        </p:tgtEl>
                                        <p:attrNameLst>
                                          <p:attrName>ppt_x</p:attrName>
                                        </p:attrNameLst>
                                      </p:cBhvr>
                                      <p:tavLst>
                                        <p:tav tm="0">
                                          <p:val>
                                            <p:strVal val="#ppt_x"/>
                                          </p:val>
                                        </p:tav>
                                        <p:tav tm="100000">
                                          <p:val>
                                            <p:strVal val="#ppt_x"/>
                                          </p:val>
                                        </p:tav>
                                      </p:tavLst>
                                    </p:anim>
                                    <p:anim calcmode="lin" valueType="num">
                                      <p:cBhvr additive="base">
                                        <p:cTn id="47" dur="500" fill="hold"/>
                                        <p:tgtEl>
                                          <p:spTgt spid="232483"/>
                                        </p:tgtEl>
                                        <p:attrNameLst>
                                          <p:attrName>ppt_y</p:attrName>
                                        </p:attrNameLst>
                                      </p:cBhvr>
                                      <p:tavLst>
                                        <p:tav tm="0">
                                          <p:val>
                                            <p:strVal val="1+#ppt_h/2"/>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499"/>
                                          </p:stCondLst>
                                        </p:cTn>
                                        <p:tgtEl>
                                          <p:spTgt spid="232480"/>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grpId="0" nodeType="clickEffect">
                                  <p:stCondLst>
                                    <p:cond delay="0"/>
                                  </p:stCondLst>
                                  <p:childTnLst>
                                    <p:set>
                                      <p:cBhvr>
                                        <p:cTn id="55" dur="1" fill="hold">
                                          <p:stCondLst>
                                            <p:cond delay="499"/>
                                          </p:stCondLst>
                                        </p:cTn>
                                        <p:tgtEl>
                                          <p:spTgt spid="232476"/>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232458"/>
                                        </p:tgtEl>
                                        <p:attrNameLst>
                                          <p:attrName>style.visibility</p:attrName>
                                        </p:attrNameLst>
                                      </p:cBhvr>
                                      <p:to>
                                        <p:strVal val="visible"/>
                                      </p:to>
                                    </p:set>
                                    <p:animEffect transition="in" filter="dissolve">
                                      <p:cBhvr>
                                        <p:cTn id="60" dur="500"/>
                                        <p:tgtEl>
                                          <p:spTgt spid="232458"/>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499"/>
                                          </p:stCondLst>
                                        </p:cTn>
                                        <p:tgtEl>
                                          <p:spTgt spid="232478"/>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grpId="0" nodeType="clickEffect">
                                  <p:stCondLst>
                                    <p:cond delay="0"/>
                                  </p:stCondLst>
                                  <p:childTnLst>
                                    <p:set>
                                      <p:cBhvr>
                                        <p:cTn id="68" dur="1" fill="hold">
                                          <p:stCondLst>
                                            <p:cond delay="499"/>
                                          </p:stCondLst>
                                        </p:cTn>
                                        <p:tgtEl>
                                          <p:spTgt spid="232481"/>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232485"/>
                                        </p:tgtEl>
                                        <p:attrNameLst>
                                          <p:attrName>style.visibility</p:attrName>
                                        </p:attrNameLst>
                                      </p:cBhvr>
                                      <p:to>
                                        <p:strVal val="visible"/>
                                      </p:to>
                                    </p:set>
                                    <p:anim calcmode="lin" valueType="num">
                                      <p:cBhvr additive="base">
                                        <p:cTn id="73" dur="500" fill="hold"/>
                                        <p:tgtEl>
                                          <p:spTgt spid="232485"/>
                                        </p:tgtEl>
                                        <p:attrNameLst>
                                          <p:attrName>ppt_x</p:attrName>
                                        </p:attrNameLst>
                                      </p:cBhvr>
                                      <p:tavLst>
                                        <p:tav tm="0">
                                          <p:val>
                                            <p:strVal val="#ppt_x"/>
                                          </p:val>
                                        </p:tav>
                                        <p:tav tm="100000">
                                          <p:val>
                                            <p:strVal val="#ppt_x"/>
                                          </p:val>
                                        </p:tav>
                                      </p:tavLst>
                                    </p:anim>
                                    <p:anim calcmode="lin" valueType="num">
                                      <p:cBhvr additive="base">
                                        <p:cTn id="74" dur="500" fill="hold"/>
                                        <p:tgtEl>
                                          <p:spTgt spid="232485"/>
                                        </p:tgtEl>
                                        <p:attrNameLst>
                                          <p:attrName>ppt_y</p:attrName>
                                        </p:attrNameLst>
                                      </p:cBhvr>
                                      <p:tavLst>
                                        <p:tav tm="0">
                                          <p:val>
                                            <p:strVal val="1+#ppt_h/2"/>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9" presetClass="entr" presetSubtype="0" fill="hold" grpId="0" nodeType="clickEffect">
                                  <p:stCondLst>
                                    <p:cond delay="0"/>
                                  </p:stCondLst>
                                  <p:childTnLst>
                                    <p:set>
                                      <p:cBhvr>
                                        <p:cTn id="78" dur="1" fill="hold">
                                          <p:stCondLst>
                                            <p:cond delay="0"/>
                                          </p:stCondLst>
                                        </p:cTn>
                                        <p:tgtEl>
                                          <p:spTgt spid="232472"/>
                                        </p:tgtEl>
                                        <p:attrNameLst>
                                          <p:attrName>style.visibility</p:attrName>
                                        </p:attrNameLst>
                                      </p:cBhvr>
                                      <p:to>
                                        <p:strVal val="visible"/>
                                      </p:to>
                                    </p:set>
                                    <p:animEffect transition="in" filter="dissolve">
                                      <p:cBhvr>
                                        <p:cTn id="79" dur="500"/>
                                        <p:tgtEl>
                                          <p:spTgt spid="2324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57" grpId="0" animBg="1" autoUpdateAnimBg="0"/>
      <p:bldP spid="232458" grpId="0" animBg="1" autoUpdateAnimBg="0"/>
      <p:bldP spid="232459" grpId="0" animBg="1" autoUpdateAnimBg="0"/>
      <p:bldP spid="232472" grpId="0" animBg="1" autoUpdateAnimBg="0"/>
      <p:bldP spid="232475" grpId="0" animBg="1" autoUpdateAnimBg="0"/>
      <p:bldP spid="232476" grpId="0" animBg="1" autoUpdateAnimBg="0"/>
      <p:bldP spid="232477" grpId="0" animBg="1" autoUpdateAnimBg="0"/>
      <p:bldP spid="232478" grpId="0" animBg="1" autoUpdateAnimBg="0"/>
      <p:bldP spid="232479" grpId="0" animBg="1" autoUpdateAnimBg="0"/>
      <p:bldP spid="232480" grpId="0" animBg="1" autoUpdateAnimBg="0"/>
      <p:bldP spid="232481" grpId="0" animBg="1" autoUpdateAnimBg="0"/>
      <p:bldP spid="232482" grpId="0" animBg="1" autoUpdateAnimBg="0"/>
      <p:bldP spid="232483" grpId="0" animBg="1" autoUpdateAnimBg="0"/>
      <p:bldP spid="232484" grpId="0" animBg="1" autoUpdateAnimBg="0"/>
      <p:bldP spid="232485" grpId="0" animBg="1" autoUpdateAnimBg="0"/>
      <p:bldP spid="232486" grpId="0" animBg="1"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Oval 2"/>
          <p:cNvSpPr>
            <a:spLocks noChangeArrowheads="1"/>
          </p:cNvSpPr>
          <p:nvPr/>
        </p:nvSpPr>
        <p:spPr bwMode="auto">
          <a:xfrm>
            <a:off x="1905000" y="914400"/>
            <a:ext cx="5181600" cy="914400"/>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50000"/>
              </a:spcBef>
            </a:pPr>
            <a:r>
              <a:rPr lang="zh-CN" altLang="en-US">
                <a:solidFill>
                  <a:srgbClr val="FF0000"/>
                </a:solidFill>
                <a:ea typeface="黑体" charset="0"/>
                <a:cs typeface="黑体" charset="0"/>
              </a:rPr>
              <a:t>商业中心的形成条件</a:t>
            </a:r>
          </a:p>
        </p:txBody>
      </p:sp>
      <p:sp>
        <p:nvSpPr>
          <p:cNvPr id="223235" name="Oval 3"/>
          <p:cNvSpPr>
            <a:spLocks noChangeArrowheads="1"/>
          </p:cNvSpPr>
          <p:nvPr/>
        </p:nvSpPr>
        <p:spPr bwMode="auto">
          <a:xfrm>
            <a:off x="4716463" y="2881313"/>
            <a:ext cx="4427537" cy="863600"/>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50000"/>
              </a:spcBef>
            </a:pPr>
            <a:r>
              <a:rPr lang="zh-CN" altLang="en-US" sz="3200">
                <a:ea typeface="楷体_GB2312" charset="0"/>
                <a:cs typeface="楷体_GB2312" charset="0"/>
              </a:rPr>
              <a:t> </a:t>
            </a:r>
            <a:r>
              <a:rPr lang="zh-CN" altLang="en-US" sz="2800">
                <a:latin typeface="楷体_GB2312" charset="0"/>
                <a:ea typeface="楷体_GB2312" charset="0"/>
                <a:cs typeface="楷体_GB2312" charset="0"/>
              </a:rPr>
              <a:t>便利的</a:t>
            </a:r>
            <a:r>
              <a:rPr lang="en-US" altLang="zh-CN" sz="2800" u="sng">
                <a:latin typeface="楷体_GB2312" charset="0"/>
                <a:ea typeface="楷体_GB2312" charset="0"/>
                <a:cs typeface="楷体_GB2312" charset="0"/>
              </a:rPr>
              <a:t>c</a:t>
            </a:r>
            <a:r>
              <a:rPr lang="zh-CN" altLang="en-US" sz="2800">
                <a:latin typeface="楷体_GB2312" charset="0"/>
                <a:ea typeface="楷体_GB2312" charset="0"/>
                <a:cs typeface="楷体_GB2312" charset="0"/>
              </a:rPr>
              <a:t>，便于商品</a:t>
            </a:r>
            <a:r>
              <a:rPr lang="en-US" altLang="zh-CN" sz="2800" u="sng">
                <a:latin typeface="楷体_GB2312" charset="0"/>
                <a:ea typeface="楷体_GB2312" charset="0"/>
                <a:cs typeface="楷体_GB2312" charset="0"/>
              </a:rPr>
              <a:t>d</a:t>
            </a:r>
            <a:r>
              <a:rPr lang="zh-CN" altLang="en-US" sz="2800">
                <a:latin typeface="楷体_GB2312" charset="0"/>
                <a:ea typeface="楷体_GB2312" charset="0"/>
                <a:cs typeface="楷体_GB2312" charset="0"/>
              </a:rPr>
              <a:t>。</a:t>
            </a:r>
            <a:endParaRPr lang="zh-CN" altLang="en-US" sz="2800" u="sng">
              <a:latin typeface="楷体_GB2312" charset="0"/>
              <a:ea typeface="楷体_GB2312" charset="0"/>
              <a:cs typeface="楷体_GB2312" charset="0"/>
            </a:endParaRPr>
          </a:p>
        </p:txBody>
      </p:sp>
      <p:sp>
        <p:nvSpPr>
          <p:cNvPr id="223236" name="Line 4"/>
          <p:cNvSpPr>
            <a:spLocks noChangeShapeType="1"/>
          </p:cNvSpPr>
          <p:nvPr/>
        </p:nvSpPr>
        <p:spPr bwMode="auto">
          <a:xfrm flipH="1">
            <a:off x="2286000" y="1905000"/>
            <a:ext cx="1355725" cy="8397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223237" name="Line 5"/>
          <p:cNvSpPr>
            <a:spLocks noChangeShapeType="1"/>
          </p:cNvSpPr>
          <p:nvPr/>
        </p:nvSpPr>
        <p:spPr bwMode="auto">
          <a:xfrm>
            <a:off x="5562600" y="1981200"/>
            <a:ext cx="12954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223238" name="Oval 6"/>
          <p:cNvSpPr>
            <a:spLocks noChangeArrowheads="1"/>
          </p:cNvSpPr>
          <p:nvPr/>
        </p:nvSpPr>
        <p:spPr bwMode="auto">
          <a:xfrm>
            <a:off x="0" y="2881313"/>
            <a:ext cx="4140200" cy="935037"/>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50000"/>
              </a:spcBef>
            </a:pPr>
            <a:r>
              <a:rPr lang="zh-CN" altLang="en-US" sz="2800">
                <a:latin typeface="楷体_GB2312" charset="0"/>
                <a:ea typeface="楷体_GB2312" charset="0"/>
                <a:cs typeface="楷体_GB2312" charset="0"/>
              </a:rPr>
              <a:t>稳定的商品</a:t>
            </a:r>
            <a:r>
              <a:rPr lang="en-US" altLang="zh-CN" sz="2800" u="sng">
                <a:latin typeface="Tahoma" charset="0"/>
              </a:rPr>
              <a:t>a</a:t>
            </a:r>
            <a:r>
              <a:rPr lang="zh-CN" altLang="en-US" sz="2800">
                <a:latin typeface="楷体_GB2312" charset="0"/>
                <a:ea typeface="楷体_GB2312" charset="0"/>
                <a:cs typeface="楷体_GB2312" charset="0"/>
              </a:rPr>
              <a:t>区和</a:t>
            </a:r>
            <a:r>
              <a:rPr lang="en-US" altLang="zh-CN" u="sng">
                <a:latin typeface="Tahoma" charset="0"/>
              </a:rPr>
              <a:t>b</a:t>
            </a:r>
            <a:r>
              <a:rPr lang="zh-CN" altLang="en-US">
                <a:latin typeface="Tahoma" charset="0"/>
              </a:rPr>
              <a:t>区</a:t>
            </a:r>
          </a:p>
        </p:txBody>
      </p:sp>
      <p:sp>
        <p:nvSpPr>
          <p:cNvPr id="223239" name="Text Box 7"/>
          <p:cNvSpPr txBox="1">
            <a:spLocks noChangeArrowheads="1"/>
          </p:cNvSpPr>
          <p:nvPr/>
        </p:nvSpPr>
        <p:spPr bwMode="auto">
          <a:xfrm>
            <a:off x="1692275" y="3824288"/>
            <a:ext cx="1116013"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solidFill>
                  <a:srgbClr val="FF0000"/>
                </a:solidFill>
                <a:ea typeface="楷体_GB2312" charset="0"/>
                <a:cs typeface="楷体_GB2312" charset="0"/>
              </a:rPr>
              <a:t>来源</a:t>
            </a:r>
          </a:p>
        </p:txBody>
      </p:sp>
      <p:sp>
        <p:nvSpPr>
          <p:cNvPr id="223240" name="Text Box 8"/>
          <p:cNvSpPr txBox="1">
            <a:spLocks noChangeArrowheads="1"/>
          </p:cNvSpPr>
          <p:nvPr/>
        </p:nvSpPr>
        <p:spPr bwMode="auto">
          <a:xfrm>
            <a:off x="3132138" y="3824288"/>
            <a:ext cx="2286000"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solidFill>
                  <a:srgbClr val="FF0000"/>
                </a:solidFill>
                <a:ea typeface="楷体_GB2312" charset="0"/>
                <a:cs typeface="楷体_GB2312" charset="0"/>
              </a:rPr>
              <a:t>销售</a:t>
            </a:r>
          </a:p>
        </p:txBody>
      </p:sp>
      <p:sp>
        <p:nvSpPr>
          <p:cNvPr id="223241" name="Text Box 9"/>
          <p:cNvSpPr txBox="1">
            <a:spLocks noChangeArrowheads="1"/>
          </p:cNvSpPr>
          <p:nvPr/>
        </p:nvSpPr>
        <p:spPr bwMode="auto">
          <a:xfrm>
            <a:off x="5292725" y="3752850"/>
            <a:ext cx="22860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solidFill>
                  <a:srgbClr val="FF0000"/>
                </a:solidFill>
                <a:ea typeface="楷体_GB2312" charset="0"/>
                <a:cs typeface="楷体_GB2312" charset="0"/>
              </a:rPr>
              <a:t>交通运输</a:t>
            </a:r>
          </a:p>
        </p:txBody>
      </p:sp>
      <p:sp>
        <p:nvSpPr>
          <p:cNvPr id="223242" name="Text Box 10"/>
          <p:cNvSpPr txBox="1">
            <a:spLocks noChangeArrowheads="1"/>
          </p:cNvSpPr>
          <p:nvPr/>
        </p:nvSpPr>
        <p:spPr bwMode="auto">
          <a:xfrm>
            <a:off x="7620000" y="3736975"/>
            <a:ext cx="22860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solidFill>
                  <a:srgbClr val="FF0000"/>
                </a:solidFill>
                <a:ea typeface="楷体_GB2312" charset="0"/>
                <a:cs typeface="楷体_GB2312" charset="0"/>
              </a:rPr>
              <a:t>集散</a:t>
            </a:r>
          </a:p>
        </p:txBody>
      </p:sp>
      <p:sp>
        <p:nvSpPr>
          <p:cNvPr id="223243" name="Text Box 11"/>
          <p:cNvSpPr txBox="1">
            <a:spLocks noChangeArrowheads="1"/>
          </p:cNvSpPr>
          <p:nvPr/>
        </p:nvSpPr>
        <p:spPr bwMode="auto">
          <a:xfrm>
            <a:off x="1325563" y="4600575"/>
            <a:ext cx="6781800" cy="528638"/>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b="1">
                <a:latin typeface="Tahoma" charset="0"/>
              </a:rPr>
              <a:t>很多商业网点的形成以交通最优为原则</a:t>
            </a:r>
          </a:p>
        </p:txBody>
      </p:sp>
      <p:sp>
        <p:nvSpPr>
          <p:cNvPr id="2" name="矩形 1"/>
          <p:cNvSpPr>
            <a:spLocks noChangeArrowheads="1"/>
          </p:cNvSpPr>
          <p:nvPr/>
        </p:nvSpPr>
        <p:spPr bwMode="auto">
          <a:xfrm>
            <a:off x="144463" y="5253038"/>
            <a:ext cx="8748712" cy="1200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b="1" dirty="0"/>
              <a:t>指</a:t>
            </a:r>
            <a:r>
              <a:rPr lang="zh-CN" altLang="en-US" b="1" dirty="0">
                <a:solidFill>
                  <a:srgbClr val="FF0000"/>
                </a:solidFill>
              </a:rPr>
              <a:t>统一布局的商业、服务行业的销售、服务地点</a:t>
            </a:r>
            <a:r>
              <a:rPr lang="zh-CN" altLang="en-US" b="1" dirty="0"/>
              <a:t>。△联合体组建时间虽短，但以雄厚的科技力量和灵活的经营方式，已在全国</a:t>
            </a:r>
            <a:r>
              <a:rPr lang="en-US" altLang="zh-CN" b="1" dirty="0"/>
              <a:t>6</a:t>
            </a:r>
            <a:r>
              <a:rPr lang="zh-CN" altLang="en-US" b="1" dirty="0"/>
              <a:t>大区建立了</a:t>
            </a:r>
            <a:r>
              <a:rPr lang="en-US" altLang="zh-CN" b="1" dirty="0"/>
              <a:t>32</a:t>
            </a:r>
            <a:r>
              <a:rPr lang="zh-CN" altLang="en-US" b="1" dirty="0"/>
              <a:t>个销售网点。</a:t>
            </a:r>
            <a:r>
              <a:rPr lang="en-US" altLang="zh-CN" b="1" dirty="0"/>
              <a:t>(《</a:t>
            </a:r>
            <a:r>
              <a:rPr lang="zh-CN" altLang="en-US" b="1" dirty="0"/>
              <a:t>哈尔滨日报</a:t>
            </a:r>
            <a:r>
              <a:rPr lang="en-US" altLang="zh-CN" b="1" dirty="0"/>
              <a:t>》1988</a:t>
            </a:r>
            <a:r>
              <a:rPr lang="zh-CN" altLang="en-US" b="1" dirty="0"/>
              <a:t>年</a:t>
            </a:r>
            <a:r>
              <a:rPr lang="en-US" altLang="zh-CN" b="1" dirty="0"/>
              <a:t>3</a:t>
            </a:r>
            <a:r>
              <a:rPr lang="zh-CN" altLang="en-US" b="1" dirty="0"/>
              <a:t>月</a:t>
            </a:r>
            <a:r>
              <a:rPr lang="en-US" altLang="zh-CN" b="1" dirty="0"/>
              <a:t>30</a:t>
            </a:r>
            <a:r>
              <a:rPr lang="zh-CN" altLang="en-US" b="1" dirty="0"/>
              <a:t>日</a:t>
            </a:r>
            <a:r>
              <a:rPr lang="en-US" altLang="zh-CN" b="1" dirty="0"/>
              <a:t>) </a:t>
            </a:r>
          </a:p>
        </p:txBody>
      </p:sp>
      <p:sp>
        <p:nvSpPr>
          <p:cNvPr id="3" name="矩形 2"/>
          <p:cNvSpPr>
            <a:spLocks noChangeArrowheads="1"/>
          </p:cNvSpPr>
          <p:nvPr/>
        </p:nvSpPr>
        <p:spPr bwMode="auto">
          <a:xfrm>
            <a:off x="144463" y="47625"/>
            <a:ext cx="8567737" cy="831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1" hangingPunct="1"/>
            <a:r>
              <a:rPr kumimoji="0" lang="zh-CN" altLang="en-US" b="1" dirty="0">
                <a:latin typeface="Arial" charset="0"/>
                <a:ea typeface="黑体" charset="0"/>
                <a:cs typeface="黑体" charset="0"/>
              </a:rPr>
              <a:t>补充：商业网点中的“点”是聚集人流、物流的各种商业中心</a:t>
            </a:r>
            <a:r>
              <a:rPr kumimoji="0" lang="zh-CN" altLang="en-US" b="1" dirty="0" smtClean="0">
                <a:latin typeface="Arial" charset="0"/>
                <a:ea typeface="黑体" charset="0"/>
                <a:cs typeface="黑体" charset="0"/>
              </a:rPr>
              <a:t>。</a:t>
            </a:r>
            <a:endParaRPr kumimoji="0" lang="en-US" altLang="zh-CN" b="1" dirty="0" smtClean="0">
              <a:latin typeface="Arial" charset="0"/>
              <a:ea typeface="黑体" charset="0"/>
              <a:cs typeface="黑体" charset="0"/>
            </a:endParaRPr>
          </a:p>
          <a:p>
            <a:pPr eaLnBrk="1" hangingPunct="1"/>
            <a:r>
              <a:rPr kumimoji="0" lang="zh-CN" altLang="zh-CN" b="1" dirty="0">
                <a:latin typeface="Arial" charset="0"/>
                <a:ea typeface="黑体" charset="0"/>
                <a:cs typeface="黑体" charset="0"/>
              </a:rPr>
              <a:t> </a:t>
            </a:r>
            <a:r>
              <a:rPr kumimoji="0" lang="zh-CN" altLang="en-US" b="1" dirty="0" smtClean="0">
                <a:latin typeface="Arial" charset="0"/>
                <a:ea typeface="黑体" charset="0"/>
                <a:cs typeface="黑体" charset="0"/>
              </a:rPr>
              <a:t>      </a:t>
            </a:r>
            <a:r>
              <a:rPr lang="zh-CN" altLang="en-US" b="1" dirty="0" smtClean="0">
                <a:latin typeface="Arial" charset="0"/>
                <a:ea typeface="黑体" charset="0"/>
                <a:cs typeface="黑体" charset="0"/>
              </a:rPr>
              <a:t>商业网点中的</a:t>
            </a:r>
            <a:r>
              <a:rPr lang="zh-CN" altLang="en-US" b="1" dirty="0">
                <a:latin typeface="Arial" charset="0"/>
                <a:ea typeface="黑体" charset="0"/>
                <a:cs typeface="黑体" charset="0"/>
              </a:rPr>
              <a:t>“网”便是各种交通线。</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23234"/>
                                        </p:tgtEl>
                                        <p:attrNameLst>
                                          <p:attrName>style.visibility</p:attrName>
                                        </p:attrNameLst>
                                      </p:cBhvr>
                                      <p:to>
                                        <p:strVal val="visible"/>
                                      </p:to>
                                    </p:set>
                                    <p:animEffect transition="in" filter="box(in)">
                                      <p:cBhvr>
                                        <p:cTn id="7" dur="500"/>
                                        <p:tgtEl>
                                          <p:spTgt spid="223234"/>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223235"/>
                                        </p:tgtEl>
                                        <p:attrNameLst>
                                          <p:attrName>style.visibility</p:attrName>
                                        </p:attrNameLst>
                                      </p:cBhvr>
                                      <p:to>
                                        <p:strVal val="visible"/>
                                      </p:to>
                                    </p:set>
                                    <p:animEffect transition="in" filter="box(in)">
                                      <p:cBhvr>
                                        <p:cTn id="10" dur="500"/>
                                        <p:tgtEl>
                                          <p:spTgt spid="223235"/>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223236"/>
                                        </p:tgtEl>
                                        <p:attrNameLst>
                                          <p:attrName>style.visibility</p:attrName>
                                        </p:attrNameLst>
                                      </p:cBhvr>
                                      <p:to>
                                        <p:strVal val="visible"/>
                                      </p:to>
                                    </p:set>
                                    <p:animEffect transition="in" filter="box(in)">
                                      <p:cBhvr>
                                        <p:cTn id="13" dur="500"/>
                                        <p:tgtEl>
                                          <p:spTgt spid="223236"/>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223237"/>
                                        </p:tgtEl>
                                        <p:attrNameLst>
                                          <p:attrName>style.visibility</p:attrName>
                                        </p:attrNameLst>
                                      </p:cBhvr>
                                      <p:to>
                                        <p:strVal val="visible"/>
                                      </p:to>
                                    </p:set>
                                    <p:animEffect transition="in" filter="box(in)">
                                      <p:cBhvr>
                                        <p:cTn id="16" dur="500"/>
                                        <p:tgtEl>
                                          <p:spTgt spid="223237"/>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223238"/>
                                        </p:tgtEl>
                                        <p:attrNameLst>
                                          <p:attrName>style.visibility</p:attrName>
                                        </p:attrNameLst>
                                      </p:cBhvr>
                                      <p:to>
                                        <p:strVal val="visible"/>
                                      </p:to>
                                    </p:set>
                                    <p:animEffect transition="in" filter="box(in)">
                                      <p:cBhvr>
                                        <p:cTn id="19" dur="500"/>
                                        <p:tgtEl>
                                          <p:spTgt spid="223238"/>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223242"/>
                                        </p:tgtEl>
                                        <p:attrNameLst>
                                          <p:attrName>style.visibility</p:attrName>
                                        </p:attrNameLst>
                                      </p:cBhvr>
                                      <p:to>
                                        <p:strVal val="visible"/>
                                      </p:to>
                                    </p:set>
                                    <p:animEffect transition="in" filter="box(in)">
                                      <p:cBhvr>
                                        <p:cTn id="24" dur="500"/>
                                        <p:tgtEl>
                                          <p:spTgt spid="223242"/>
                                        </p:tgtEl>
                                      </p:cBhvr>
                                    </p:animEffect>
                                  </p:childTnLst>
                                </p:cTn>
                              </p:par>
                              <p:par>
                                <p:cTn id="25" presetID="4" presetClass="entr" presetSubtype="16" fill="hold" grpId="0" nodeType="withEffect">
                                  <p:stCondLst>
                                    <p:cond delay="0"/>
                                  </p:stCondLst>
                                  <p:childTnLst>
                                    <p:set>
                                      <p:cBhvr>
                                        <p:cTn id="26" dur="1" fill="hold">
                                          <p:stCondLst>
                                            <p:cond delay="0"/>
                                          </p:stCondLst>
                                        </p:cTn>
                                        <p:tgtEl>
                                          <p:spTgt spid="223241"/>
                                        </p:tgtEl>
                                        <p:attrNameLst>
                                          <p:attrName>style.visibility</p:attrName>
                                        </p:attrNameLst>
                                      </p:cBhvr>
                                      <p:to>
                                        <p:strVal val="visible"/>
                                      </p:to>
                                    </p:set>
                                    <p:animEffect transition="in" filter="box(in)">
                                      <p:cBhvr>
                                        <p:cTn id="27" dur="500"/>
                                        <p:tgtEl>
                                          <p:spTgt spid="223241"/>
                                        </p:tgtEl>
                                      </p:cBhvr>
                                    </p:animEffect>
                                  </p:childTnLst>
                                </p:cTn>
                              </p:par>
                              <p:par>
                                <p:cTn id="28" presetID="4" presetClass="entr" presetSubtype="16" fill="hold" grpId="0" nodeType="withEffect">
                                  <p:stCondLst>
                                    <p:cond delay="0"/>
                                  </p:stCondLst>
                                  <p:childTnLst>
                                    <p:set>
                                      <p:cBhvr>
                                        <p:cTn id="29" dur="1" fill="hold">
                                          <p:stCondLst>
                                            <p:cond delay="0"/>
                                          </p:stCondLst>
                                        </p:cTn>
                                        <p:tgtEl>
                                          <p:spTgt spid="223240"/>
                                        </p:tgtEl>
                                        <p:attrNameLst>
                                          <p:attrName>style.visibility</p:attrName>
                                        </p:attrNameLst>
                                      </p:cBhvr>
                                      <p:to>
                                        <p:strVal val="visible"/>
                                      </p:to>
                                    </p:set>
                                    <p:animEffect transition="in" filter="box(in)">
                                      <p:cBhvr>
                                        <p:cTn id="30" dur="500"/>
                                        <p:tgtEl>
                                          <p:spTgt spid="223240"/>
                                        </p:tgtEl>
                                      </p:cBhvr>
                                    </p:animEffect>
                                  </p:childTnLst>
                                </p:cTn>
                              </p:par>
                              <p:par>
                                <p:cTn id="31" presetID="4" presetClass="entr" presetSubtype="16" fill="hold" grpId="0" nodeType="withEffect">
                                  <p:stCondLst>
                                    <p:cond delay="0"/>
                                  </p:stCondLst>
                                  <p:childTnLst>
                                    <p:set>
                                      <p:cBhvr>
                                        <p:cTn id="32" dur="1" fill="hold">
                                          <p:stCondLst>
                                            <p:cond delay="0"/>
                                          </p:stCondLst>
                                        </p:cTn>
                                        <p:tgtEl>
                                          <p:spTgt spid="223239"/>
                                        </p:tgtEl>
                                        <p:attrNameLst>
                                          <p:attrName>style.visibility</p:attrName>
                                        </p:attrNameLst>
                                      </p:cBhvr>
                                      <p:to>
                                        <p:strVal val="visible"/>
                                      </p:to>
                                    </p:set>
                                    <p:animEffect transition="in" filter="box(in)">
                                      <p:cBhvr>
                                        <p:cTn id="33" dur="500"/>
                                        <p:tgtEl>
                                          <p:spTgt spid="223239"/>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8" presetClass="entr" presetSubtype="16" fill="hold" grpId="0" nodeType="clickEffect">
                                  <p:stCondLst>
                                    <p:cond delay="0"/>
                                  </p:stCondLst>
                                  <p:childTnLst>
                                    <p:set>
                                      <p:cBhvr>
                                        <p:cTn id="37" dur="1" fill="hold">
                                          <p:stCondLst>
                                            <p:cond delay="0"/>
                                          </p:stCondLst>
                                        </p:cTn>
                                        <p:tgtEl>
                                          <p:spTgt spid="223243"/>
                                        </p:tgtEl>
                                        <p:attrNameLst>
                                          <p:attrName>style.visibility</p:attrName>
                                        </p:attrNameLst>
                                      </p:cBhvr>
                                      <p:to>
                                        <p:strVal val="visible"/>
                                      </p:to>
                                    </p:set>
                                    <p:animEffect transition="in" filter="diamond(in)">
                                      <p:cBhvr>
                                        <p:cTn id="38" dur="2000"/>
                                        <p:tgtEl>
                                          <p:spTgt spid="223243"/>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234" grpId="0" animBg="1"/>
      <p:bldP spid="223235" grpId="0" animBg="1"/>
      <p:bldP spid="223236" grpId="0" animBg="1"/>
      <p:bldP spid="223237" grpId="0" animBg="1"/>
      <p:bldP spid="223238" grpId="0" animBg="1"/>
      <p:bldP spid="223239" grpId="0"/>
      <p:bldP spid="223240" grpId="0"/>
      <p:bldP spid="223241" grpId="0"/>
      <p:bldP spid="223242" grpId="0"/>
      <p:bldP spid="223243" grpId="0" animBg="1"/>
      <p:bldP spid="2" grpId="0"/>
      <p:bldP spid="3"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826" name="Group 2"/>
          <p:cNvGrpSpPr>
            <a:grpSpLocks/>
          </p:cNvGrpSpPr>
          <p:nvPr/>
        </p:nvGrpSpPr>
        <p:grpSpPr bwMode="auto">
          <a:xfrm>
            <a:off x="0" y="1268413"/>
            <a:ext cx="9058275" cy="4746625"/>
            <a:chOff x="27" y="810"/>
            <a:chExt cx="5706" cy="2990"/>
          </a:xfrm>
        </p:grpSpPr>
        <p:sp>
          <p:nvSpPr>
            <p:cNvPr id="77837" name="Oval 3"/>
            <p:cNvSpPr>
              <a:spLocks noChangeArrowheads="1"/>
            </p:cNvSpPr>
            <p:nvPr/>
          </p:nvSpPr>
          <p:spPr bwMode="auto">
            <a:xfrm>
              <a:off x="1866" y="1920"/>
              <a:ext cx="1488" cy="816"/>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lang="zh-CN" altLang="en-US" sz="3200" dirty="0">
                  <a:ea typeface="黑体" charset="0"/>
                  <a:cs typeface="黑体" charset="0"/>
                </a:rPr>
                <a:t>商业</a:t>
              </a:r>
              <a:r>
                <a:rPr lang="zh-CN" altLang="en-US" sz="3200" dirty="0" smtClean="0">
                  <a:ea typeface="黑体" charset="0"/>
                  <a:cs typeface="黑体" charset="0"/>
                </a:rPr>
                <a:t>中心</a:t>
              </a:r>
              <a:r>
                <a:rPr lang="en-US" altLang="zh-CN" sz="3200" dirty="0" smtClean="0">
                  <a:ea typeface="黑体" charset="0"/>
                  <a:cs typeface="黑体" charset="0"/>
                </a:rPr>
                <a:t/>
              </a:r>
              <a:br>
                <a:rPr lang="en-US" altLang="zh-CN" sz="3200" dirty="0" smtClean="0">
                  <a:ea typeface="黑体" charset="0"/>
                  <a:cs typeface="黑体" charset="0"/>
                </a:rPr>
              </a:br>
              <a:r>
                <a:rPr lang="zh-CN" altLang="en-US" sz="3200" dirty="0" smtClean="0">
                  <a:ea typeface="黑体" charset="0"/>
                  <a:cs typeface="黑体" charset="0"/>
                </a:rPr>
                <a:t>城市</a:t>
              </a:r>
              <a:endParaRPr lang="zh-CN" altLang="en-US" sz="3200" dirty="0">
                <a:ea typeface="黑体" charset="0"/>
                <a:cs typeface="黑体" charset="0"/>
              </a:endParaRPr>
            </a:p>
          </p:txBody>
        </p:sp>
        <p:sp>
          <p:nvSpPr>
            <p:cNvPr id="77838" name="Line 4"/>
            <p:cNvSpPr>
              <a:spLocks noChangeShapeType="1"/>
            </p:cNvSpPr>
            <p:nvPr/>
          </p:nvSpPr>
          <p:spPr bwMode="auto">
            <a:xfrm flipV="1">
              <a:off x="3018" y="1632"/>
              <a:ext cx="246"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77839" name="Line 5"/>
            <p:cNvSpPr>
              <a:spLocks noChangeShapeType="1"/>
            </p:cNvSpPr>
            <p:nvPr/>
          </p:nvSpPr>
          <p:spPr bwMode="auto">
            <a:xfrm flipH="1">
              <a:off x="2112" y="2700"/>
              <a:ext cx="243" cy="37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77840" name="Line 6"/>
            <p:cNvSpPr>
              <a:spLocks noChangeShapeType="1"/>
            </p:cNvSpPr>
            <p:nvPr/>
          </p:nvSpPr>
          <p:spPr bwMode="auto">
            <a:xfrm>
              <a:off x="2922" y="2688"/>
              <a:ext cx="336"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77841" name="Line 7"/>
            <p:cNvSpPr>
              <a:spLocks noChangeShapeType="1"/>
            </p:cNvSpPr>
            <p:nvPr/>
          </p:nvSpPr>
          <p:spPr bwMode="auto">
            <a:xfrm flipH="1" flipV="1">
              <a:off x="1872" y="1680"/>
              <a:ext cx="300" cy="29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77842" name="Text Box 8"/>
            <p:cNvSpPr txBox="1">
              <a:spLocks noChangeArrowheads="1"/>
            </p:cNvSpPr>
            <p:nvPr/>
          </p:nvSpPr>
          <p:spPr bwMode="auto">
            <a:xfrm rot="-3279837">
              <a:off x="3000" y="1704"/>
              <a:ext cx="528"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t>社会</a:t>
              </a:r>
            </a:p>
          </p:txBody>
        </p:sp>
        <p:sp>
          <p:nvSpPr>
            <p:cNvPr id="77843" name="Rectangle 9"/>
            <p:cNvSpPr>
              <a:spLocks noChangeArrowheads="1"/>
            </p:cNvSpPr>
            <p:nvPr/>
          </p:nvSpPr>
          <p:spPr bwMode="auto">
            <a:xfrm rot="2699301">
              <a:off x="1671" y="1740"/>
              <a:ext cx="500"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r>
                <a:rPr lang="zh-CN" altLang="en-US"/>
                <a:t>自然</a:t>
              </a:r>
            </a:p>
          </p:txBody>
        </p:sp>
        <p:sp>
          <p:nvSpPr>
            <p:cNvPr id="77844" name="Rectangle 10"/>
            <p:cNvSpPr>
              <a:spLocks noChangeArrowheads="1"/>
            </p:cNvSpPr>
            <p:nvPr/>
          </p:nvSpPr>
          <p:spPr bwMode="auto">
            <a:xfrm rot="-3316674">
              <a:off x="1835" y="2680"/>
              <a:ext cx="500"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r>
                <a:rPr lang="zh-CN" altLang="en-US"/>
                <a:t>经济</a:t>
              </a:r>
            </a:p>
          </p:txBody>
        </p:sp>
        <p:sp>
          <p:nvSpPr>
            <p:cNvPr id="77845" name="Rectangle 11"/>
            <p:cNvSpPr>
              <a:spLocks noChangeArrowheads="1"/>
            </p:cNvSpPr>
            <p:nvPr/>
          </p:nvSpPr>
          <p:spPr bwMode="auto">
            <a:xfrm rot="2699301">
              <a:off x="2991" y="2658"/>
              <a:ext cx="500"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r>
                <a:rPr lang="zh-CN" altLang="en-US"/>
                <a:t>技术</a:t>
              </a:r>
            </a:p>
          </p:txBody>
        </p:sp>
        <p:sp>
          <p:nvSpPr>
            <p:cNvPr id="77846" name="Text Box 12"/>
            <p:cNvSpPr txBox="1">
              <a:spLocks noChangeArrowheads="1"/>
            </p:cNvSpPr>
            <p:nvPr/>
          </p:nvSpPr>
          <p:spPr bwMode="auto">
            <a:xfrm>
              <a:off x="2352" y="1632"/>
              <a:ext cx="528"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ea typeface="楷体_GB2312" charset="0"/>
                  <a:cs typeface="楷体_GB2312" charset="0"/>
                </a:rPr>
                <a:t>区位</a:t>
              </a:r>
            </a:p>
          </p:txBody>
        </p:sp>
        <p:sp>
          <p:nvSpPr>
            <p:cNvPr id="77847" name="Text Box 13"/>
            <p:cNvSpPr txBox="1">
              <a:spLocks noChangeArrowheads="1"/>
            </p:cNvSpPr>
            <p:nvPr/>
          </p:nvSpPr>
          <p:spPr bwMode="auto">
            <a:xfrm>
              <a:off x="2373" y="2736"/>
              <a:ext cx="528"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ea typeface="楷体_GB2312" charset="0"/>
                  <a:cs typeface="楷体_GB2312" charset="0"/>
                </a:rPr>
                <a:t>因素</a:t>
              </a:r>
            </a:p>
          </p:txBody>
        </p:sp>
        <p:sp>
          <p:nvSpPr>
            <p:cNvPr id="77848" name="AutoShape 14"/>
            <p:cNvSpPr>
              <a:spLocks noChangeArrowheads="1"/>
            </p:cNvSpPr>
            <p:nvPr/>
          </p:nvSpPr>
          <p:spPr bwMode="auto">
            <a:xfrm>
              <a:off x="1008" y="1920"/>
              <a:ext cx="864" cy="832"/>
            </a:xfrm>
            <a:prstGeom prst="leftArrow">
              <a:avLst>
                <a:gd name="adj1" fmla="val 50000"/>
                <a:gd name="adj2" fmla="val 25962"/>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lgn="ctr" eaLnBrk="1" hangingPunct="1">
                <a:spcBef>
                  <a:spcPct val="50000"/>
                </a:spcBef>
              </a:pPr>
              <a:r>
                <a:rPr lang="zh-CN" altLang="en-US" sz="2000">
                  <a:ea typeface="楷体_GB2312" charset="0"/>
                  <a:cs typeface="楷体_GB2312" charset="0"/>
                </a:rPr>
                <a:t>市内组织形式</a:t>
              </a:r>
            </a:p>
          </p:txBody>
        </p:sp>
        <p:sp>
          <p:nvSpPr>
            <p:cNvPr id="77849" name="AutoShape 15"/>
            <p:cNvSpPr>
              <a:spLocks noChangeArrowheads="1"/>
            </p:cNvSpPr>
            <p:nvPr/>
          </p:nvSpPr>
          <p:spPr bwMode="auto">
            <a:xfrm>
              <a:off x="3360" y="1912"/>
              <a:ext cx="864" cy="832"/>
            </a:xfrm>
            <a:prstGeom prst="rightArrow">
              <a:avLst>
                <a:gd name="adj1" fmla="val 50000"/>
                <a:gd name="adj2" fmla="val 25962"/>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lgn="ctr" eaLnBrk="1" hangingPunct="1">
                <a:spcBef>
                  <a:spcPct val="50000"/>
                </a:spcBef>
              </a:pPr>
              <a:r>
                <a:rPr lang="zh-CN" altLang="en-US" sz="2000">
                  <a:ea typeface="楷体_GB2312" charset="0"/>
                  <a:cs typeface="楷体_GB2312" charset="0"/>
                </a:rPr>
                <a:t>市内组织形式</a:t>
              </a:r>
            </a:p>
          </p:txBody>
        </p:sp>
        <p:sp>
          <p:nvSpPr>
            <p:cNvPr id="77850" name="Oval 16"/>
            <p:cNvSpPr>
              <a:spLocks noChangeArrowheads="1"/>
            </p:cNvSpPr>
            <p:nvPr/>
          </p:nvSpPr>
          <p:spPr bwMode="auto">
            <a:xfrm>
              <a:off x="144" y="2064"/>
              <a:ext cx="864" cy="576"/>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lang="en-US" altLang="zh-CN" sz="3200">
                  <a:ea typeface="黑体" charset="0"/>
                  <a:cs typeface="黑体" charset="0"/>
                </a:rPr>
                <a:t>A</a:t>
              </a:r>
            </a:p>
            <a:p>
              <a:pPr algn="ctr" eaLnBrk="1" hangingPunct="1"/>
              <a:endParaRPr lang="zh-CN" altLang="en-US" sz="3200">
                <a:ea typeface="黑体" charset="0"/>
                <a:cs typeface="黑体" charset="0"/>
              </a:endParaRPr>
            </a:p>
          </p:txBody>
        </p:sp>
        <p:sp>
          <p:nvSpPr>
            <p:cNvPr id="77851" name="Oval 17"/>
            <p:cNvSpPr>
              <a:spLocks noChangeArrowheads="1"/>
            </p:cNvSpPr>
            <p:nvPr/>
          </p:nvSpPr>
          <p:spPr bwMode="auto">
            <a:xfrm>
              <a:off x="4224" y="2064"/>
              <a:ext cx="864" cy="576"/>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lang="en-US" altLang="zh-CN" sz="3200">
                  <a:ea typeface="黑体" charset="0"/>
                  <a:cs typeface="黑体" charset="0"/>
                </a:rPr>
                <a:t>B</a:t>
              </a:r>
            </a:p>
            <a:p>
              <a:pPr algn="ctr" eaLnBrk="1" hangingPunct="1"/>
              <a:endParaRPr lang="zh-CN" altLang="en-US" sz="3200">
                <a:ea typeface="黑体" charset="0"/>
                <a:cs typeface="黑体" charset="0"/>
              </a:endParaRPr>
            </a:p>
          </p:txBody>
        </p:sp>
        <p:sp>
          <p:nvSpPr>
            <p:cNvPr id="77852" name="Rectangle 18"/>
            <p:cNvSpPr>
              <a:spLocks noChangeArrowheads="1"/>
            </p:cNvSpPr>
            <p:nvPr/>
          </p:nvSpPr>
          <p:spPr bwMode="auto">
            <a:xfrm>
              <a:off x="78" y="810"/>
              <a:ext cx="912" cy="524"/>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lgn="ctr" eaLnBrk="1" hangingPunct="1">
                <a:spcBef>
                  <a:spcPct val="50000"/>
                </a:spcBef>
              </a:pPr>
              <a:r>
                <a:rPr lang="zh-CN" altLang="en-US">
                  <a:ea typeface="楷体_GB2312" charset="0"/>
                  <a:cs typeface="楷体_GB2312" charset="0"/>
                </a:rPr>
                <a:t>城市几何中心处</a:t>
              </a:r>
            </a:p>
          </p:txBody>
        </p:sp>
        <p:sp>
          <p:nvSpPr>
            <p:cNvPr id="77853" name="Text Box 19"/>
            <p:cNvSpPr txBox="1">
              <a:spLocks noChangeArrowheads="1"/>
            </p:cNvSpPr>
            <p:nvPr/>
          </p:nvSpPr>
          <p:spPr bwMode="auto">
            <a:xfrm>
              <a:off x="27" y="3276"/>
              <a:ext cx="1488" cy="524"/>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2400">
                  <a:ea typeface="楷体_GB2312" charset="0"/>
                  <a:cs typeface="楷体_GB2312" charset="0"/>
                </a:rPr>
                <a:t>市区环路边缘或高速公路沿线</a:t>
              </a:r>
            </a:p>
          </p:txBody>
        </p:sp>
        <p:sp>
          <p:nvSpPr>
            <p:cNvPr id="77854" name="Line 20"/>
            <p:cNvSpPr>
              <a:spLocks noChangeShapeType="1"/>
            </p:cNvSpPr>
            <p:nvPr/>
          </p:nvSpPr>
          <p:spPr bwMode="auto">
            <a:xfrm>
              <a:off x="528" y="1344"/>
              <a:ext cx="0" cy="72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zh-CN" altLang="en-US"/>
            </a:p>
          </p:txBody>
        </p:sp>
        <p:sp>
          <p:nvSpPr>
            <p:cNvPr id="77855" name="Line 21"/>
            <p:cNvSpPr>
              <a:spLocks noChangeShapeType="1"/>
            </p:cNvSpPr>
            <p:nvPr/>
          </p:nvSpPr>
          <p:spPr bwMode="auto">
            <a:xfrm flipV="1">
              <a:off x="528" y="2640"/>
              <a:ext cx="6" cy="624"/>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zh-CN" altLang="en-US"/>
            </a:p>
          </p:txBody>
        </p:sp>
        <p:sp>
          <p:nvSpPr>
            <p:cNvPr id="77856" name="Text Box 22"/>
            <p:cNvSpPr txBox="1">
              <a:spLocks noChangeArrowheads="1"/>
            </p:cNvSpPr>
            <p:nvPr/>
          </p:nvSpPr>
          <p:spPr bwMode="auto">
            <a:xfrm>
              <a:off x="4176" y="864"/>
              <a:ext cx="960" cy="524"/>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en-US" altLang="zh-CN" sz="2400">
                  <a:ea typeface="楷体_GB2312" charset="0"/>
                  <a:cs typeface="楷体_GB2312" charset="0"/>
                </a:rPr>
                <a:t>b</a:t>
              </a:r>
              <a:r>
                <a:rPr lang="en-US" altLang="zh-CN" sz="2000">
                  <a:ea typeface="楷体_GB2312" charset="0"/>
                  <a:cs typeface="楷体_GB2312" charset="0"/>
                </a:rPr>
                <a:t>1</a:t>
              </a:r>
              <a:r>
                <a:rPr lang="zh-CN" altLang="en-US" sz="2400">
                  <a:ea typeface="楷体_GB2312" charset="0"/>
                  <a:cs typeface="楷体_GB2312" charset="0"/>
                </a:rPr>
                <a:t>日常生活必需品</a:t>
              </a:r>
            </a:p>
          </p:txBody>
        </p:sp>
        <p:sp>
          <p:nvSpPr>
            <p:cNvPr id="77857" name="Text Box 23"/>
            <p:cNvSpPr txBox="1">
              <a:spLocks noChangeArrowheads="1"/>
            </p:cNvSpPr>
            <p:nvPr/>
          </p:nvSpPr>
          <p:spPr bwMode="auto">
            <a:xfrm>
              <a:off x="4224" y="3264"/>
              <a:ext cx="1056" cy="294"/>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en-US" altLang="zh-CN" sz="2400">
                  <a:ea typeface="楷体_GB2312" charset="0"/>
                  <a:cs typeface="楷体_GB2312" charset="0"/>
                </a:rPr>
                <a:t>b</a:t>
              </a:r>
              <a:r>
                <a:rPr lang="en-US" altLang="zh-CN" sz="2000">
                  <a:ea typeface="楷体_GB2312" charset="0"/>
                  <a:cs typeface="楷体_GB2312" charset="0"/>
                </a:rPr>
                <a:t>2</a:t>
              </a:r>
              <a:endParaRPr lang="en-US" altLang="zh-CN" sz="2400">
                <a:ea typeface="楷体_GB2312" charset="0"/>
                <a:cs typeface="楷体_GB2312" charset="0"/>
              </a:endParaRPr>
            </a:p>
          </p:txBody>
        </p:sp>
        <p:sp>
          <p:nvSpPr>
            <p:cNvPr id="77858" name="Rectangle 24"/>
            <p:cNvSpPr>
              <a:spLocks noChangeArrowheads="1"/>
            </p:cNvSpPr>
            <p:nvPr/>
          </p:nvSpPr>
          <p:spPr bwMode="auto">
            <a:xfrm>
              <a:off x="5388" y="1632"/>
              <a:ext cx="336" cy="1392"/>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eaLnBrk="1" hangingPunct="1"/>
              <a:endParaRPr lang="zh-CN" altLang="en-US"/>
            </a:p>
          </p:txBody>
        </p:sp>
        <p:sp>
          <p:nvSpPr>
            <p:cNvPr id="77859" name="Line 25"/>
            <p:cNvSpPr>
              <a:spLocks noChangeShapeType="1"/>
            </p:cNvSpPr>
            <p:nvPr/>
          </p:nvSpPr>
          <p:spPr bwMode="auto">
            <a:xfrm>
              <a:off x="4656" y="1392"/>
              <a:ext cx="0" cy="67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zh-CN" altLang="en-US"/>
            </a:p>
          </p:txBody>
        </p:sp>
        <p:sp>
          <p:nvSpPr>
            <p:cNvPr id="77860" name="Line 26"/>
            <p:cNvSpPr>
              <a:spLocks noChangeShapeType="1"/>
            </p:cNvSpPr>
            <p:nvPr/>
          </p:nvSpPr>
          <p:spPr bwMode="auto">
            <a:xfrm flipV="1">
              <a:off x="4656" y="2640"/>
              <a:ext cx="0" cy="62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zh-CN" altLang="en-US"/>
            </a:p>
          </p:txBody>
        </p:sp>
        <p:sp>
          <p:nvSpPr>
            <p:cNvPr id="77861" name="Line 27"/>
            <p:cNvSpPr>
              <a:spLocks noChangeShapeType="1"/>
            </p:cNvSpPr>
            <p:nvPr/>
          </p:nvSpPr>
          <p:spPr bwMode="auto">
            <a:xfrm>
              <a:off x="5088" y="2352"/>
              <a:ext cx="2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zh-CN" altLang="en-US"/>
            </a:p>
          </p:txBody>
        </p:sp>
        <p:sp>
          <p:nvSpPr>
            <p:cNvPr id="77862" name="Text Box 28"/>
            <p:cNvSpPr txBox="1">
              <a:spLocks noChangeArrowheads="1"/>
            </p:cNvSpPr>
            <p:nvPr/>
          </p:nvSpPr>
          <p:spPr bwMode="auto">
            <a:xfrm>
              <a:off x="5040" y="2064"/>
              <a:ext cx="288" cy="5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ea typeface="楷体_GB2312" charset="0"/>
                  <a:cs typeface="楷体_GB2312" charset="0"/>
                </a:rPr>
                <a:t>建在</a:t>
              </a:r>
            </a:p>
          </p:txBody>
        </p:sp>
        <p:sp>
          <p:nvSpPr>
            <p:cNvPr id="77863" name="Text Box 29"/>
            <p:cNvSpPr txBox="1">
              <a:spLocks noChangeArrowheads="1"/>
            </p:cNvSpPr>
            <p:nvPr/>
          </p:nvSpPr>
          <p:spPr bwMode="auto">
            <a:xfrm>
              <a:off x="528" y="1440"/>
              <a:ext cx="816" cy="5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u="sng">
                  <a:ea typeface="楷体_GB2312" charset="0"/>
                  <a:cs typeface="楷体_GB2312" charset="0"/>
                </a:rPr>
                <a:t>　　</a:t>
              </a:r>
              <a:r>
                <a:rPr lang="zh-CN" altLang="en-US" sz="2400">
                  <a:ea typeface="楷体_GB2312" charset="0"/>
                  <a:cs typeface="楷体_GB2312" charset="0"/>
                </a:rPr>
                <a:t>最优原则</a:t>
              </a:r>
            </a:p>
          </p:txBody>
        </p:sp>
        <p:sp>
          <p:nvSpPr>
            <p:cNvPr id="77864" name="Text Box 30"/>
            <p:cNvSpPr txBox="1">
              <a:spLocks noChangeArrowheads="1"/>
            </p:cNvSpPr>
            <p:nvPr/>
          </p:nvSpPr>
          <p:spPr bwMode="auto">
            <a:xfrm>
              <a:off x="528" y="2688"/>
              <a:ext cx="816" cy="5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u="sng">
                  <a:ea typeface="楷体_GB2312" charset="0"/>
                  <a:cs typeface="楷体_GB2312" charset="0"/>
                </a:rPr>
                <a:t>　　</a:t>
              </a:r>
              <a:r>
                <a:rPr lang="zh-CN" altLang="en-US" sz="2400">
                  <a:ea typeface="楷体_GB2312" charset="0"/>
                  <a:cs typeface="楷体_GB2312" charset="0"/>
                </a:rPr>
                <a:t>最优原则</a:t>
              </a:r>
            </a:p>
          </p:txBody>
        </p:sp>
        <p:sp>
          <p:nvSpPr>
            <p:cNvPr id="77865" name="Rectangle 31"/>
            <p:cNvSpPr>
              <a:spLocks noChangeArrowheads="1"/>
            </p:cNvSpPr>
            <p:nvPr/>
          </p:nvSpPr>
          <p:spPr bwMode="auto">
            <a:xfrm>
              <a:off x="5441" y="1632"/>
              <a:ext cx="29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50000"/>
                </a:spcBef>
              </a:pPr>
              <a:r>
                <a:rPr lang="en-US" altLang="zh-CN">
                  <a:ea typeface="楷体_GB2312" charset="0"/>
                  <a:cs typeface="楷体_GB2312" charset="0"/>
                </a:rPr>
                <a:t>b</a:t>
              </a:r>
              <a:r>
                <a:rPr lang="en-US" altLang="zh-CN" sz="2000">
                  <a:ea typeface="楷体_GB2312" charset="0"/>
                  <a:cs typeface="楷体_GB2312" charset="0"/>
                </a:rPr>
                <a:t>3</a:t>
              </a:r>
            </a:p>
          </p:txBody>
        </p:sp>
        <p:sp>
          <p:nvSpPr>
            <p:cNvPr id="77866" name="Rectangle 32"/>
            <p:cNvSpPr>
              <a:spLocks noChangeArrowheads="1"/>
            </p:cNvSpPr>
            <p:nvPr/>
          </p:nvSpPr>
          <p:spPr bwMode="auto">
            <a:xfrm>
              <a:off x="192" y="2706"/>
              <a:ext cx="335"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50000"/>
                </a:spcBef>
              </a:pPr>
              <a:r>
                <a:rPr lang="en-US" altLang="zh-CN">
                  <a:ea typeface="楷体_GB2312" charset="0"/>
                  <a:cs typeface="楷体_GB2312" charset="0"/>
                </a:rPr>
                <a:t>A</a:t>
              </a:r>
              <a:r>
                <a:rPr lang="en-US" altLang="zh-CN" sz="2000">
                  <a:ea typeface="楷体_GB2312" charset="0"/>
                  <a:cs typeface="楷体_GB2312" charset="0"/>
                </a:rPr>
                <a:t>2</a:t>
              </a:r>
            </a:p>
          </p:txBody>
        </p:sp>
        <p:sp>
          <p:nvSpPr>
            <p:cNvPr id="77867" name="Rectangle 33"/>
            <p:cNvSpPr>
              <a:spLocks noChangeArrowheads="1"/>
            </p:cNvSpPr>
            <p:nvPr/>
          </p:nvSpPr>
          <p:spPr bwMode="auto">
            <a:xfrm>
              <a:off x="192" y="1488"/>
              <a:ext cx="335"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50000"/>
                </a:spcBef>
              </a:pPr>
              <a:r>
                <a:rPr lang="en-US" altLang="zh-CN">
                  <a:ea typeface="楷体_GB2312" charset="0"/>
                  <a:cs typeface="楷体_GB2312" charset="0"/>
                </a:rPr>
                <a:t>A</a:t>
              </a:r>
              <a:r>
                <a:rPr lang="en-US" altLang="zh-CN" sz="2000">
                  <a:ea typeface="楷体_GB2312" charset="0"/>
                  <a:cs typeface="楷体_GB2312" charset="0"/>
                </a:rPr>
                <a:t>1</a:t>
              </a:r>
            </a:p>
          </p:txBody>
        </p:sp>
        <p:sp>
          <p:nvSpPr>
            <p:cNvPr id="77868" name="Rectangle 34"/>
            <p:cNvSpPr>
              <a:spLocks noChangeArrowheads="1"/>
            </p:cNvSpPr>
            <p:nvPr/>
          </p:nvSpPr>
          <p:spPr bwMode="auto">
            <a:xfrm>
              <a:off x="1968" y="1584"/>
              <a:ext cx="340" cy="3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50000"/>
                </a:spcBef>
              </a:pPr>
              <a:r>
                <a:rPr lang="zh-CN" altLang="en-US" sz="2800">
                  <a:ea typeface="楷体_GB2312" charset="0"/>
                  <a:cs typeface="楷体_GB2312" charset="0"/>
                </a:rPr>
                <a:t>①</a:t>
              </a:r>
            </a:p>
          </p:txBody>
        </p:sp>
        <p:sp>
          <p:nvSpPr>
            <p:cNvPr id="77869" name="Rectangle 35"/>
            <p:cNvSpPr>
              <a:spLocks noChangeArrowheads="1"/>
            </p:cNvSpPr>
            <p:nvPr/>
          </p:nvSpPr>
          <p:spPr bwMode="auto">
            <a:xfrm>
              <a:off x="2880" y="1536"/>
              <a:ext cx="340" cy="3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50000"/>
                </a:spcBef>
              </a:pPr>
              <a:r>
                <a:rPr lang="zh-CN" altLang="en-US" sz="2800">
                  <a:ea typeface="楷体_GB2312" charset="0"/>
                  <a:cs typeface="楷体_GB2312" charset="0"/>
                </a:rPr>
                <a:t>②</a:t>
              </a:r>
            </a:p>
          </p:txBody>
        </p:sp>
        <p:sp>
          <p:nvSpPr>
            <p:cNvPr id="77870" name="Rectangle 36"/>
            <p:cNvSpPr>
              <a:spLocks noChangeArrowheads="1"/>
            </p:cNvSpPr>
            <p:nvPr/>
          </p:nvSpPr>
          <p:spPr bwMode="auto">
            <a:xfrm>
              <a:off x="2160" y="2832"/>
              <a:ext cx="340" cy="3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50000"/>
                </a:spcBef>
              </a:pPr>
              <a:r>
                <a:rPr lang="zh-CN" altLang="en-US" sz="2800">
                  <a:ea typeface="楷体_GB2312" charset="0"/>
                  <a:cs typeface="楷体_GB2312" charset="0"/>
                </a:rPr>
                <a:t>③</a:t>
              </a:r>
            </a:p>
          </p:txBody>
        </p:sp>
        <p:sp>
          <p:nvSpPr>
            <p:cNvPr id="77871" name="Rectangle 37"/>
            <p:cNvSpPr>
              <a:spLocks noChangeArrowheads="1"/>
            </p:cNvSpPr>
            <p:nvPr/>
          </p:nvSpPr>
          <p:spPr bwMode="auto">
            <a:xfrm>
              <a:off x="2880" y="2832"/>
              <a:ext cx="340" cy="3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50000"/>
                </a:spcBef>
              </a:pPr>
              <a:r>
                <a:rPr lang="zh-CN" altLang="en-US" sz="2800">
                  <a:ea typeface="楷体_GB2312" charset="0"/>
                  <a:cs typeface="楷体_GB2312" charset="0"/>
                </a:rPr>
                <a:t>④</a:t>
              </a:r>
            </a:p>
          </p:txBody>
        </p:sp>
      </p:grpSp>
      <p:sp>
        <p:nvSpPr>
          <p:cNvPr id="227366" name="Text Box 38"/>
          <p:cNvSpPr txBox="1">
            <a:spLocks noChangeArrowheads="1"/>
          </p:cNvSpPr>
          <p:nvPr/>
        </p:nvSpPr>
        <p:spPr bwMode="auto">
          <a:xfrm>
            <a:off x="2057400" y="1447800"/>
            <a:ext cx="1752600" cy="1187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solidFill>
                  <a:srgbClr val="FF0000"/>
                </a:solidFill>
                <a:ea typeface="楷体_GB2312" charset="0"/>
                <a:cs typeface="楷体_GB2312" charset="0"/>
              </a:rPr>
              <a:t>自然条件不同，产生生产地域分工</a:t>
            </a:r>
          </a:p>
        </p:txBody>
      </p:sp>
      <p:sp>
        <p:nvSpPr>
          <p:cNvPr id="227367" name="Text Box 39"/>
          <p:cNvSpPr txBox="1">
            <a:spLocks noChangeArrowheads="1"/>
          </p:cNvSpPr>
          <p:nvPr/>
        </p:nvSpPr>
        <p:spPr bwMode="auto">
          <a:xfrm>
            <a:off x="4191000" y="1219200"/>
            <a:ext cx="2362200" cy="1187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solidFill>
                  <a:srgbClr val="FF0000"/>
                </a:solidFill>
                <a:ea typeface="楷体_GB2312" charset="0"/>
                <a:cs typeface="楷体_GB2312" charset="0"/>
              </a:rPr>
              <a:t>消费市场（腹地大小、人口分布和购买力）</a:t>
            </a:r>
          </a:p>
        </p:txBody>
      </p:sp>
      <p:sp>
        <p:nvSpPr>
          <p:cNvPr id="227368" name="Text Box 40"/>
          <p:cNvSpPr txBox="1">
            <a:spLocks noChangeArrowheads="1"/>
          </p:cNvSpPr>
          <p:nvPr/>
        </p:nvSpPr>
        <p:spPr bwMode="auto">
          <a:xfrm>
            <a:off x="2590800" y="4876800"/>
            <a:ext cx="1371600"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solidFill>
                  <a:srgbClr val="FF0000"/>
                </a:solidFill>
                <a:ea typeface="楷体_GB2312" charset="0"/>
                <a:cs typeface="楷体_GB2312" charset="0"/>
              </a:rPr>
              <a:t>商品生产能力</a:t>
            </a:r>
          </a:p>
        </p:txBody>
      </p:sp>
      <p:sp>
        <p:nvSpPr>
          <p:cNvPr id="227369" name="Text Box 41"/>
          <p:cNvSpPr txBox="1">
            <a:spLocks noChangeArrowheads="1"/>
          </p:cNvSpPr>
          <p:nvPr/>
        </p:nvSpPr>
        <p:spPr bwMode="auto">
          <a:xfrm>
            <a:off x="4572000" y="4876800"/>
            <a:ext cx="1752600" cy="1187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a:solidFill>
                  <a:srgbClr val="FF0000"/>
                </a:solidFill>
                <a:ea typeface="楷体_GB2312" charset="0"/>
                <a:cs typeface="楷体_GB2312" charset="0"/>
              </a:rPr>
              <a:t>交通运输、冷冻技术、包装技术</a:t>
            </a:r>
          </a:p>
        </p:txBody>
      </p:sp>
      <p:sp>
        <p:nvSpPr>
          <p:cNvPr id="227370" name="Text Box 42"/>
          <p:cNvSpPr txBox="1">
            <a:spLocks noChangeArrowheads="1"/>
          </p:cNvSpPr>
          <p:nvPr/>
        </p:nvSpPr>
        <p:spPr bwMode="auto">
          <a:xfrm>
            <a:off x="304800" y="3505200"/>
            <a:ext cx="14478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solidFill>
                  <a:srgbClr val="FF0000"/>
                </a:solidFill>
                <a:ea typeface="黑体" charset="0"/>
                <a:cs typeface="黑体" charset="0"/>
              </a:rPr>
              <a:t>商业街</a:t>
            </a:r>
          </a:p>
        </p:txBody>
      </p:sp>
      <p:sp>
        <p:nvSpPr>
          <p:cNvPr id="227371" name="Text Box 43"/>
          <p:cNvSpPr txBox="1">
            <a:spLocks noChangeArrowheads="1"/>
          </p:cNvSpPr>
          <p:nvPr/>
        </p:nvSpPr>
        <p:spPr bwMode="auto">
          <a:xfrm>
            <a:off x="6553200" y="3581400"/>
            <a:ext cx="17526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solidFill>
                  <a:srgbClr val="FF0000"/>
                </a:solidFill>
                <a:ea typeface="黑体" charset="0"/>
                <a:cs typeface="黑体" charset="0"/>
              </a:rPr>
              <a:t>商业小区</a:t>
            </a:r>
          </a:p>
        </p:txBody>
      </p:sp>
      <p:sp>
        <p:nvSpPr>
          <p:cNvPr id="227372" name="Text Box 44"/>
          <p:cNvSpPr txBox="1">
            <a:spLocks noChangeArrowheads="1"/>
          </p:cNvSpPr>
          <p:nvPr/>
        </p:nvSpPr>
        <p:spPr bwMode="auto">
          <a:xfrm>
            <a:off x="733425" y="2166938"/>
            <a:ext cx="990600"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solidFill>
                  <a:srgbClr val="FF0000"/>
                </a:solidFill>
                <a:ea typeface="黑体" charset="0"/>
                <a:cs typeface="黑体" charset="0"/>
              </a:rPr>
              <a:t>市场</a:t>
            </a:r>
          </a:p>
        </p:txBody>
      </p:sp>
      <p:sp>
        <p:nvSpPr>
          <p:cNvPr id="227373" name="Text Box 45"/>
          <p:cNvSpPr txBox="1">
            <a:spLocks noChangeArrowheads="1"/>
          </p:cNvSpPr>
          <p:nvPr/>
        </p:nvSpPr>
        <p:spPr bwMode="auto">
          <a:xfrm>
            <a:off x="762000" y="4143375"/>
            <a:ext cx="9906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solidFill>
                  <a:srgbClr val="FF0000"/>
                </a:solidFill>
                <a:ea typeface="黑体" charset="0"/>
                <a:cs typeface="黑体" charset="0"/>
              </a:rPr>
              <a:t>交通</a:t>
            </a:r>
          </a:p>
        </p:txBody>
      </p:sp>
      <p:sp>
        <p:nvSpPr>
          <p:cNvPr id="227374" name="Text Box 46"/>
          <p:cNvSpPr txBox="1">
            <a:spLocks noChangeArrowheads="1"/>
          </p:cNvSpPr>
          <p:nvPr/>
        </p:nvSpPr>
        <p:spPr bwMode="auto">
          <a:xfrm>
            <a:off x="6934200" y="5110163"/>
            <a:ext cx="2057400"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solidFill>
                  <a:srgbClr val="FF0000"/>
                </a:solidFill>
                <a:ea typeface="楷体_GB2312" charset="0"/>
                <a:cs typeface="楷体_GB2312" charset="0"/>
              </a:rPr>
              <a:t>劳务服务</a:t>
            </a:r>
          </a:p>
        </p:txBody>
      </p:sp>
      <p:sp>
        <p:nvSpPr>
          <p:cNvPr id="227375" name="Text Box 47"/>
          <p:cNvSpPr txBox="1">
            <a:spLocks noChangeArrowheads="1"/>
          </p:cNvSpPr>
          <p:nvPr/>
        </p:nvSpPr>
        <p:spPr bwMode="auto">
          <a:xfrm>
            <a:off x="8532813" y="2862263"/>
            <a:ext cx="533400" cy="2654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solidFill>
                  <a:srgbClr val="FF0000"/>
                </a:solidFill>
                <a:ea typeface="楷体_GB2312" charset="0"/>
                <a:cs typeface="楷体_GB2312" charset="0"/>
              </a:rPr>
              <a:t>居民住宅区内</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736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2736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2736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2736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2737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2737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2737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2737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22737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2273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366" grpId="0" autoUpdateAnimBg="0"/>
      <p:bldP spid="227367" grpId="0" autoUpdateAnimBg="0"/>
      <p:bldP spid="227368" grpId="0" autoUpdateAnimBg="0"/>
      <p:bldP spid="227369" grpId="0" autoUpdateAnimBg="0"/>
      <p:bldP spid="227370" grpId="0" autoUpdateAnimBg="0"/>
      <p:bldP spid="227371" grpId="0" autoUpdateAnimBg="0"/>
      <p:bldP spid="227372" grpId="0" autoUpdateAnimBg="0"/>
      <p:bldP spid="227373" grpId="0" autoUpdateAnimBg="0"/>
      <p:bldP spid="227374" grpId="0" autoUpdateAnimBg="0"/>
      <p:bldP spid="227375"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Text Box 6"/>
          <p:cNvSpPr txBox="1">
            <a:spLocks noChangeArrowheads="1"/>
          </p:cNvSpPr>
          <p:nvPr/>
        </p:nvSpPr>
        <p:spPr bwMode="auto">
          <a:xfrm>
            <a:off x="1116013" y="1484313"/>
            <a:ext cx="2020887"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kumimoji="1" lang="en-US" altLang="zh-CN" sz="2400" b="1">
                <a:latin typeface="Times New Roman" charset="0"/>
              </a:rPr>
              <a:t>1. </a:t>
            </a:r>
            <a:r>
              <a:rPr kumimoji="1" lang="zh-CN" altLang="en-US" sz="2400" b="1">
                <a:latin typeface="Times New Roman" charset="0"/>
              </a:rPr>
              <a:t>商业网概念</a:t>
            </a:r>
          </a:p>
        </p:txBody>
      </p:sp>
      <p:grpSp>
        <p:nvGrpSpPr>
          <p:cNvPr id="2" name="Group 22"/>
          <p:cNvGrpSpPr>
            <a:grpSpLocks/>
          </p:cNvGrpSpPr>
          <p:nvPr/>
        </p:nvGrpSpPr>
        <p:grpSpPr bwMode="auto">
          <a:xfrm>
            <a:off x="611188" y="1916113"/>
            <a:ext cx="7772400" cy="2819400"/>
            <a:chOff x="432" y="1872"/>
            <a:chExt cx="4896" cy="1776"/>
          </a:xfrm>
        </p:grpSpPr>
        <p:sp>
          <p:nvSpPr>
            <p:cNvPr id="7174" name="Rectangle 14"/>
            <p:cNvSpPr>
              <a:spLocks noChangeArrowheads="1"/>
            </p:cNvSpPr>
            <p:nvPr/>
          </p:nvSpPr>
          <p:spPr bwMode="auto">
            <a:xfrm>
              <a:off x="624" y="2822"/>
              <a:ext cx="960" cy="432"/>
            </a:xfrm>
            <a:prstGeom prst="rect">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B082"/>
              </a:extrusionClr>
            </a:sp3d>
          </p:spPr>
          <p:txBody>
            <a:bodyPr wrap="none" anchor="ctr">
              <a:flatTx/>
            </a:bodyPr>
            <a:lstStyle/>
            <a:p>
              <a:pPr algn="ctr"/>
              <a:r>
                <a:rPr kumimoji="1" lang="zh-CN" altLang="en-US" sz="2400" b="1">
                  <a:solidFill>
                    <a:schemeClr val="hlink"/>
                  </a:solidFill>
                  <a:latin typeface="华文楷体" charset="0"/>
                  <a:ea typeface="华文楷体" charset="0"/>
                  <a:cs typeface="华文楷体" charset="0"/>
                </a:rPr>
                <a:t>收     购</a:t>
              </a:r>
            </a:p>
          </p:txBody>
        </p:sp>
        <p:sp>
          <p:nvSpPr>
            <p:cNvPr id="7175" name="Rectangle 15"/>
            <p:cNvSpPr>
              <a:spLocks noChangeArrowheads="1"/>
            </p:cNvSpPr>
            <p:nvPr/>
          </p:nvSpPr>
          <p:spPr bwMode="auto">
            <a:xfrm>
              <a:off x="2304" y="1872"/>
              <a:ext cx="1152" cy="432"/>
            </a:xfrm>
            <a:prstGeom prst="rect">
              <a:avLst/>
            </a:prstGeom>
            <a:solidFill>
              <a:srgbClr val="6666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6666FF"/>
              </a:extrusionClr>
            </a:sp3d>
          </p:spPr>
          <p:txBody>
            <a:bodyPr wrap="none" anchor="ctr">
              <a:flatTx/>
            </a:bodyPr>
            <a:lstStyle/>
            <a:p>
              <a:pPr algn="ctr"/>
              <a:r>
                <a:rPr kumimoji="1" lang="zh-CN" altLang="en-US" sz="2400" b="1">
                  <a:solidFill>
                    <a:schemeClr val="hlink"/>
                  </a:solidFill>
                  <a:latin typeface="华文楷体" charset="0"/>
                  <a:ea typeface="华文楷体" charset="0"/>
                  <a:cs typeface="华文楷体" charset="0"/>
                </a:rPr>
                <a:t>储存、调运</a:t>
              </a:r>
            </a:p>
          </p:txBody>
        </p:sp>
        <p:sp>
          <p:nvSpPr>
            <p:cNvPr id="7176" name="AutoShape 16"/>
            <p:cNvSpPr>
              <a:spLocks noChangeArrowheads="1"/>
            </p:cNvSpPr>
            <p:nvPr/>
          </p:nvSpPr>
          <p:spPr bwMode="auto">
            <a:xfrm rot="-1729540">
              <a:off x="1152" y="2304"/>
              <a:ext cx="1104" cy="144"/>
            </a:xfrm>
            <a:prstGeom prst="rightArrow">
              <a:avLst>
                <a:gd name="adj1" fmla="val 50000"/>
                <a:gd name="adj2" fmla="val 191667"/>
              </a:avLst>
            </a:prstGeom>
            <a:solidFill>
              <a:srgbClr val="FF7C8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7C80"/>
              </a:extrusionClr>
            </a:sp3d>
          </p:spPr>
          <p:txBody>
            <a:bodyPr wrap="none" anchor="ctr">
              <a:flatTx/>
            </a:bodyPr>
            <a:lstStyle/>
            <a:p>
              <a:endParaRPr lang="zh-CN" altLang="en-US"/>
            </a:p>
          </p:txBody>
        </p:sp>
        <p:sp>
          <p:nvSpPr>
            <p:cNvPr id="7177" name="AutoShape 17"/>
            <p:cNvSpPr>
              <a:spLocks noChangeArrowheads="1"/>
            </p:cNvSpPr>
            <p:nvPr/>
          </p:nvSpPr>
          <p:spPr bwMode="auto">
            <a:xfrm rot="1978007">
              <a:off x="3568" y="2300"/>
              <a:ext cx="1104" cy="96"/>
            </a:xfrm>
            <a:prstGeom prst="rightArrow">
              <a:avLst>
                <a:gd name="adj1" fmla="val 50000"/>
                <a:gd name="adj2" fmla="val 287500"/>
              </a:avLst>
            </a:prstGeom>
            <a:solidFill>
              <a:srgbClr val="FF7C80"/>
            </a:solidFill>
            <a:ln w="9525">
              <a:miter lim="800000"/>
              <a:headEnd/>
              <a:tailEnd/>
            </a:ln>
            <a:scene3d>
              <a:camera prst="legacyObliqueTopRight"/>
              <a:lightRig rig="legacyFlat3" dir="b"/>
            </a:scene3d>
            <a:sp3d extrusionH="290500" prstMaterial="legacyMatte">
              <a:bevelT w="13500" h="13500" prst="angle"/>
              <a:bevelB w="13500" h="13500" prst="angle"/>
              <a:extrusionClr>
                <a:srgbClr val="FF7C80"/>
              </a:extrusionClr>
            </a:sp3d>
          </p:spPr>
          <p:txBody>
            <a:bodyPr wrap="none" anchor="ctr">
              <a:flatTx/>
            </a:bodyPr>
            <a:lstStyle/>
            <a:p>
              <a:endParaRPr lang="zh-CN" altLang="en-US"/>
            </a:p>
          </p:txBody>
        </p:sp>
        <p:sp>
          <p:nvSpPr>
            <p:cNvPr id="7178" name="Rectangle 18"/>
            <p:cNvSpPr>
              <a:spLocks noChangeArrowheads="1"/>
            </p:cNvSpPr>
            <p:nvPr/>
          </p:nvSpPr>
          <p:spPr bwMode="auto">
            <a:xfrm>
              <a:off x="4080" y="2774"/>
              <a:ext cx="1008" cy="528"/>
            </a:xfrm>
            <a:prstGeom prst="rect">
              <a:avLst/>
            </a:prstGeom>
            <a:solidFill>
              <a:srgbClr val="DAF416"/>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DAF416"/>
              </a:extrusionClr>
            </a:sp3d>
          </p:spPr>
          <p:txBody>
            <a:bodyPr wrap="none" anchor="ctr">
              <a:flatTx/>
            </a:bodyPr>
            <a:lstStyle/>
            <a:p>
              <a:pPr algn="ctr"/>
              <a:r>
                <a:rPr kumimoji="1" lang="zh-CN" altLang="en-US" sz="2400" b="1">
                  <a:solidFill>
                    <a:schemeClr val="hlink"/>
                  </a:solidFill>
                  <a:latin typeface="华文楷体" charset="0"/>
                  <a:ea typeface="华文楷体" charset="0"/>
                  <a:cs typeface="华文楷体" charset="0"/>
                </a:rPr>
                <a:t>销     售</a:t>
              </a:r>
            </a:p>
          </p:txBody>
        </p:sp>
        <p:sp>
          <p:nvSpPr>
            <p:cNvPr id="7179" name="Text Box 19"/>
            <p:cNvSpPr txBox="1">
              <a:spLocks noChangeArrowheads="1"/>
            </p:cNvSpPr>
            <p:nvPr/>
          </p:nvSpPr>
          <p:spPr bwMode="auto">
            <a:xfrm>
              <a:off x="432" y="3350"/>
              <a:ext cx="1344"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spcBef>
                  <a:spcPct val="50000"/>
                </a:spcBef>
              </a:pPr>
              <a:r>
                <a:rPr kumimoji="1" lang="zh-CN" altLang="en-US" sz="2000" b="1">
                  <a:solidFill>
                    <a:srgbClr val="FF0000"/>
                  </a:solidFill>
                  <a:latin typeface="Tahoma" charset="0"/>
                  <a:ea typeface="华文楷体" charset="0"/>
                  <a:cs typeface="华文楷体" charset="0"/>
                </a:rPr>
                <a:t>商业活动的前提</a:t>
              </a:r>
            </a:p>
          </p:txBody>
        </p:sp>
        <p:sp>
          <p:nvSpPr>
            <p:cNvPr id="7180" name="Text Box 20"/>
            <p:cNvSpPr txBox="1">
              <a:spLocks noChangeArrowheads="1"/>
            </p:cNvSpPr>
            <p:nvPr/>
          </p:nvSpPr>
          <p:spPr bwMode="auto">
            <a:xfrm>
              <a:off x="2064" y="2390"/>
              <a:ext cx="177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spcBef>
                  <a:spcPct val="50000"/>
                </a:spcBef>
              </a:pPr>
              <a:r>
                <a:rPr kumimoji="1" lang="zh-CN" altLang="en-US" sz="2000" b="1" dirty="0">
                  <a:solidFill>
                    <a:srgbClr val="FF0000"/>
                  </a:solidFill>
                  <a:latin typeface="Tahoma" charset="0"/>
                  <a:ea typeface="华文楷体" charset="0"/>
                  <a:cs typeface="华文楷体" charset="0"/>
                </a:rPr>
                <a:t>购销时空矛盾的缓冲器</a:t>
              </a:r>
            </a:p>
          </p:txBody>
        </p:sp>
        <p:sp>
          <p:nvSpPr>
            <p:cNvPr id="7181" name="Text Box 21"/>
            <p:cNvSpPr txBox="1">
              <a:spLocks noChangeArrowheads="1"/>
            </p:cNvSpPr>
            <p:nvPr/>
          </p:nvSpPr>
          <p:spPr bwMode="auto">
            <a:xfrm>
              <a:off x="3888" y="3398"/>
              <a:ext cx="1440"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spcBef>
                  <a:spcPct val="50000"/>
                </a:spcBef>
              </a:pPr>
              <a:r>
                <a:rPr kumimoji="1" lang="zh-CN" altLang="en-US" sz="2000" b="1">
                  <a:solidFill>
                    <a:srgbClr val="FF0000"/>
                  </a:solidFill>
                  <a:latin typeface="Tahoma" charset="0"/>
                  <a:ea typeface="华文楷体" charset="0"/>
                  <a:cs typeface="华文楷体" charset="0"/>
                </a:rPr>
                <a:t>商业活动的终结</a:t>
              </a:r>
            </a:p>
          </p:txBody>
        </p:sp>
      </p:grpSp>
      <p:sp>
        <p:nvSpPr>
          <p:cNvPr id="10263" name="Text Box 23"/>
          <p:cNvSpPr txBox="1">
            <a:spLocks noChangeArrowheads="1"/>
          </p:cNvSpPr>
          <p:nvPr/>
        </p:nvSpPr>
        <p:spPr bwMode="auto">
          <a:xfrm>
            <a:off x="1066800" y="4953000"/>
            <a:ext cx="7315200" cy="1473200"/>
          </a:xfrm>
          <a:prstGeom prst="rect">
            <a:avLst/>
          </a:prstGeom>
          <a:noFill/>
          <a:ln w="9525">
            <a:solidFill>
              <a:schemeClr val="hlink"/>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125000"/>
              </a:lnSpc>
              <a:spcBef>
                <a:spcPct val="50000"/>
              </a:spcBef>
            </a:pPr>
            <a:r>
              <a:rPr kumimoji="1" lang="en-US" altLang="zh-CN" sz="2400">
                <a:latin typeface="华文楷体" charset="0"/>
                <a:ea typeface="华文楷体" charset="0"/>
                <a:cs typeface="华文楷体" charset="0"/>
              </a:rPr>
              <a:t>     </a:t>
            </a:r>
            <a:r>
              <a:rPr kumimoji="1" lang="zh-CN" altLang="en-US" sz="2400">
                <a:latin typeface="隶书" charset="0"/>
                <a:ea typeface="隶书" charset="0"/>
                <a:cs typeface="隶书" charset="0"/>
              </a:rPr>
              <a:t>众多的从事商业经营和运输的点和线的衔接，在购、销、存、调各环节的运动中相互联系与制约，也相互交错连接，形成商业网。</a:t>
            </a:r>
          </a:p>
        </p:txBody>
      </p:sp>
      <p:sp>
        <p:nvSpPr>
          <p:cNvPr id="7173" name="Rectangle 24"/>
          <p:cNvSpPr>
            <a:spLocks noGrp="1" noRot="1" noChangeArrowheads="1"/>
          </p:cNvSpPr>
          <p:nvPr>
            <p:ph type="title"/>
          </p:nvPr>
        </p:nvSpPr>
        <p:spPr>
          <a:xfrm>
            <a:off x="-1981200" y="188913"/>
            <a:ext cx="8540750" cy="1143000"/>
          </a:xfrm>
        </p:spPr>
        <p:txBody>
          <a:bodyPr/>
          <a:lstStyle/>
          <a:p>
            <a:pPr eaLnBrk="1" hangingPunct="1"/>
            <a:r>
              <a:rPr kumimoji="1" lang="zh-CN" altLang="en-US" sz="3600" b="1">
                <a:solidFill>
                  <a:schemeClr val="tx1"/>
                </a:solidFill>
                <a:latin typeface="Arial" charset="0"/>
                <a:ea typeface="隶书" charset="0"/>
                <a:cs typeface="隶书" charset="0"/>
              </a:rPr>
              <a:t>二、商业网点</a:t>
            </a:r>
          </a:p>
        </p:txBody>
      </p:sp>
    </p:spTree>
    <p:extLst>
      <p:ext uri="{BB962C8B-B14F-4D97-AF65-F5344CB8AC3E}">
        <p14:creationId xmlns:p14="http://schemas.microsoft.com/office/powerpoint/2010/main" val="36732512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6"/>
                                        </p:tgtEl>
                                        <p:attrNameLst>
                                          <p:attrName>style.visibility</p:attrName>
                                        </p:attrNameLst>
                                      </p:cBhvr>
                                      <p:to>
                                        <p:strVal val="visible"/>
                                      </p:to>
                                    </p:set>
                                    <p:animEffect transition="in" filter="wipe(left)">
                                      <p:cBhvr>
                                        <p:cTn id="7" dur="500"/>
                                        <p:tgtEl>
                                          <p:spTgt spid="102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0263"/>
                                        </p:tgtEl>
                                        <p:attrNameLst>
                                          <p:attrName>style.visibility</p:attrName>
                                        </p:attrNameLst>
                                      </p:cBhvr>
                                      <p:to>
                                        <p:strVal val="visible"/>
                                      </p:to>
                                    </p:set>
                                    <p:animEffect transition="in" filter="wipe(up)">
                                      <p:cBhvr>
                                        <p:cTn id="17" dur="500"/>
                                        <p:tgtEl>
                                          <p:spTgt spid="10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6" grpId="0" autoUpdateAnimBg="0"/>
      <p:bldP spid="10263" grpId="0" animBg="1"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7" name="Group 23"/>
          <p:cNvGrpSpPr>
            <a:grpSpLocks/>
          </p:cNvGrpSpPr>
          <p:nvPr/>
        </p:nvGrpSpPr>
        <p:grpSpPr bwMode="auto">
          <a:xfrm>
            <a:off x="468313" y="1341438"/>
            <a:ext cx="4191000" cy="5105400"/>
            <a:chOff x="240" y="1104"/>
            <a:chExt cx="2640" cy="3216"/>
          </a:xfrm>
        </p:grpSpPr>
        <p:pic>
          <p:nvPicPr>
            <p:cNvPr id="1039" name="Picture 24" descr="未定标题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 y="1104"/>
              <a:ext cx="2640" cy="2724"/>
            </a:xfrm>
            <a:prstGeom prst="rect">
              <a:avLst/>
            </a:prstGeom>
            <a:noFill/>
            <a:ln w="9525">
              <a:solidFill>
                <a:schemeClr val="hlink"/>
              </a:solidFill>
              <a:miter lim="800000"/>
              <a:headEnd/>
              <a:tailEnd/>
            </a:ln>
            <a:extLst>
              <a:ext uri="{909E8E84-426E-40dd-AFC4-6F175D3DCCD1}">
                <a14:hiddenFill xmlns:a14="http://schemas.microsoft.com/office/drawing/2010/main" xmlns="">
                  <a:solidFill>
                    <a:srgbClr val="FFFFFF"/>
                  </a:solidFill>
                </a14:hiddenFill>
              </a:ext>
            </a:extLst>
          </p:spPr>
        </p:pic>
        <p:graphicFrame>
          <p:nvGraphicFramePr>
            <p:cNvPr id="1026" name="Object 25"/>
            <p:cNvGraphicFramePr>
              <a:graphicFrameLocks noChangeAspect="1"/>
            </p:cNvGraphicFramePr>
            <p:nvPr/>
          </p:nvGraphicFramePr>
          <p:xfrm>
            <a:off x="240" y="3800"/>
            <a:ext cx="2634" cy="520"/>
          </p:xfrm>
          <a:graphic>
            <a:graphicData uri="http://schemas.openxmlformats.org/presentationml/2006/ole">
              <mc:AlternateContent xmlns:mc="http://schemas.openxmlformats.org/markup-compatibility/2006">
                <mc:Choice xmlns:v="urn:schemas-microsoft-com:vml" Requires="v">
                  <p:oleObj spid="_x0000_s129038" name="Photo Editor 照片" r:id="rId4" imgW="4200000" imgH="838095" progId="MSPhotoEd.3">
                    <p:embed/>
                  </p:oleObj>
                </mc:Choice>
                <mc:Fallback>
                  <p:oleObj name="Photo Editor 照片" r:id="rId4" imgW="4200000" imgH="838095" progId="MSPhotoEd.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 y="3800"/>
                          <a:ext cx="2634" cy="520"/>
                        </a:xfrm>
                        <a:prstGeom prst="rect">
                          <a:avLst/>
                        </a:prstGeom>
                        <a:noFill/>
                        <a:ln w="9525">
                          <a:solidFill>
                            <a:schemeClr val="hlink"/>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040" name="Freeform 26"/>
            <p:cNvSpPr>
              <a:spLocks/>
            </p:cNvSpPr>
            <p:nvPr/>
          </p:nvSpPr>
          <p:spPr bwMode="auto">
            <a:xfrm>
              <a:off x="240" y="1104"/>
              <a:ext cx="2016" cy="1265"/>
            </a:xfrm>
            <a:custGeom>
              <a:avLst/>
              <a:gdLst>
                <a:gd name="T0" fmla="*/ 0 w 2016"/>
                <a:gd name="T1" fmla="*/ 1152 h 1265"/>
                <a:gd name="T2" fmla="*/ 647 w 2016"/>
                <a:gd name="T3" fmla="*/ 1255 h 1265"/>
                <a:gd name="T4" fmla="*/ 1223 w 2016"/>
                <a:gd name="T5" fmla="*/ 1090 h 1265"/>
                <a:gd name="T6" fmla="*/ 1607 w 2016"/>
                <a:gd name="T7" fmla="*/ 779 h 1265"/>
                <a:gd name="T8" fmla="*/ 1707 w 2016"/>
                <a:gd name="T9" fmla="*/ 313 h 1265"/>
                <a:gd name="T10" fmla="*/ 2016 w 2016"/>
                <a:gd name="T11" fmla="*/ 0 h 1265"/>
                <a:gd name="T12" fmla="*/ 0 60000 65536"/>
                <a:gd name="T13" fmla="*/ 0 60000 65536"/>
                <a:gd name="T14" fmla="*/ 0 60000 65536"/>
                <a:gd name="T15" fmla="*/ 0 60000 65536"/>
                <a:gd name="T16" fmla="*/ 0 60000 65536"/>
                <a:gd name="T17" fmla="*/ 0 60000 65536"/>
                <a:gd name="T18" fmla="*/ 0 w 2016"/>
                <a:gd name="T19" fmla="*/ 0 h 1265"/>
                <a:gd name="T20" fmla="*/ 2016 w 2016"/>
                <a:gd name="T21" fmla="*/ 1265 h 1265"/>
              </a:gdLst>
              <a:ahLst/>
              <a:cxnLst>
                <a:cxn ang="T12">
                  <a:pos x="T0" y="T1"/>
                </a:cxn>
                <a:cxn ang="T13">
                  <a:pos x="T2" y="T3"/>
                </a:cxn>
                <a:cxn ang="T14">
                  <a:pos x="T4" y="T5"/>
                </a:cxn>
                <a:cxn ang="T15">
                  <a:pos x="T6" y="T7"/>
                </a:cxn>
                <a:cxn ang="T16">
                  <a:pos x="T8" y="T9"/>
                </a:cxn>
                <a:cxn ang="T17">
                  <a:pos x="T10" y="T11"/>
                </a:cxn>
              </a:cxnLst>
              <a:rect l="T18" t="T19" r="T20" b="T21"/>
              <a:pathLst>
                <a:path w="2016" h="1265">
                  <a:moveTo>
                    <a:pt x="0" y="1152"/>
                  </a:moveTo>
                  <a:cubicBezTo>
                    <a:pt x="108" y="1169"/>
                    <a:pt x="443" y="1265"/>
                    <a:pt x="647" y="1255"/>
                  </a:cubicBezTo>
                  <a:cubicBezTo>
                    <a:pt x="851" y="1245"/>
                    <a:pt x="1063" y="1169"/>
                    <a:pt x="1223" y="1090"/>
                  </a:cubicBezTo>
                  <a:cubicBezTo>
                    <a:pt x="1383" y="1011"/>
                    <a:pt x="1526" y="908"/>
                    <a:pt x="1607" y="779"/>
                  </a:cubicBezTo>
                  <a:cubicBezTo>
                    <a:pt x="1688" y="650"/>
                    <a:pt x="1639" y="443"/>
                    <a:pt x="1707" y="313"/>
                  </a:cubicBezTo>
                  <a:cubicBezTo>
                    <a:pt x="1789" y="148"/>
                    <a:pt x="1952" y="65"/>
                    <a:pt x="2016" y="0"/>
                  </a:cubicBezTo>
                </a:path>
              </a:pathLst>
            </a:custGeom>
            <a:noFill/>
            <a:ln w="76200" cap="flat" cmpd="sng">
              <a:solidFill>
                <a:schemeClr val="hlink"/>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wrap="none"/>
            <a:lstStyle/>
            <a:p>
              <a:endParaRPr lang="zh-CN" altLang="en-US"/>
            </a:p>
          </p:txBody>
        </p:sp>
      </p:grpSp>
      <p:grpSp>
        <p:nvGrpSpPr>
          <p:cNvPr id="1028" name="Group 27"/>
          <p:cNvGrpSpPr>
            <a:grpSpLocks/>
          </p:cNvGrpSpPr>
          <p:nvPr/>
        </p:nvGrpSpPr>
        <p:grpSpPr bwMode="auto">
          <a:xfrm>
            <a:off x="4787900" y="1341438"/>
            <a:ext cx="4075113" cy="5105400"/>
            <a:chOff x="3072" y="1104"/>
            <a:chExt cx="2567" cy="3216"/>
          </a:xfrm>
        </p:grpSpPr>
        <p:pic>
          <p:nvPicPr>
            <p:cNvPr id="1035" name="Picture 28" descr="未定标题2"/>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3072" y="1104"/>
              <a:ext cx="2567" cy="3216"/>
            </a:xfrm>
            <a:prstGeom prst="rect">
              <a:avLst/>
            </a:prstGeom>
            <a:solidFill>
              <a:schemeClr val="accent1"/>
            </a:solidFill>
            <a:ln w="9525">
              <a:solidFill>
                <a:schemeClr val="hlink"/>
              </a:solidFill>
              <a:miter lim="800000"/>
              <a:headEnd/>
              <a:tailEnd/>
            </a:ln>
          </p:spPr>
        </p:pic>
        <p:sp>
          <p:nvSpPr>
            <p:cNvPr id="1036" name="Line 29"/>
            <p:cNvSpPr>
              <a:spLocks noChangeShapeType="1"/>
            </p:cNvSpPr>
            <p:nvPr/>
          </p:nvSpPr>
          <p:spPr bwMode="auto">
            <a:xfrm>
              <a:off x="4992" y="1104"/>
              <a:ext cx="0" cy="2688"/>
            </a:xfrm>
            <a:prstGeom prst="line">
              <a:avLst/>
            </a:prstGeom>
            <a:noFill/>
            <a:ln w="76200">
              <a:solidFill>
                <a:schemeClr val="hlink"/>
              </a:solidFill>
              <a:miter lim="800000"/>
              <a:headEnd/>
              <a:tailEnd/>
            </a:ln>
            <a:extLst>
              <a:ext uri="{909E8E84-426E-40dd-AFC4-6F175D3DCCD1}">
                <a14:hiddenFill xmlns:a14="http://schemas.microsoft.com/office/drawing/2010/main" xmlns="">
                  <a:noFill/>
                </a14:hiddenFill>
              </a:ext>
            </a:extLst>
          </p:spPr>
          <p:txBody>
            <a:bodyPr wrap="none"/>
            <a:lstStyle/>
            <a:p>
              <a:endParaRPr lang="zh-CN" altLang="en-US"/>
            </a:p>
          </p:txBody>
        </p:sp>
        <p:sp>
          <p:nvSpPr>
            <p:cNvPr id="1037" name="Line 30"/>
            <p:cNvSpPr>
              <a:spLocks noChangeShapeType="1"/>
            </p:cNvSpPr>
            <p:nvPr/>
          </p:nvSpPr>
          <p:spPr bwMode="auto">
            <a:xfrm>
              <a:off x="4752" y="3888"/>
              <a:ext cx="0" cy="432"/>
            </a:xfrm>
            <a:prstGeom prst="line">
              <a:avLst/>
            </a:prstGeom>
            <a:noFill/>
            <a:ln w="76200">
              <a:solidFill>
                <a:schemeClr val="hlink"/>
              </a:solidFill>
              <a:miter lim="800000"/>
              <a:headEnd/>
              <a:tailEnd/>
            </a:ln>
            <a:extLst>
              <a:ext uri="{909E8E84-426E-40dd-AFC4-6F175D3DCCD1}">
                <a14:hiddenFill xmlns:a14="http://schemas.microsoft.com/office/drawing/2010/main" xmlns="">
                  <a:noFill/>
                </a14:hiddenFill>
              </a:ext>
            </a:extLst>
          </p:spPr>
          <p:txBody>
            <a:bodyPr wrap="none"/>
            <a:lstStyle/>
            <a:p>
              <a:endParaRPr lang="zh-CN" altLang="en-US"/>
            </a:p>
          </p:txBody>
        </p:sp>
        <p:sp>
          <p:nvSpPr>
            <p:cNvPr id="1038" name="Line 31"/>
            <p:cNvSpPr>
              <a:spLocks noChangeShapeType="1"/>
            </p:cNvSpPr>
            <p:nvPr/>
          </p:nvSpPr>
          <p:spPr bwMode="auto">
            <a:xfrm>
              <a:off x="4752" y="4080"/>
              <a:ext cx="192" cy="0"/>
            </a:xfrm>
            <a:prstGeom prst="line">
              <a:avLst/>
            </a:prstGeom>
            <a:noFill/>
            <a:ln w="76200">
              <a:solidFill>
                <a:schemeClr val="hlink"/>
              </a:solidFill>
              <a:miter lim="800000"/>
              <a:headEnd/>
              <a:tailEnd/>
            </a:ln>
            <a:extLst>
              <a:ext uri="{909E8E84-426E-40dd-AFC4-6F175D3DCCD1}">
                <a14:hiddenFill xmlns:a14="http://schemas.microsoft.com/office/drawing/2010/main" xmlns="">
                  <a:noFill/>
                </a14:hiddenFill>
              </a:ext>
            </a:extLst>
          </p:spPr>
          <p:txBody>
            <a:bodyPr wrap="none"/>
            <a:lstStyle/>
            <a:p>
              <a:endParaRPr lang="zh-CN" altLang="en-US"/>
            </a:p>
          </p:txBody>
        </p:sp>
      </p:grpSp>
      <p:sp>
        <p:nvSpPr>
          <p:cNvPr id="1029" name="Text Box 8"/>
          <p:cNvSpPr txBox="1">
            <a:spLocks noChangeArrowheads="1"/>
          </p:cNvSpPr>
          <p:nvPr/>
        </p:nvSpPr>
        <p:spPr bwMode="auto">
          <a:xfrm>
            <a:off x="827088" y="908050"/>
            <a:ext cx="8088312"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spcBef>
                <a:spcPct val="50000"/>
              </a:spcBef>
            </a:pPr>
            <a:r>
              <a:rPr kumimoji="1" lang="zh-CN" altLang="en-US" sz="2000" b="1">
                <a:latin typeface="Tahoma" charset="0"/>
                <a:ea typeface="华文新魏" charset="0"/>
                <a:cs typeface="华文新魏" charset="0"/>
              </a:rPr>
              <a:t>读图分析，图中两个商业网点形成的原因是什么？密度为什么不同？</a:t>
            </a:r>
          </a:p>
        </p:txBody>
      </p:sp>
      <p:sp>
        <p:nvSpPr>
          <p:cNvPr id="11285" name="Text Box 21"/>
          <p:cNvSpPr txBox="1">
            <a:spLocks noChangeArrowheads="1"/>
          </p:cNvSpPr>
          <p:nvPr/>
        </p:nvSpPr>
        <p:spPr bwMode="auto">
          <a:xfrm>
            <a:off x="2627784" y="1700808"/>
            <a:ext cx="4495800" cy="1339850"/>
          </a:xfrm>
          <a:prstGeom prst="rect">
            <a:avLst/>
          </a:prstGeom>
          <a:solidFill>
            <a:schemeClr val="accent1"/>
          </a:solidFill>
          <a:ln w="9525">
            <a:solidFill>
              <a:schemeClr val="hlink"/>
            </a:solidFill>
            <a:miter lim="800000"/>
            <a:headEnd/>
            <a:tailEnd/>
          </a:ln>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145000"/>
              </a:lnSpc>
              <a:spcBef>
                <a:spcPct val="50000"/>
              </a:spcBef>
            </a:pPr>
            <a:r>
              <a:rPr kumimoji="1" lang="zh-CN" altLang="en-US" sz="2800">
                <a:latin typeface="Tahoma" charset="0"/>
                <a:ea typeface="隶书" charset="0"/>
                <a:cs typeface="隶书" charset="0"/>
              </a:rPr>
              <a:t>自然环境为商业网点的形成和发展提供了必要的前提</a:t>
            </a:r>
          </a:p>
        </p:txBody>
      </p:sp>
      <p:sp>
        <p:nvSpPr>
          <p:cNvPr id="11296" name="Text Box 32"/>
          <p:cNvSpPr txBox="1">
            <a:spLocks noChangeArrowheads="1"/>
          </p:cNvSpPr>
          <p:nvPr/>
        </p:nvSpPr>
        <p:spPr bwMode="auto">
          <a:xfrm>
            <a:off x="1259632" y="3717032"/>
            <a:ext cx="7086600" cy="1339850"/>
          </a:xfrm>
          <a:prstGeom prst="rect">
            <a:avLst/>
          </a:prstGeom>
          <a:solidFill>
            <a:schemeClr val="accent1"/>
          </a:solidFill>
          <a:ln w="9525">
            <a:solidFill>
              <a:schemeClr val="hlink"/>
            </a:solidFill>
            <a:miter lim="800000"/>
            <a:headEnd/>
            <a:tailEnd/>
          </a:ln>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145000"/>
              </a:lnSpc>
              <a:spcBef>
                <a:spcPct val="50000"/>
              </a:spcBef>
            </a:pPr>
            <a:r>
              <a:rPr kumimoji="1" lang="zh-CN" altLang="en-US" sz="2800" dirty="0">
                <a:latin typeface="Tahoma" charset="0"/>
                <a:ea typeface="隶书" charset="0"/>
                <a:cs typeface="隶书" charset="0"/>
              </a:rPr>
              <a:t>在一定的生产力水平下，自然、社会、经济等因素共同影响和制约着商业网点的分布。</a:t>
            </a:r>
          </a:p>
        </p:txBody>
      </p:sp>
      <p:sp>
        <p:nvSpPr>
          <p:cNvPr id="1032" name="Rectangle 33"/>
          <p:cNvSpPr>
            <a:spLocks noGrp="1" noRot="1" noChangeArrowheads="1"/>
          </p:cNvSpPr>
          <p:nvPr>
            <p:ph type="title"/>
          </p:nvPr>
        </p:nvSpPr>
        <p:spPr>
          <a:xfrm>
            <a:off x="-900113" y="333375"/>
            <a:ext cx="8540751" cy="1143000"/>
          </a:xfrm>
        </p:spPr>
        <p:txBody>
          <a:bodyPr/>
          <a:lstStyle/>
          <a:p>
            <a:pPr eaLnBrk="1" hangingPunct="1"/>
            <a:r>
              <a:rPr kumimoji="1" lang="en-US" altLang="zh-CN" sz="3200" b="1">
                <a:solidFill>
                  <a:schemeClr val="tx1"/>
                </a:solidFill>
                <a:latin typeface="隶书" charset="0"/>
                <a:ea typeface="隶书" charset="0"/>
                <a:cs typeface="隶书" charset="0"/>
              </a:rPr>
              <a:t>2. </a:t>
            </a:r>
            <a:r>
              <a:rPr kumimoji="1" lang="zh-CN" altLang="en-US" sz="3200" b="1">
                <a:solidFill>
                  <a:schemeClr val="tx1"/>
                </a:solidFill>
                <a:latin typeface="隶书" charset="0"/>
                <a:ea typeface="隶书" charset="0"/>
                <a:cs typeface="隶书" charset="0"/>
              </a:rPr>
              <a:t>商业网点的形成和密度</a:t>
            </a:r>
            <a:br>
              <a:rPr kumimoji="1" lang="zh-CN" altLang="en-US" sz="3200" b="1">
                <a:solidFill>
                  <a:schemeClr val="tx1"/>
                </a:solidFill>
                <a:latin typeface="隶书" charset="0"/>
                <a:ea typeface="隶书" charset="0"/>
                <a:cs typeface="隶书" charset="0"/>
              </a:rPr>
            </a:br>
            <a:endParaRPr kumimoji="1" lang="zh-CN" altLang="en-US" sz="3200" b="1">
              <a:solidFill>
                <a:schemeClr val="tx1"/>
              </a:solidFill>
              <a:latin typeface="隶书" charset="0"/>
              <a:ea typeface="隶书" charset="0"/>
              <a:cs typeface="隶书" charset="0"/>
            </a:endParaRPr>
          </a:p>
        </p:txBody>
      </p:sp>
      <p:sp>
        <p:nvSpPr>
          <p:cNvPr id="1033" name="Rectangle 34"/>
          <p:cNvSpPr>
            <a:spLocks noChangeArrowheads="1"/>
          </p:cNvSpPr>
          <p:nvPr/>
        </p:nvSpPr>
        <p:spPr bwMode="auto">
          <a:xfrm>
            <a:off x="5651500" y="6381750"/>
            <a:ext cx="2484438"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kumimoji="1" lang="zh-CN" altLang="en-US" sz="2000" b="1"/>
              <a:t>平原的商业网点示意</a:t>
            </a:r>
          </a:p>
        </p:txBody>
      </p:sp>
      <p:sp>
        <p:nvSpPr>
          <p:cNvPr id="1034" name="Rectangle 35"/>
          <p:cNvSpPr>
            <a:spLocks noChangeArrowheads="1"/>
          </p:cNvSpPr>
          <p:nvPr/>
        </p:nvSpPr>
        <p:spPr bwMode="auto">
          <a:xfrm>
            <a:off x="1187450" y="6381750"/>
            <a:ext cx="2592388"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kumimoji="1" lang="zh-CN" altLang="en-US" sz="2000" b="1"/>
              <a:t>山区的商业网点示意</a:t>
            </a:r>
          </a:p>
        </p:txBody>
      </p:sp>
    </p:spTree>
    <p:extLst>
      <p:ext uri="{BB962C8B-B14F-4D97-AF65-F5344CB8AC3E}">
        <p14:creationId xmlns:p14="http://schemas.microsoft.com/office/powerpoint/2010/main" val="3774611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285"/>
                                        </p:tgtEl>
                                        <p:attrNameLst>
                                          <p:attrName>style.visibility</p:attrName>
                                        </p:attrNameLst>
                                      </p:cBhvr>
                                      <p:to>
                                        <p:strVal val="visible"/>
                                      </p:to>
                                    </p:set>
                                    <p:animEffect transition="in" filter="wipe(up)">
                                      <p:cBhvr>
                                        <p:cTn id="7" dur="500"/>
                                        <p:tgtEl>
                                          <p:spTgt spid="11285"/>
                                        </p:tgtEl>
                                      </p:cBhvr>
                                    </p:animEffect>
                                  </p:childTnLst>
                                  <p:subTnLst>
                                    <p:set>
                                      <p:cBhvr override="childStyle">
                                        <p:cTn dur="1" fill="hold" display="0" masterRel="nextClick" afterEffect="1"/>
                                        <p:tgtEl>
                                          <p:spTgt spid="11285"/>
                                        </p:tgtEl>
                                        <p:attrNameLst>
                                          <p:attrName>style.visibility</p:attrName>
                                        </p:attrNameLst>
                                      </p:cBhvr>
                                      <p:to>
                                        <p:strVal val="hidden"/>
                                      </p:to>
                                    </p:set>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296"/>
                                        </p:tgtEl>
                                        <p:attrNameLst>
                                          <p:attrName>style.visibility</p:attrName>
                                        </p:attrNameLst>
                                      </p:cBhvr>
                                      <p:to>
                                        <p:strVal val="visible"/>
                                      </p:to>
                                    </p:set>
                                    <p:animEffect transition="in" filter="wipe(up)">
                                      <p:cBhvr>
                                        <p:cTn id="12" dur="500"/>
                                        <p:tgtEl>
                                          <p:spTgt spid="11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5" grpId="0" animBg="1" autoUpdateAnimBg="0"/>
      <p:bldP spid="11296" grpId="0" animBg="1"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Group 14"/>
          <p:cNvGrpSpPr>
            <a:grpSpLocks/>
          </p:cNvGrpSpPr>
          <p:nvPr/>
        </p:nvGrpSpPr>
        <p:grpSpPr bwMode="auto">
          <a:xfrm>
            <a:off x="0" y="1700213"/>
            <a:ext cx="9144000" cy="4754562"/>
            <a:chOff x="0" y="528"/>
            <a:chExt cx="5760" cy="2995"/>
          </a:xfrm>
        </p:grpSpPr>
        <p:pic>
          <p:nvPicPr>
            <p:cNvPr id="8200" name="Picture 15" descr="上海港"/>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8"/>
              <a:ext cx="5760" cy="29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201" name="Freeform 16"/>
            <p:cNvSpPr>
              <a:spLocks/>
            </p:cNvSpPr>
            <p:nvPr/>
          </p:nvSpPr>
          <p:spPr bwMode="auto">
            <a:xfrm>
              <a:off x="136" y="555"/>
              <a:ext cx="5415" cy="2874"/>
            </a:xfrm>
            <a:custGeom>
              <a:avLst/>
              <a:gdLst>
                <a:gd name="T0" fmla="*/ 53 w 5415"/>
                <a:gd name="T1" fmla="*/ 408 h 2874"/>
                <a:gd name="T2" fmla="*/ 11 w 5415"/>
                <a:gd name="T3" fmla="*/ 587 h 2874"/>
                <a:gd name="T4" fmla="*/ 251 w 5415"/>
                <a:gd name="T5" fmla="*/ 869 h 2874"/>
                <a:gd name="T6" fmla="*/ 283 w 5415"/>
                <a:gd name="T7" fmla="*/ 1183 h 2874"/>
                <a:gd name="T8" fmla="*/ 388 w 5415"/>
                <a:gd name="T9" fmla="*/ 1644 h 2874"/>
                <a:gd name="T10" fmla="*/ 608 w 5415"/>
                <a:gd name="T11" fmla="*/ 1990 h 2874"/>
                <a:gd name="T12" fmla="*/ 723 w 5415"/>
                <a:gd name="T13" fmla="*/ 2189 h 2874"/>
                <a:gd name="T14" fmla="*/ 1006 w 5415"/>
                <a:gd name="T15" fmla="*/ 2325 h 2874"/>
                <a:gd name="T16" fmla="*/ 1121 w 5415"/>
                <a:gd name="T17" fmla="*/ 2199 h 2874"/>
                <a:gd name="T18" fmla="*/ 1341 w 5415"/>
                <a:gd name="T19" fmla="*/ 1801 h 2874"/>
                <a:gd name="T20" fmla="*/ 1613 w 5415"/>
                <a:gd name="T21" fmla="*/ 1917 h 2874"/>
                <a:gd name="T22" fmla="*/ 1906 w 5415"/>
                <a:gd name="T23" fmla="*/ 1990 h 2874"/>
                <a:gd name="T24" fmla="*/ 2158 w 5415"/>
                <a:gd name="T25" fmla="*/ 1707 h 2874"/>
                <a:gd name="T26" fmla="*/ 2409 w 5415"/>
                <a:gd name="T27" fmla="*/ 1833 h 2874"/>
                <a:gd name="T28" fmla="*/ 2597 w 5415"/>
                <a:gd name="T29" fmla="*/ 2116 h 2874"/>
                <a:gd name="T30" fmla="*/ 2576 w 5415"/>
                <a:gd name="T31" fmla="*/ 2398 h 2874"/>
                <a:gd name="T32" fmla="*/ 2880 w 5415"/>
                <a:gd name="T33" fmla="*/ 2461 h 2874"/>
                <a:gd name="T34" fmla="*/ 3048 w 5415"/>
                <a:gd name="T35" fmla="*/ 2629 h 2874"/>
                <a:gd name="T36" fmla="*/ 3310 w 5415"/>
                <a:gd name="T37" fmla="*/ 2786 h 2874"/>
                <a:gd name="T38" fmla="*/ 3833 w 5415"/>
                <a:gd name="T39" fmla="*/ 2650 h 2874"/>
                <a:gd name="T40" fmla="*/ 3959 w 5415"/>
                <a:gd name="T41" fmla="*/ 2807 h 2874"/>
                <a:gd name="T42" fmla="*/ 4200 w 5415"/>
                <a:gd name="T43" fmla="*/ 2482 h 2874"/>
                <a:gd name="T44" fmla="*/ 4367 w 5415"/>
                <a:gd name="T45" fmla="*/ 2199 h 2874"/>
                <a:gd name="T46" fmla="*/ 4650 w 5415"/>
                <a:gd name="T47" fmla="*/ 1854 h 2874"/>
                <a:gd name="T48" fmla="*/ 4692 w 5415"/>
                <a:gd name="T49" fmla="*/ 1435 h 2874"/>
                <a:gd name="T50" fmla="*/ 4922 w 5415"/>
                <a:gd name="T51" fmla="*/ 1152 h 2874"/>
                <a:gd name="T52" fmla="*/ 5289 w 5415"/>
                <a:gd name="T53" fmla="*/ 1089 h 2874"/>
                <a:gd name="T54" fmla="*/ 5226 w 5415"/>
                <a:gd name="T55" fmla="*/ 869 h 2874"/>
                <a:gd name="T56" fmla="*/ 5237 w 5415"/>
                <a:gd name="T57" fmla="*/ 723 h 2874"/>
                <a:gd name="T58" fmla="*/ 5100 w 5415"/>
                <a:gd name="T59" fmla="*/ 461 h 2874"/>
                <a:gd name="T60" fmla="*/ 4723 w 5415"/>
                <a:gd name="T61" fmla="*/ 52 h 2874"/>
                <a:gd name="T62" fmla="*/ 4545 w 5415"/>
                <a:gd name="T63" fmla="*/ 157 h 2874"/>
                <a:gd name="T64" fmla="*/ 4409 w 5415"/>
                <a:gd name="T65" fmla="*/ 272 h 2874"/>
                <a:gd name="T66" fmla="*/ 4126 w 5415"/>
                <a:gd name="T67" fmla="*/ 136 h 2874"/>
                <a:gd name="T68" fmla="*/ 3948 w 5415"/>
                <a:gd name="T69" fmla="*/ 388 h 2874"/>
                <a:gd name="T70" fmla="*/ 3886 w 5415"/>
                <a:gd name="T71" fmla="*/ 712 h 2874"/>
                <a:gd name="T72" fmla="*/ 4001 w 5415"/>
                <a:gd name="T73" fmla="*/ 723 h 2874"/>
                <a:gd name="T74" fmla="*/ 3728 w 5415"/>
                <a:gd name="T75" fmla="*/ 1016 h 2874"/>
                <a:gd name="T76" fmla="*/ 3299 w 5415"/>
                <a:gd name="T77" fmla="*/ 796 h 2874"/>
                <a:gd name="T78" fmla="*/ 3016 w 5415"/>
                <a:gd name="T79" fmla="*/ 618 h 2874"/>
                <a:gd name="T80" fmla="*/ 2692 w 5415"/>
                <a:gd name="T81" fmla="*/ 702 h 2874"/>
                <a:gd name="T82" fmla="*/ 2587 w 5415"/>
                <a:gd name="T83" fmla="*/ 984 h 2874"/>
                <a:gd name="T84" fmla="*/ 2377 w 5415"/>
                <a:gd name="T85" fmla="*/ 869 h 2874"/>
                <a:gd name="T86" fmla="*/ 1885 w 5415"/>
                <a:gd name="T87" fmla="*/ 649 h 2874"/>
                <a:gd name="T88" fmla="*/ 1487 w 5415"/>
                <a:gd name="T89" fmla="*/ 618 h 2874"/>
                <a:gd name="T90" fmla="*/ 1184 w 5415"/>
                <a:gd name="T91" fmla="*/ 283 h 2874"/>
                <a:gd name="T92" fmla="*/ 995 w 5415"/>
                <a:gd name="T93" fmla="*/ 419 h 2874"/>
                <a:gd name="T94" fmla="*/ 754 w 5415"/>
                <a:gd name="T95" fmla="*/ 597 h 2874"/>
                <a:gd name="T96" fmla="*/ 503 w 5415"/>
                <a:gd name="T97" fmla="*/ 534 h 2874"/>
                <a:gd name="T98" fmla="*/ 241 w 5415"/>
                <a:gd name="T99" fmla="*/ 220 h 287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415"/>
                <a:gd name="T151" fmla="*/ 0 h 2874"/>
                <a:gd name="T152" fmla="*/ 5415 w 5415"/>
                <a:gd name="T153" fmla="*/ 2874 h 287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415" h="2874">
                  <a:moveTo>
                    <a:pt x="53" y="241"/>
                  </a:moveTo>
                  <a:cubicBezTo>
                    <a:pt x="56" y="279"/>
                    <a:pt x="55" y="318"/>
                    <a:pt x="63" y="356"/>
                  </a:cubicBezTo>
                  <a:cubicBezTo>
                    <a:pt x="66" y="368"/>
                    <a:pt x="86" y="375"/>
                    <a:pt x="84" y="388"/>
                  </a:cubicBezTo>
                  <a:cubicBezTo>
                    <a:pt x="82" y="400"/>
                    <a:pt x="63" y="401"/>
                    <a:pt x="53" y="408"/>
                  </a:cubicBezTo>
                  <a:cubicBezTo>
                    <a:pt x="45" y="432"/>
                    <a:pt x="42" y="458"/>
                    <a:pt x="32" y="482"/>
                  </a:cubicBezTo>
                  <a:cubicBezTo>
                    <a:pt x="27" y="493"/>
                    <a:pt x="17" y="502"/>
                    <a:pt x="11" y="513"/>
                  </a:cubicBezTo>
                  <a:cubicBezTo>
                    <a:pt x="6" y="523"/>
                    <a:pt x="4" y="534"/>
                    <a:pt x="0" y="545"/>
                  </a:cubicBezTo>
                  <a:cubicBezTo>
                    <a:pt x="4" y="559"/>
                    <a:pt x="0" y="578"/>
                    <a:pt x="11" y="587"/>
                  </a:cubicBezTo>
                  <a:cubicBezTo>
                    <a:pt x="28" y="601"/>
                    <a:pt x="52" y="600"/>
                    <a:pt x="73" y="607"/>
                  </a:cubicBezTo>
                  <a:cubicBezTo>
                    <a:pt x="88" y="612"/>
                    <a:pt x="101" y="621"/>
                    <a:pt x="115" y="628"/>
                  </a:cubicBezTo>
                  <a:cubicBezTo>
                    <a:pt x="146" y="668"/>
                    <a:pt x="182" y="702"/>
                    <a:pt x="210" y="744"/>
                  </a:cubicBezTo>
                  <a:cubicBezTo>
                    <a:pt x="258" y="886"/>
                    <a:pt x="204" y="725"/>
                    <a:pt x="251" y="869"/>
                  </a:cubicBezTo>
                  <a:cubicBezTo>
                    <a:pt x="254" y="880"/>
                    <a:pt x="262" y="901"/>
                    <a:pt x="262" y="901"/>
                  </a:cubicBezTo>
                  <a:cubicBezTo>
                    <a:pt x="256" y="929"/>
                    <a:pt x="241" y="955"/>
                    <a:pt x="241" y="984"/>
                  </a:cubicBezTo>
                  <a:cubicBezTo>
                    <a:pt x="241" y="995"/>
                    <a:pt x="249" y="1005"/>
                    <a:pt x="251" y="1016"/>
                  </a:cubicBezTo>
                  <a:cubicBezTo>
                    <a:pt x="263" y="1071"/>
                    <a:pt x="273" y="1128"/>
                    <a:pt x="283" y="1183"/>
                  </a:cubicBezTo>
                  <a:cubicBezTo>
                    <a:pt x="279" y="1344"/>
                    <a:pt x="278" y="1504"/>
                    <a:pt x="272" y="1665"/>
                  </a:cubicBezTo>
                  <a:cubicBezTo>
                    <a:pt x="271" y="1679"/>
                    <a:pt x="255" y="1694"/>
                    <a:pt x="262" y="1707"/>
                  </a:cubicBezTo>
                  <a:cubicBezTo>
                    <a:pt x="267" y="1716"/>
                    <a:pt x="322" y="1734"/>
                    <a:pt x="335" y="1739"/>
                  </a:cubicBezTo>
                  <a:cubicBezTo>
                    <a:pt x="383" y="1667"/>
                    <a:pt x="369" y="1700"/>
                    <a:pt x="388" y="1644"/>
                  </a:cubicBezTo>
                  <a:cubicBezTo>
                    <a:pt x="470" y="1729"/>
                    <a:pt x="422" y="1796"/>
                    <a:pt x="482" y="1885"/>
                  </a:cubicBezTo>
                  <a:cubicBezTo>
                    <a:pt x="503" y="1952"/>
                    <a:pt x="509" y="1951"/>
                    <a:pt x="576" y="1938"/>
                  </a:cubicBezTo>
                  <a:cubicBezTo>
                    <a:pt x="583" y="1927"/>
                    <a:pt x="590" y="1895"/>
                    <a:pt x="597" y="1906"/>
                  </a:cubicBezTo>
                  <a:cubicBezTo>
                    <a:pt x="612" y="1930"/>
                    <a:pt x="605" y="1962"/>
                    <a:pt x="608" y="1990"/>
                  </a:cubicBezTo>
                  <a:cubicBezTo>
                    <a:pt x="610" y="2010"/>
                    <a:pt x="608" y="2055"/>
                    <a:pt x="618" y="2084"/>
                  </a:cubicBezTo>
                  <a:cubicBezTo>
                    <a:pt x="622" y="2096"/>
                    <a:pt x="644" y="2167"/>
                    <a:pt x="649" y="2178"/>
                  </a:cubicBezTo>
                  <a:cubicBezTo>
                    <a:pt x="654" y="2188"/>
                    <a:pt x="653" y="2127"/>
                    <a:pt x="660" y="2136"/>
                  </a:cubicBezTo>
                  <a:cubicBezTo>
                    <a:pt x="678" y="2159"/>
                    <a:pt x="723" y="2189"/>
                    <a:pt x="723" y="2189"/>
                  </a:cubicBezTo>
                  <a:cubicBezTo>
                    <a:pt x="737" y="2185"/>
                    <a:pt x="751" y="2261"/>
                    <a:pt x="765" y="2262"/>
                  </a:cubicBezTo>
                  <a:cubicBezTo>
                    <a:pt x="841" y="2269"/>
                    <a:pt x="835" y="2308"/>
                    <a:pt x="859" y="2367"/>
                  </a:cubicBezTo>
                  <a:cubicBezTo>
                    <a:pt x="901" y="2363"/>
                    <a:pt x="944" y="2368"/>
                    <a:pt x="985" y="2356"/>
                  </a:cubicBezTo>
                  <a:cubicBezTo>
                    <a:pt x="997" y="2353"/>
                    <a:pt x="994" y="2330"/>
                    <a:pt x="1006" y="2325"/>
                  </a:cubicBezTo>
                  <a:cubicBezTo>
                    <a:pt x="1031" y="2315"/>
                    <a:pt x="1055" y="2344"/>
                    <a:pt x="1079" y="2356"/>
                  </a:cubicBezTo>
                  <a:cubicBezTo>
                    <a:pt x="1089" y="2349"/>
                    <a:pt x="1103" y="2346"/>
                    <a:pt x="1110" y="2335"/>
                  </a:cubicBezTo>
                  <a:cubicBezTo>
                    <a:pt x="1122" y="2317"/>
                    <a:pt x="1131" y="2273"/>
                    <a:pt x="1131" y="2273"/>
                  </a:cubicBezTo>
                  <a:cubicBezTo>
                    <a:pt x="1128" y="2248"/>
                    <a:pt x="1130" y="2222"/>
                    <a:pt x="1121" y="2199"/>
                  </a:cubicBezTo>
                  <a:cubicBezTo>
                    <a:pt x="1115" y="2185"/>
                    <a:pt x="1091" y="2183"/>
                    <a:pt x="1089" y="2168"/>
                  </a:cubicBezTo>
                  <a:cubicBezTo>
                    <a:pt x="1069" y="2041"/>
                    <a:pt x="1139" y="2033"/>
                    <a:pt x="1225" y="1990"/>
                  </a:cubicBezTo>
                  <a:cubicBezTo>
                    <a:pt x="1245" y="1960"/>
                    <a:pt x="1274" y="1902"/>
                    <a:pt x="1288" y="1864"/>
                  </a:cubicBezTo>
                  <a:cubicBezTo>
                    <a:pt x="1303" y="1821"/>
                    <a:pt x="1314" y="1842"/>
                    <a:pt x="1341" y="1801"/>
                  </a:cubicBezTo>
                  <a:cubicBezTo>
                    <a:pt x="1344" y="1791"/>
                    <a:pt x="1344" y="1778"/>
                    <a:pt x="1351" y="1770"/>
                  </a:cubicBezTo>
                  <a:cubicBezTo>
                    <a:pt x="1395" y="1716"/>
                    <a:pt x="1444" y="1799"/>
                    <a:pt x="1466" y="1833"/>
                  </a:cubicBezTo>
                  <a:cubicBezTo>
                    <a:pt x="1480" y="2002"/>
                    <a:pt x="1446" y="1973"/>
                    <a:pt x="1550" y="1948"/>
                  </a:cubicBezTo>
                  <a:cubicBezTo>
                    <a:pt x="1557" y="1943"/>
                    <a:pt x="1599" y="1912"/>
                    <a:pt x="1613" y="1917"/>
                  </a:cubicBezTo>
                  <a:cubicBezTo>
                    <a:pt x="1626" y="1922"/>
                    <a:pt x="1658" y="1966"/>
                    <a:pt x="1665" y="1979"/>
                  </a:cubicBezTo>
                  <a:cubicBezTo>
                    <a:pt x="1670" y="1989"/>
                    <a:pt x="1667" y="2004"/>
                    <a:pt x="1676" y="2011"/>
                  </a:cubicBezTo>
                  <a:cubicBezTo>
                    <a:pt x="1687" y="2020"/>
                    <a:pt x="1704" y="2018"/>
                    <a:pt x="1718" y="2021"/>
                  </a:cubicBezTo>
                  <a:cubicBezTo>
                    <a:pt x="1781" y="2011"/>
                    <a:pt x="1843" y="2000"/>
                    <a:pt x="1906" y="1990"/>
                  </a:cubicBezTo>
                  <a:cubicBezTo>
                    <a:pt x="1933" y="1911"/>
                    <a:pt x="1862" y="1888"/>
                    <a:pt x="1801" y="1864"/>
                  </a:cubicBezTo>
                  <a:cubicBezTo>
                    <a:pt x="1786" y="1802"/>
                    <a:pt x="1779" y="1797"/>
                    <a:pt x="1843" y="1780"/>
                  </a:cubicBezTo>
                  <a:cubicBezTo>
                    <a:pt x="1892" y="1784"/>
                    <a:pt x="1977" y="1803"/>
                    <a:pt x="2032" y="1780"/>
                  </a:cubicBezTo>
                  <a:cubicBezTo>
                    <a:pt x="2080" y="1760"/>
                    <a:pt x="2109" y="1724"/>
                    <a:pt x="2158" y="1707"/>
                  </a:cubicBezTo>
                  <a:cubicBezTo>
                    <a:pt x="2187" y="1662"/>
                    <a:pt x="2198" y="1648"/>
                    <a:pt x="2252" y="1665"/>
                  </a:cubicBezTo>
                  <a:cubicBezTo>
                    <a:pt x="2255" y="1686"/>
                    <a:pt x="2252" y="1709"/>
                    <a:pt x="2262" y="1728"/>
                  </a:cubicBezTo>
                  <a:cubicBezTo>
                    <a:pt x="2285" y="1774"/>
                    <a:pt x="2337" y="1728"/>
                    <a:pt x="2367" y="1718"/>
                  </a:cubicBezTo>
                  <a:cubicBezTo>
                    <a:pt x="2375" y="1733"/>
                    <a:pt x="2405" y="1829"/>
                    <a:pt x="2409" y="1833"/>
                  </a:cubicBezTo>
                  <a:cubicBezTo>
                    <a:pt x="2427" y="1851"/>
                    <a:pt x="2472" y="1875"/>
                    <a:pt x="2472" y="1875"/>
                  </a:cubicBezTo>
                  <a:cubicBezTo>
                    <a:pt x="2475" y="1885"/>
                    <a:pt x="2472" y="1902"/>
                    <a:pt x="2482" y="1906"/>
                  </a:cubicBezTo>
                  <a:cubicBezTo>
                    <a:pt x="2525" y="1923"/>
                    <a:pt x="2527" y="1886"/>
                    <a:pt x="2535" y="1864"/>
                  </a:cubicBezTo>
                  <a:cubicBezTo>
                    <a:pt x="2580" y="1936"/>
                    <a:pt x="2578" y="2035"/>
                    <a:pt x="2597" y="2116"/>
                  </a:cubicBezTo>
                  <a:cubicBezTo>
                    <a:pt x="2583" y="2126"/>
                    <a:pt x="2565" y="2132"/>
                    <a:pt x="2555" y="2147"/>
                  </a:cubicBezTo>
                  <a:cubicBezTo>
                    <a:pt x="2543" y="2165"/>
                    <a:pt x="2535" y="2210"/>
                    <a:pt x="2535" y="2210"/>
                  </a:cubicBezTo>
                  <a:cubicBezTo>
                    <a:pt x="2545" y="2213"/>
                    <a:pt x="2595" y="2226"/>
                    <a:pt x="2597" y="2241"/>
                  </a:cubicBezTo>
                  <a:cubicBezTo>
                    <a:pt x="2605" y="2295"/>
                    <a:pt x="2589" y="2347"/>
                    <a:pt x="2576" y="2398"/>
                  </a:cubicBezTo>
                  <a:cubicBezTo>
                    <a:pt x="2580" y="2426"/>
                    <a:pt x="2561" y="2471"/>
                    <a:pt x="2587" y="2482"/>
                  </a:cubicBezTo>
                  <a:cubicBezTo>
                    <a:pt x="2635" y="2503"/>
                    <a:pt x="2692" y="2469"/>
                    <a:pt x="2744" y="2472"/>
                  </a:cubicBezTo>
                  <a:cubicBezTo>
                    <a:pt x="2763" y="2473"/>
                    <a:pt x="2779" y="2486"/>
                    <a:pt x="2796" y="2493"/>
                  </a:cubicBezTo>
                  <a:cubicBezTo>
                    <a:pt x="2825" y="2485"/>
                    <a:pt x="2856" y="2480"/>
                    <a:pt x="2880" y="2461"/>
                  </a:cubicBezTo>
                  <a:cubicBezTo>
                    <a:pt x="2979" y="2382"/>
                    <a:pt x="2901" y="2408"/>
                    <a:pt x="2985" y="2388"/>
                  </a:cubicBezTo>
                  <a:cubicBezTo>
                    <a:pt x="2999" y="2395"/>
                    <a:pt x="3017" y="2397"/>
                    <a:pt x="3027" y="2409"/>
                  </a:cubicBezTo>
                  <a:cubicBezTo>
                    <a:pt x="3036" y="2420"/>
                    <a:pt x="3036" y="2437"/>
                    <a:pt x="3037" y="2451"/>
                  </a:cubicBezTo>
                  <a:cubicBezTo>
                    <a:pt x="3043" y="2510"/>
                    <a:pt x="3044" y="2570"/>
                    <a:pt x="3048" y="2629"/>
                  </a:cubicBezTo>
                  <a:cubicBezTo>
                    <a:pt x="3041" y="2664"/>
                    <a:pt x="3008" y="2741"/>
                    <a:pt x="3037" y="2775"/>
                  </a:cubicBezTo>
                  <a:cubicBezTo>
                    <a:pt x="3056" y="2797"/>
                    <a:pt x="3094" y="2787"/>
                    <a:pt x="3121" y="2796"/>
                  </a:cubicBezTo>
                  <a:cubicBezTo>
                    <a:pt x="3146" y="2874"/>
                    <a:pt x="3117" y="2862"/>
                    <a:pt x="3215" y="2849"/>
                  </a:cubicBezTo>
                  <a:cubicBezTo>
                    <a:pt x="3263" y="2832"/>
                    <a:pt x="3279" y="2827"/>
                    <a:pt x="3310" y="2786"/>
                  </a:cubicBezTo>
                  <a:cubicBezTo>
                    <a:pt x="3328" y="2731"/>
                    <a:pt x="3360" y="2752"/>
                    <a:pt x="3414" y="2733"/>
                  </a:cubicBezTo>
                  <a:cubicBezTo>
                    <a:pt x="3424" y="2723"/>
                    <a:pt x="3422" y="2636"/>
                    <a:pt x="3435" y="2629"/>
                  </a:cubicBezTo>
                  <a:cubicBezTo>
                    <a:pt x="3479" y="2607"/>
                    <a:pt x="3585" y="2644"/>
                    <a:pt x="3634" y="2660"/>
                  </a:cubicBezTo>
                  <a:cubicBezTo>
                    <a:pt x="3697" y="2701"/>
                    <a:pt x="3764" y="2663"/>
                    <a:pt x="3833" y="2650"/>
                  </a:cubicBezTo>
                  <a:cubicBezTo>
                    <a:pt x="3847" y="2653"/>
                    <a:pt x="3865" y="2650"/>
                    <a:pt x="3875" y="2660"/>
                  </a:cubicBezTo>
                  <a:cubicBezTo>
                    <a:pt x="3906" y="2690"/>
                    <a:pt x="3863" y="2800"/>
                    <a:pt x="3844" y="2828"/>
                  </a:cubicBezTo>
                  <a:cubicBezTo>
                    <a:pt x="3868" y="2831"/>
                    <a:pt x="3893" y="2842"/>
                    <a:pt x="3917" y="2838"/>
                  </a:cubicBezTo>
                  <a:cubicBezTo>
                    <a:pt x="3934" y="2835"/>
                    <a:pt x="3943" y="2815"/>
                    <a:pt x="3959" y="2807"/>
                  </a:cubicBezTo>
                  <a:cubicBezTo>
                    <a:pt x="3992" y="2790"/>
                    <a:pt x="4049" y="2835"/>
                    <a:pt x="4085" y="2828"/>
                  </a:cubicBezTo>
                  <a:cubicBezTo>
                    <a:pt x="4143" y="2789"/>
                    <a:pt x="4096" y="2777"/>
                    <a:pt x="4126" y="2723"/>
                  </a:cubicBezTo>
                  <a:cubicBezTo>
                    <a:pt x="4189" y="2610"/>
                    <a:pt x="4153" y="2702"/>
                    <a:pt x="4179" y="2629"/>
                  </a:cubicBezTo>
                  <a:cubicBezTo>
                    <a:pt x="4185" y="2583"/>
                    <a:pt x="4192" y="2528"/>
                    <a:pt x="4200" y="2482"/>
                  </a:cubicBezTo>
                  <a:cubicBezTo>
                    <a:pt x="4200" y="2481"/>
                    <a:pt x="4212" y="2407"/>
                    <a:pt x="4221" y="2398"/>
                  </a:cubicBezTo>
                  <a:cubicBezTo>
                    <a:pt x="4240" y="2379"/>
                    <a:pt x="4299" y="2375"/>
                    <a:pt x="4325" y="2367"/>
                  </a:cubicBezTo>
                  <a:cubicBezTo>
                    <a:pt x="4343" y="2314"/>
                    <a:pt x="4311" y="2293"/>
                    <a:pt x="4336" y="2231"/>
                  </a:cubicBezTo>
                  <a:cubicBezTo>
                    <a:pt x="4342" y="2217"/>
                    <a:pt x="4357" y="2210"/>
                    <a:pt x="4367" y="2199"/>
                  </a:cubicBezTo>
                  <a:cubicBezTo>
                    <a:pt x="4374" y="2171"/>
                    <a:pt x="4381" y="2144"/>
                    <a:pt x="4388" y="2116"/>
                  </a:cubicBezTo>
                  <a:cubicBezTo>
                    <a:pt x="4393" y="2095"/>
                    <a:pt x="4390" y="2072"/>
                    <a:pt x="4399" y="2053"/>
                  </a:cubicBezTo>
                  <a:cubicBezTo>
                    <a:pt x="4408" y="2032"/>
                    <a:pt x="4444" y="2012"/>
                    <a:pt x="4462" y="2000"/>
                  </a:cubicBezTo>
                  <a:cubicBezTo>
                    <a:pt x="4513" y="1923"/>
                    <a:pt x="4556" y="1876"/>
                    <a:pt x="4650" y="1854"/>
                  </a:cubicBezTo>
                  <a:cubicBezTo>
                    <a:pt x="4725" y="1804"/>
                    <a:pt x="4695" y="1830"/>
                    <a:pt x="4744" y="1780"/>
                  </a:cubicBezTo>
                  <a:cubicBezTo>
                    <a:pt x="4718" y="1673"/>
                    <a:pt x="4690" y="1734"/>
                    <a:pt x="4640" y="1634"/>
                  </a:cubicBezTo>
                  <a:cubicBezTo>
                    <a:pt x="4614" y="1582"/>
                    <a:pt x="4624" y="1607"/>
                    <a:pt x="4608" y="1560"/>
                  </a:cubicBezTo>
                  <a:cubicBezTo>
                    <a:pt x="4632" y="1525"/>
                    <a:pt x="4661" y="1467"/>
                    <a:pt x="4692" y="1435"/>
                  </a:cubicBezTo>
                  <a:cubicBezTo>
                    <a:pt x="4714" y="1412"/>
                    <a:pt x="4730" y="1400"/>
                    <a:pt x="4744" y="1372"/>
                  </a:cubicBezTo>
                  <a:cubicBezTo>
                    <a:pt x="4782" y="1298"/>
                    <a:pt x="4728" y="1385"/>
                    <a:pt x="4765" y="1309"/>
                  </a:cubicBezTo>
                  <a:cubicBezTo>
                    <a:pt x="4786" y="1266"/>
                    <a:pt x="4787" y="1286"/>
                    <a:pt x="4818" y="1246"/>
                  </a:cubicBezTo>
                  <a:cubicBezTo>
                    <a:pt x="4870" y="1178"/>
                    <a:pt x="4844" y="1180"/>
                    <a:pt x="4922" y="1152"/>
                  </a:cubicBezTo>
                  <a:cubicBezTo>
                    <a:pt x="4975" y="1101"/>
                    <a:pt x="4890" y="1003"/>
                    <a:pt x="4964" y="995"/>
                  </a:cubicBezTo>
                  <a:cubicBezTo>
                    <a:pt x="4975" y="984"/>
                    <a:pt x="5119" y="1075"/>
                    <a:pt x="5132" y="1068"/>
                  </a:cubicBezTo>
                  <a:cubicBezTo>
                    <a:pt x="5151" y="1057"/>
                    <a:pt x="5195" y="1047"/>
                    <a:pt x="5195" y="1047"/>
                  </a:cubicBezTo>
                  <a:cubicBezTo>
                    <a:pt x="5226" y="1068"/>
                    <a:pt x="5253" y="1078"/>
                    <a:pt x="5289" y="1089"/>
                  </a:cubicBezTo>
                  <a:cubicBezTo>
                    <a:pt x="5342" y="1079"/>
                    <a:pt x="5364" y="1082"/>
                    <a:pt x="5394" y="1037"/>
                  </a:cubicBezTo>
                  <a:cubicBezTo>
                    <a:pt x="5409" y="987"/>
                    <a:pt x="5415" y="971"/>
                    <a:pt x="5362" y="953"/>
                  </a:cubicBezTo>
                  <a:cubicBezTo>
                    <a:pt x="5312" y="971"/>
                    <a:pt x="5266" y="955"/>
                    <a:pt x="5216" y="943"/>
                  </a:cubicBezTo>
                  <a:cubicBezTo>
                    <a:pt x="5219" y="918"/>
                    <a:pt x="5216" y="892"/>
                    <a:pt x="5226" y="869"/>
                  </a:cubicBezTo>
                  <a:cubicBezTo>
                    <a:pt x="5231" y="858"/>
                    <a:pt x="5250" y="859"/>
                    <a:pt x="5257" y="848"/>
                  </a:cubicBezTo>
                  <a:cubicBezTo>
                    <a:pt x="5269" y="830"/>
                    <a:pt x="5278" y="786"/>
                    <a:pt x="5278" y="786"/>
                  </a:cubicBezTo>
                  <a:cubicBezTo>
                    <a:pt x="5275" y="772"/>
                    <a:pt x="5276" y="756"/>
                    <a:pt x="5268" y="744"/>
                  </a:cubicBezTo>
                  <a:cubicBezTo>
                    <a:pt x="5261" y="734"/>
                    <a:pt x="5246" y="732"/>
                    <a:pt x="5237" y="723"/>
                  </a:cubicBezTo>
                  <a:cubicBezTo>
                    <a:pt x="5228" y="714"/>
                    <a:pt x="5224" y="701"/>
                    <a:pt x="5216" y="691"/>
                  </a:cubicBezTo>
                  <a:cubicBezTo>
                    <a:pt x="5206" y="680"/>
                    <a:pt x="5195" y="670"/>
                    <a:pt x="5184" y="660"/>
                  </a:cubicBezTo>
                  <a:cubicBezTo>
                    <a:pt x="5170" y="614"/>
                    <a:pt x="5180" y="602"/>
                    <a:pt x="5132" y="587"/>
                  </a:cubicBezTo>
                  <a:cubicBezTo>
                    <a:pt x="5084" y="514"/>
                    <a:pt x="5136" y="604"/>
                    <a:pt x="5100" y="461"/>
                  </a:cubicBezTo>
                  <a:cubicBezTo>
                    <a:pt x="5048" y="440"/>
                    <a:pt x="5025" y="361"/>
                    <a:pt x="4985" y="335"/>
                  </a:cubicBezTo>
                  <a:cubicBezTo>
                    <a:pt x="4955" y="291"/>
                    <a:pt x="4952" y="243"/>
                    <a:pt x="4922" y="199"/>
                  </a:cubicBezTo>
                  <a:cubicBezTo>
                    <a:pt x="4900" y="131"/>
                    <a:pt x="4846" y="126"/>
                    <a:pt x="4786" y="115"/>
                  </a:cubicBezTo>
                  <a:cubicBezTo>
                    <a:pt x="4765" y="94"/>
                    <a:pt x="4730" y="81"/>
                    <a:pt x="4723" y="52"/>
                  </a:cubicBezTo>
                  <a:cubicBezTo>
                    <a:pt x="4720" y="38"/>
                    <a:pt x="4722" y="22"/>
                    <a:pt x="4713" y="11"/>
                  </a:cubicBezTo>
                  <a:cubicBezTo>
                    <a:pt x="4706" y="2"/>
                    <a:pt x="4692" y="4"/>
                    <a:pt x="4681" y="0"/>
                  </a:cubicBezTo>
                  <a:cubicBezTo>
                    <a:pt x="4665" y="51"/>
                    <a:pt x="4647" y="59"/>
                    <a:pt x="4608" y="94"/>
                  </a:cubicBezTo>
                  <a:cubicBezTo>
                    <a:pt x="4586" y="114"/>
                    <a:pt x="4545" y="157"/>
                    <a:pt x="4545" y="157"/>
                  </a:cubicBezTo>
                  <a:cubicBezTo>
                    <a:pt x="4543" y="170"/>
                    <a:pt x="4543" y="237"/>
                    <a:pt x="4503" y="230"/>
                  </a:cubicBezTo>
                  <a:cubicBezTo>
                    <a:pt x="4489" y="227"/>
                    <a:pt x="4482" y="209"/>
                    <a:pt x="4472" y="199"/>
                  </a:cubicBezTo>
                  <a:cubicBezTo>
                    <a:pt x="4458" y="203"/>
                    <a:pt x="4439" y="199"/>
                    <a:pt x="4430" y="210"/>
                  </a:cubicBezTo>
                  <a:cubicBezTo>
                    <a:pt x="4416" y="227"/>
                    <a:pt x="4430" y="266"/>
                    <a:pt x="4409" y="272"/>
                  </a:cubicBezTo>
                  <a:cubicBezTo>
                    <a:pt x="4395" y="276"/>
                    <a:pt x="4381" y="279"/>
                    <a:pt x="4367" y="283"/>
                  </a:cubicBezTo>
                  <a:cubicBezTo>
                    <a:pt x="4288" y="255"/>
                    <a:pt x="4255" y="143"/>
                    <a:pt x="4179" y="105"/>
                  </a:cubicBezTo>
                  <a:cubicBezTo>
                    <a:pt x="4175" y="95"/>
                    <a:pt x="4158" y="105"/>
                    <a:pt x="4147" y="105"/>
                  </a:cubicBezTo>
                  <a:cubicBezTo>
                    <a:pt x="4135" y="105"/>
                    <a:pt x="4132" y="125"/>
                    <a:pt x="4126" y="136"/>
                  </a:cubicBezTo>
                  <a:cubicBezTo>
                    <a:pt x="4103" y="182"/>
                    <a:pt x="4087" y="233"/>
                    <a:pt x="4074" y="283"/>
                  </a:cubicBezTo>
                  <a:cubicBezTo>
                    <a:pt x="4108" y="334"/>
                    <a:pt x="4120" y="313"/>
                    <a:pt x="4137" y="377"/>
                  </a:cubicBezTo>
                  <a:cubicBezTo>
                    <a:pt x="4088" y="425"/>
                    <a:pt x="4069" y="420"/>
                    <a:pt x="4001" y="408"/>
                  </a:cubicBezTo>
                  <a:cubicBezTo>
                    <a:pt x="3993" y="385"/>
                    <a:pt x="3990" y="346"/>
                    <a:pt x="3948" y="388"/>
                  </a:cubicBezTo>
                  <a:cubicBezTo>
                    <a:pt x="3938" y="398"/>
                    <a:pt x="3940" y="415"/>
                    <a:pt x="3938" y="429"/>
                  </a:cubicBezTo>
                  <a:cubicBezTo>
                    <a:pt x="3919" y="541"/>
                    <a:pt x="3944" y="593"/>
                    <a:pt x="3833" y="628"/>
                  </a:cubicBezTo>
                  <a:cubicBezTo>
                    <a:pt x="3840" y="642"/>
                    <a:pt x="3846" y="657"/>
                    <a:pt x="3854" y="670"/>
                  </a:cubicBezTo>
                  <a:cubicBezTo>
                    <a:pt x="3863" y="685"/>
                    <a:pt x="3877" y="697"/>
                    <a:pt x="3886" y="712"/>
                  </a:cubicBezTo>
                  <a:cubicBezTo>
                    <a:pt x="3892" y="722"/>
                    <a:pt x="3888" y="736"/>
                    <a:pt x="3896" y="744"/>
                  </a:cubicBezTo>
                  <a:cubicBezTo>
                    <a:pt x="3904" y="752"/>
                    <a:pt x="3917" y="751"/>
                    <a:pt x="3927" y="754"/>
                  </a:cubicBezTo>
                  <a:cubicBezTo>
                    <a:pt x="3941" y="751"/>
                    <a:pt x="3956" y="750"/>
                    <a:pt x="3969" y="744"/>
                  </a:cubicBezTo>
                  <a:cubicBezTo>
                    <a:pt x="3981" y="739"/>
                    <a:pt x="3996" y="711"/>
                    <a:pt x="4001" y="723"/>
                  </a:cubicBezTo>
                  <a:cubicBezTo>
                    <a:pt x="4021" y="772"/>
                    <a:pt x="4005" y="830"/>
                    <a:pt x="4022" y="880"/>
                  </a:cubicBezTo>
                  <a:cubicBezTo>
                    <a:pt x="4005" y="960"/>
                    <a:pt x="3967" y="1006"/>
                    <a:pt x="3886" y="1026"/>
                  </a:cubicBezTo>
                  <a:cubicBezTo>
                    <a:pt x="3875" y="1033"/>
                    <a:pt x="3867" y="1045"/>
                    <a:pt x="3854" y="1047"/>
                  </a:cubicBezTo>
                  <a:cubicBezTo>
                    <a:pt x="3818" y="1052"/>
                    <a:pt x="3762" y="1027"/>
                    <a:pt x="3728" y="1016"/>
                  </a:cubicBezTo>
                  <a:cubicBezTo>
                    <a:pt x="3681" y="944"/>
                    <a:pt x="3689" y="915"/>
                    <a:pt x="3592" y="890"/>
                  </a:cubicBezTo>
                  <a:cubicBezTo>
                    <a:pt x="3573" y="830"/>
                    <a:pt x="3590" y="826"/>
                    <a:pt x="3529" y="796"/>
                  </a:cubicBezTo>
                  <a:cubicBezTo>
                    <a:pt x="3497" y="801"/>
                    <a:pt x="3467" y="817"/>
                    <a:pt x="3435" y="817"/>
                  </a:cubicBezTo>
                  <a:cubicBezTo>
                    <a:pt x="3389" y="817"/>
                    <a:pt x="3344" y="802"/>
                    <a:pt x="3299" y="796"/>
                  </a:cubicBezTo>
                  <a:cubicBezTo>
                    <a:pt x="3275" y="801"/>
                    <a:pt x="3239" y="816"/>
                    <a:pt x="3215" y="796"/>
                  </a:cubicBezTo>
                  <a:cubicBezTo>
                    <a:pt x="3202" y="785"/>
                    <a:pt x="3197" y="765"/>
                    <a:pt x="3184" y="754"/>
                  </a:cubicBezTo>
                  <a:cubicBezTo>
                    <a:pt x="3162" y="735"/>
                    <a:pt x="3107" y="732"/>
                    <a:pt x="3079" y="723"/>
                  </a:cubicBezTo>
                  <a:cubicBezTo>
                    <a:pt x="3056" y="689"/>
                    <a:pt x="3039" y="652"/>
                    <a:pt x="3016" y="618"/>
                  </a:cubicBezTo>
                  <a:cubicBezTo>
                    <a:pt x="2991" y="542"/>
                    <a:pt x="3014" y="574"/>
                    <a:pt x="2933" y="555"/>
                  </a:cubicBezTo>
                  <a:cubicBezTo>
                    <a:pt x="2905" y="540"/>
                    <a:pt x="2891" y="554"/>
                    <a:pt x="2849" y="566"/>
                  </a:cubicBezTo>
                  <a:cubicBezTo>
                    <a:pt x="2805" y="571"/>
                    <a:pt x="2697" y="564"/>
                    <a:pt x="2671" y="587"/>
                  </a:cubicBezTo>
                  <a:cubicBezTo>
                    <a:pt x="2675" y="612"/>
                    <a:pt x="2683" y="679"/>
                    <a:pt x="2692" y="702"/>
                  </a:cubicBezTo>
                  <a:cubicBezTo>
                    <a:pt x="2700" y="721"/>
                    <a:pt x="2759" y="739"/>
                    <a:pt x="2702" y="765"/>
                  </a:cubicBezTo>
                  <a:cubicBezTo>
                    <a:pt x="2680" y="775"/>
                    <a:pt x="2653" y="772"/>
                    <a:pt x="2629" y="775"/>
                  </a:cubicBezTo>
                  <a:cubicBezTo>
                    <a:pt x="2625" y="848"/>
                    <a:pt x="2632" y="923"/>
                    <a:pt x="2618" y="995"/>
                  </a:cubicBezTo>
                  <a:cubicBezTo>
                    <a:pt x="2616" y="1006"/>
                    <a:pt x="2597" y="989"/>
                    <a:pt x="2587" y="984"/>
                  </a:cubicBezTo>
                  <a:cubicBezTo>
                    <a:pt x="2572" y="975"/>
                    <a:pt x="2558" y="965"/>
                    <a:pt x="2545" y="953"/>
                  </a:cubicBezTo>
                  <a:cubicBezTo>
                    <a:pt x="2499" y="912"/>
                    <a:pt x="2472" y="870"/>
                    <a:pt x="2430" y="827"/>
                  </a:cubicBezTo>
                  <a:cubicBezTo>
                    <a:pt x="2416" y="831"/>
                    <a:pt x="2399" y="829"/>
                    <a:pt x="2388" y="838"/>
                  </a:cubicBezTo>
                  <a:cubicBezTo>
                    <a:pt x="2379" y="845"/>
                    <a:pt x="2388" y="869"/>
                    <a:pt x="2377" y="869"/>
                  </a:cubicBezTo>
                  <a:cubicBezTo>
                    <a:pt x="2357" y="869"/>
                    <a:pt x="2343" y="848"/>
                    <a:pt x="2325" y="838"/>
                  </a:cubicBezTo>
                  <a:cubicBezTo>
                    <a:pt x="2263" y="804"/>
                    <a:pt x="2225" y="767"/>
                    <a:pt x="2158" y="744"/>
                  </a:cubicBezTo>
                  <a:cubicBezTo>
                    <a:pt x="2101" y="724"/>
                    <a:pt x="1979" y="712"/>
                    <a:pt x="1979" y="712"/>
                  </a:cubicBezTo>
                  <a:cubicBezTo>
                    <a:pt x="1906" y="663"/>
                    <a:pt x="1938" y="684"/>
                    <a:pt x="1885" y="649"/>
                  </a:cubicBezTo>
                  <a:cubicBezTo>
                    <a:pt x="1866" y="637"/>
                    <a:pt x="1822" y="628"/>
                    <a:pt x="1822" y="628"/>
                  </a:cubicBezTo>
                  <a:cubicBezTo>
                    <a:pt x="1780" y="643"/>
                    <a:pt x="1764" y="660"/>
                    <a:pt x="1749" y="702"/>
                  </a:cubicBezTo>
                  <a:cubicBezTo>
                    <a:pt x="1678" y="677"/>
                    <a:pt x="1629" y="668"/>
                    <a:pt x="1550" y="660"/>
                  </a:cubicBezTo>
                  <a:cubicBezTo>
                    <a:pt x="1529" y="646"/>
                    <a:pt x="1508" y="632"/>
                    <a:pt x="1487" y="618"/>
                  </a:cubicBezTo>
                  <a:cubicBezTo>
                    <a:pt x="1469" y="606"/>
                    <a:pt x="1466" y="555"/>
                    <a:pt x="1466" y="555"/>
                  </a:cubicBezTo>
                  <a:cubicBezTo>
                    <a:pt x="1455" y="371"/>
                    <a:pt x="1492" y="368"/>
                    <a:pt x="1341" y="388"/>
                  </a:cubicBezTo>
                  <a:cubicBezTo>
                    <a:pt x="1268" y="363"/>
                    <a:pt x="1342" y="398"/>
                    <a:pt x="1299" y="346"/>
                  </a:cubicBezTo>
                  <a:cubicBezTo>
                    <a:pt x="1271" y="312"/>
                    <a:pt x="1225" y="293"/>
                    <a:pt x="1184" y="283"/>
                  </a:cubicBezTo>
                  <a:cubicBezTo>
                    <a:pt x="1134" y="299"/>
                    <a:pt x="1147" y="310"/>
                    <a:pt x="1131" y="356"/>
                  </a:cubicBezTo>
                  <a:cubicBezTo>
                    <a:pt x="1122" y="414"/>
                    <a:pt x="1134" y="441"/>
                    <a:pt x="1079" y="461"/>
                  </a:cubicBezTo>
                  <a:cubicBezTo>
                    <a:pt x="1072" y="471"/>
                    <a:pt x="1068" y="484"/>
                    <a:pt x="1058" y="492"/>
                  </a:cubicBezTo>
                  <a:cubicBezTo>
                    <a:pt x="1001" y="538"/>
                    <a:pt x="1013" y="442"/>
                    <a:pt x="995" y="419"/>
                  </a:cubicBezTo>
                  <a:cubicBezTo>
                    <a:pt x="988" y="410"/>
                    <a:pt x="974" y="412"/>
                    <a:pt x="964" y="408"/>
                  </a:cubicBezTo>
                  <a:cubicBezTo>
                    <a:pt x="928" y="420"/>
                    <a:pt x="929" y="413"/>
                    <a:pt x="911" y="450"/>
                  </a:cubicBezTo>
                  <a:cubicBezTo>
                    <a:pt x="910" y="452"/>
                    <a:pt x="892" y="512"/>
                    <a:pt x="890" y="513"/>
                  </a:cubicBezTo>
                  <a:cubicBezTo>
                    <a:pt x="848" y="537"/>
                    <a:pt x="799" y="579"/>
                    <a:pt x="754" y="597"/>
                  </a:cubicBezTo>
                  <a:cubicBezTo>
                    <a:pt x="713" y="613"/>
                    <a:pt x="629" y="607"/>
                    <a:pt x="629" y="607"/>
                  </a:cubicBezTo>
                  <a:cubicBezTo>
                    <a:pt x="698" y="625"/>
                    <a:pt x="670" y="622"/>
                    <a:pt x="618" y="587"/>
                  </a:cubicBezTo>
                  <a:cubicBezTo>
                    <a:pt x="593" y="570"/>
                    <a:pt x="570" y="551"/>
                    <a:pt x="545" y="534"/>
                  </a:cubicBezTo>
                  <a:cubicBezTo>
                    <a:pt x="522" y="469"/>
                    <a:pt x="551" y="522"/>
                    <a:pt x="503" y="534"/>
                  </a:cubicBezTo>
                  <a:cubicBezTo>
                    <a:pt x="486" y="538"/>
                    <a:pt x="468" y="527"/>
                    <a:pt x="450" y="524"/>
                  </a:cubicBezTo>
                  <a:cubicBezTo>
                    <a:pt x="423" y="439"/>
                    <a:pt x="431" y="426"/>
                    <a:pt x="356" y="377"/>
                  </a:cubicBezTo>
                  <a:cubicBezTo>
                    <a:pt x="329" y="297"/>
                    <a:pt x="353" y="327"/>
                    <a:pt x="293" y="283"/>
                  </a:cubicBezTo>
                  <a:cubicBezTo>
                    <a:pt x="274" y="255"/>
                    <a:pt x="269" y="242"/>
                    <a:pt x="241" y="220"/>
                  </a:cubicBezTo>
                  <a:cubicBezTo>
                    <a:pt x="221" y="205"/>
                    <a:pt x="178" y="178"/>
                    <a:pt x="178" y="178"/>
                  </a:cubicBezTo>
                  <a:cubicBezTo>
                    <a:pt x="145" y="181"/>
                    <a:pt x="14" y="166"/>
                    <a:pt x="53" y="241"/>
                  </a:cubicBezTo>
                  <a:close/>
                </a:path>
              </a:pathLst>
            </a:custGeom>
            <a:noFill/>
            <a:ln w="34925" cap="flat" cmpd="sng">
              <a:solidFill>
                <a:srgbClr val="FF0000"/>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wrap="none"/>
            <a:lstStyle/>
            <a:p>
              <a:endParaRPr lang="zh-CN" altLang="en-US"/>
            </a:p>
          </p:txBody>
        </p:sp>
      </p:grpSp>
      <p:sp>
        <p:nvSpPr>
          <p:cNvPr id="13319" name="Text Box 7"/>
          <p:cNvSpPr txBox="1">
            <a:spLocks noChangeArrowheads="1"/>
          </p:cNvSpPr>
          <p:nvPr/>
        </p:nvSpPr>
        <p:spPr bwMode="auto">
          <a:xfrm>
            <a:off x="755650" y="908050"/>
            <a:ext cx="7385050" cy="549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125000"/>
              </a:lnSpc>
              <a:spcBef>
                <a:spcPct val="50000"/>
              </a:spcBef>
            </a:pPr>
            <a:r>
              <a:rPr kumimoji="1" lang="zh-CN" altLang="en-US" sz="2400" b="1">
                <a:latin typeface="Tahoma" charset="0"/>
                <a:ea typeface="华文新魏" charset="0"/>
                <a:cs typeface="华文新魏" charset="0"/>
              </a:rPr>
              <a:t>读图分析上海成为全国最大的商业中心的原因。</a:t>
            </a:r>
          </a:p>
        </p:txBody>
      </p:sp>
      <p:sp>
        <p:nvSpPr>
          <p:cNvPr id="13320" name="Text Box 8"/>
          <p:cNvSpPr txBox="1">
            <a:spLocks noChangeArrowheads="1"/>
          </p:cNvSpPr>
          <p:nvPr/>
        </p:nvSpPr>
        <p:spPr bwMode="auto">
          <a:xfrm>
            <a:off x="2057400" y="1981200"/>
            <a:ext cx="5181600" cy="1123950"/>
          </a:xfrm>
          <a:prstGeom prst="rect">
            <a:avLst/>
          </a:prstGeom>
          <a:solidFill>
            <a:schemeClr val="accent1"/>
          </a:solidFill>
          <a:ln w="9525">
            <a:solidFill>
              <a:schemeClr val="hlink"/>
            </a:solidFill>
            <a:miter lim="800000"/>
            <a:headEnd/>
            <a:tailEnd/>
          </a:ln>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140000"/>
              </a:lnSpc>
              <a:spcBef>
                <a:spcPct val="50000"/>
              </a:spcBef>
            </a:pPr>
            <a:r>
              <a:rPr kumimoji="1" lang="zh-CN" altLang="en-US" sz="2400">
                <a:latin typeface="Tahoma" charset="0"/>
                <a:ea typeface="隶书" charset="0"/>
                <a:cs typeface="隶书" charset="0"/>
              </a:rPr>
              <a:t>上海本身拥有较强的商品生产能力和商品经济发达的广阔腹地。</a:t>
            </a:r>
          </a:p>
        </p:txBody>
      </p:sp>
      <p:sp>
        <p:nvSpPr>
          <p:cNvPr id="13322" name="Rectangle 10"/>
          <p:cNvSpPr>
            <a:spLocks noChangeArrowheads="1"/>
          </p:cNvSpPr>
          <p:nvPr/>
        </p:nvSpPr>
        <p:spPr bwMode="auto">
          <a:xfrm>
            <a:off x="1676400" y="4495800"/>
            <a:ext cx="6629400" cy="1582738"/>
          </a:xfrm>
          <a:prstGeom prst="rect">
            <a:avLst/>
          </a:prstGeom>
          <a:solidFill>
            <a:schemeClr val="accent1"/>
          </a:solidFill>
          <a:ln w="9525">
            <a:solidFill>
              <a:schemeClr val="hlink"/>
            </a:solidFill>
            <a:miter lim="800000"/>
            <a:headEnd/>
            <a:tailEnd/>
          </a:ln>
        </p:spPr>
        <p:txBody>
          <a:bodyPr>
            <a:spAutoFit/>
          </a:bodyPr>
          <a:lstStyle/>
          <a:p>
            <a:pPr>
              <a:lnSpc>
                <a:spcPct val="135000"/>
              </a:lnSpc>
            </a:pPr>
            <a:r>
              <a:rPr kumimoji="1" lang="en-US" altLang="zh-CN" sz="2400">
                <a:solidFill>
                  <a:schemeClr val="bg1"/>
                </a:solidFill>
                <a:latin typeface="Tahoma" charset="0"/>
                <a:ea typeface="华文楷体" charset="0"/>
                <a:cs typeface="华文楷体" charset="0"/>
              </a:rPr>
              <a:t>       </a:t>
            </a:r>
            <a:r>
              <a:rPr kumimoji="1" lang="zh-CN" altLang="en-US" sz="2400">
                <a:latin typeface="Tahoma" charset="0"/>
                <a:ea typeface="隶书" charset="0"/>
                <a:cs typeface="隶书" charset="0"/>
              </a:rPr>
              <a:t>因此商业网点要尽量</a:t>
            </a:r>
            <a:r>
              <a:rPr kumimoji="1" lang="zh-CN" altLang="en-US" sz="2400">
                <a:solidFill>
                  <a:srgbClr val="FF0000"/>
                </a:solidFill>
                <a:latin typeface="Tahoma" charset="0"/>
                <a:ea typeface="隶书" charset="0"/>
                <a:cs typeface="隶书" charset="0"/>
              </a:rPr>
              <a:t>靠近</a:t>
            </a:r>
            <a:r>
              <a:rPr kumimoji="1" lang="zh-CN" altLang="en-US" sz="2400">
                <a:latin typeface="Tahoma" charset="0"/>
                <a:ea typeface="隶书" charset="0"/>
                <a:cs typeface="隶书" charset="0"/>
              </a:rPr>
              <a:t>商品产地和消费区，以降低成本，取得</a:t>
            </a:r>
            <a:r>
              <a:rPr kumimoji="1" lang="zh-CN" altLang="en-US" sz="2400">
                <a:solidFill>
                  <a:srgbClr val="FF0000"/>
                </a:solidFill>
                <a:latin typeface="Tahoma" charset="0"/>
                <a:ea typeface="隶书" charset="0"/>
                <a:cs typeface="隶书" charset="0"/>
              </a:rPr>
              <a:t>较好的经济效益</a:t>
            </a:r>
            <a:r>
              <a:rPr kumimoji="1" lang="zh-CN" altLang="en-US" sz="2400">
                <a:latin typeface="Tahoma" charset="0"/>
                <a:ea typeface="隶书" charset="0"/>
                <a:cs typeface="隶书" charset="0"/>
              </a:rPr>
              <a:t>，交通运输技术的进步，促进了商品的流通。</a:t>
            </a:r>
          </a:p>
        </p:txBody>
      </p:sp>
      <p:sp>
        <p:nvSpPr>
          <p:cNvPr id="13323" name="AutoShape 11"/>
          <p:cNvSpPr>
            <a:spLocks noChangeArrowheads="1"/>
          </p:cNvSpPr>
          <p:nvPr/>
        </p:nvSpPr>
        <p:spPr bwMode="auto">
          <a:xfrm>
            <a:off x="4648200" y="3276600"/>
            <a:ext cx="304800" cy="1066800"/>
          </a:xfrm>
          <a:prstGeom prst="downArrow">
            <a:avLst>
              <a:gd name="adj1" fmla="val 50000"/>
              <a:gd name="adj2" fmla="val 87500"/>
            </a:avLst>
          </a:prstGeom>
          <a:solidFill>
            <a:srgbClr val="FF0000"/>
          </a:solidFill>
          <a:ln w="9525">
            <a:solidFill>
              <a:schemeClr val="tx1"/>
            </a:solidFill>
            <a:miter lim="800000"/>
            <a:headEnd/>
            <a:tailEnd/>
          </a:ln>
        </p:spPr>
        <p:txBody>
          <a:bodyPr wrap="none" anchor="ctr"/>
          <a:lstStyle/>
          <a:p>
            <a:endParaRPr lang="zh-CN" altLang="en-US"/>
          </a:p>
        </p:txBody>
      </p:sp>
      <p:sp>
        <p:nvSpPr>
          <p:cNvPr id="8199" name="Rectangle 13"/>
          <p:cNvSpPr>
            <a:spLocks noGrp="1" noRot="1" noChangeArrowheads="1"/>
          </p:cNvSpPr>
          <p:nvPr>
            <p:ph type="title"/>
          </p:nvPr>
        </p:nvSpPr>
        <p:spPr>
          <a:xfrm>
            <a:off x="-1765300" y="125413"/>
            <a:ext cx="8540750" cy="1143000"/>
          </a:xfrm>
        </p:spPr>
        <p:txBody>
          <a:bodyPr/>
          <a:lstStyle/>
          <a:p>
            <a:pPr eaLnBrk="1" hangingPunct="1"/>
            <a:r>
              <a:rPr kumimoji="1" lang="en-US" altLang="zh-CN" sz="3200" b="1">
                <a:solidFill>
                  <a:schemeClr val="tx1"/>
                </a:solidFill>
                <a:latin typeface="隶书" charset="0"/>
                <a:ea typeface="隶书" charset="0"/>
                <a:cs typeface="隶书" charset="0"/>
              </a:rPr>
              <a:t>3. </a:t>
            </a:r>
            <a:r>
              <a:rPr kumimoji="1" lang="zh-CN" altLang="en-US" sz="3200" b="1">
                <a:solidFill>
                  <a:schemeClr val="tx1"/>
                </a:solidFill>
                <a:latin typeface="隶书" charset="0"/>
                <a:ea typeface="隶书" charset="0"/>
                <a:cs typeface="隶书" charset="0"/>
              </a:rPr>
              <a:t>商业网点的效益</a:t>
            </a:r>
            <a:endParaRPr lang="zh-CN" altLang="en-US" sz="3200">
              <a:latin typeface="隶书" charset="0"/>
              <a:ea typeface="隶书" charset="0"/>
              <a:cs typeface="隶书" charset="0"/>
            </a:endParaRPr>
          </a:p>
        </p:txBody>
      </p:sp>
    </p:spTree>
    <p:extLst>
      <p:ext uri="{BB962C8B-B14F-4D97-AF65-F5344CB8AC3E}">
        <p14:creationId xmlns:p14="http://schemas.microsoft.com/office/powerpoint/2010/main" val="1429031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319"/>
                                        </p:tgtEl>
                                        <p:attrNameLst>
                                          <p:attrName>style.visibility</p:attrName>
                                        </p:attrNameLst>
                                      </p:cBhvr>
                                      <p:to>
                                        <p:strVal val="visible"/>
                                      </p:to>
                                    </p:set>
                                    <p:animEffect transition="in" filter="wipe(left)">
                                      <p:cBhvr>
                                        <p:cTn id="7" dur="500"/>
                                        <p:tgtEl>
                                          <p:spTgt spid="133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320"/>
                                        </p:tgtEl>
                                        <p:attrNameLst>
                                          <p:attrName>style.visibility</p:attrName>
                                        </p:attrNameLst>
                                      </p:cBhvr>
                                      <p:to>
                                        <p:strVal val="visible"/>
                                      </p:to>
                                    </p:set>
                                    <p:animEffect transition="in" filter="wipe(left)">
                                      <p:cBhvr>
                                        <p:cTn id="12" dur="500"/>
                                        <p:tgtEl>
                                          <p:spTgt spid="133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3323"/>
                                        </p:tgtEl>
                                        <p:attrNameLst>
                                          <p:attrName>style.visibility</p:attrName>
                                        </p:attrNameLst>
                                      </p:cBhvr>
                                      <p:to>
                                        <p:strVal val="visible"/>
                                      </p:to>
                                    </p:set>
                                    <p:animEffect transition="in" filter="wipe(up)">
                                      <p:cBhvr>
                                        <p:cTn id="17" dur="500"/>
                                        <p:tgtEl>
                                          <p:spTgt spid="13323"/>
                                        </p:tgtEl>
                                      </p:cBhvr>
                                    </p:animEffect>
                                  </p:childTnLst>
                                </p:cTn>
                              </p:par>
                            </p:childTnLst>
                          </p:cTn>
                        </p:par>
                        <p:par>
                          <p:cTn id="18" fill="hold" nodeType="afterGroup">
                            <p:stCondLst>
                              <p:cond delay="500"/>
                            </p:stCondLst>
                            <p:childTnLst>
                              <p:par>
                                <p:cTn id="19" presetID="22" presetClass="entr" presetSubtype="1" fill="hold" grpId="0" nodeType="afterEffect">
                                  <p:stCondLst>
                                    <p:cond delay="0"/>
                                  </p:stCondLst>
                                  <p:childTnLst>
                                    <p:set>
                                      <p:cBhvr>
                                        <p:cTn id="20" dur="1" fill="hold">
                                          <p:stCondLst>
                                            <p:cond delay="0"/>
                                          </p:stCondLst>
                                        </p:cTn>
                                        <p:tgtEl>
                                          <p:spTgt spid="13322"/>
                                        </p:tgtEl>
                                        <p:attrNameLst>
                                          <p:attrName>style.visibility</p:attrName>
                                        </p:attrNameLst>
                                      </p:cBhvr>
                                      <p:to>
                                        <p:strVal val="visible"/>
                                      </p:to>
                                    </p:set>
                                    <p:animEffect transition="in" filter="wipe(up)">
                                      <p:cBhvr>
                                        <p:cTn id="21" dur="500"/>
                                        <p:tgtEl>
                                          <p:spTgt spid="133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9" grpId="0" autoUpdateAnimBg="0"/>
      <p:bldP spid="13320" grpId="0" animBg="1" autoUpdateAnimBg="0"/>
      <p:bldP spid="13322" grpId="0" animBg="1" autoUpdateAnimBg="0"/>
      <p:bldP spid="13323"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p:cNvGrpSpPr>
            <a:grpSpLocks/>
          </p:cNvGrpSpPr>
          <p:nvPr/>
        </p:nvGrpSpPr>
        <p:grpSpPr bwMode="auto">
          <a:xfrm>
            <a:off x="609600" y="2438400"/>
            <a:ext cx="4343400" cy="831850"/>
            <a:chOff x="384" y="1536"/>
            <a:chExt cx="2736" cy="524"/>
          </a:xfrm>
        </p:grpSpPr>
        <p:sp>
          <p:nvSpPr>
            <p:cNvPr id="9229" name="Text Box 6"/>
            <p:cNvSpPr txBox="1">
              <a:spLocks noChangeArrowheads="1"/>
            </p:cNvSpPr>
            <p:nvPr/>
          </p:nvSpPr>
          <p:spPr bwMode="auto">
            <a:xfrm>
              <a:off x="384" y="1536"/>
              <a:ext cx="1392" cy="524"/>
            </a:xfrm>
            <a:prstGeom prst="rect">
              <a:avLst/>
            </a:prstGeom>
            <a:noFill/>
            <a:ln w="9525">
              <a:solidFill>
                <a:schemeClr val="hlink"/>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spcBef>
                  <a:spcPct val="50000"/>
                </a:spcBef>
              </a:pPr>
              <a:r>
                <a:rPr kumimoji="1" lang="zh-CN" altLang="en-US" sz="2400">
                  <a:latin typeface="Tahoma" charset="0"/>
                  <a:ea typeface="隶书" charset="0"/>
                  <a:cs typeface="隶书" charset="0"/>
                </a:rPr>
                <a:t>人口密集，交通方便的地区</a:t>
              </a:r>
            </a:p>
          </p:txBody>
        </p:sp>
        <p:sp>
          <p:nvSpPr>
            <p:cNvPr id="9230" name="AutoShape 7"/>
            <p:cNvSpPr>
              <a:spLocks noChangeArrowheads="1"/>
            </p:cNvSpPr>
            <p:nvPr/>
          </p:nvSpPr>
          <p:spPr bwMode="auto">
            <a:xfrm>
              <a:off x="1776" y="1728"/>
              <a:ext cx="1344" cy="144"/>
            </a:xfrm>
            <a:prstGeom prst="rightArrow">
              <a:avLst>
                <a:gd name="adj1" fmla="val 50000"/>
                <a:gd name="adj2" fmla="val 233333"/>
              </a:avLst>
            </a:prstGeom>
            <a:noFill/>
            <a:ln w="9525">
              <a:solidFill>
                <a:schemeClr val="hlink"/>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grpSp>
      <p:sp>
        <p:nvSpPr>
          <p:cNvPr id="14344" name="Text Box 8"/>
          <p:cNvSpPr txBox="1">
            <a:spLocks noChangeArrowheads="1"/>
          </p:cNvSpPr>
          <p:nvPr/>
        </p:nvSpPr>
        <p:spPr bwMode="auto">
          <a:xfrm>
            <a:off x="5029200" y="2286000"/>
            <a:ext cx="3124200" cy="1014413"/>
          </a:xfrm>
          <a:prstGeom prst="rect">
            <a:avLst/>
          </a:prstGeom>
          <a:solidFill>
            <a:srgbClr val="7AC6D0"/>
          </a:solidFill>
          <a:ln w="9525">
            <a:solidFill>
              <a:schemeClr val="hlink"/>
            </a:solidFill>
            <a:miter lim="800000"/>
            <a:headEnd/>
            <a:tailEnd/>
          </a:ln>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spcBef>
                <a:spcPct val="50000"/>
              </a:spcBef>
            </a:pPr>
            <a:r>
              <a:rPr kumimoji="1" lang="zh-CN" altLang="en-US" sz="2400" dirty="0">
                <a:solidFill>
                  <a:srgbClr val="FF0000"/>
                </a:solidFill>
                <a:latin typeface="Tahoma" charset="0"/>
                <a:ea typeface="隶书" charset="0"/>
                <a:cs typeface="隶书" charset="0"/>
              </a:rPr>
              <a:t>相当规模的</a:t>
            </a:r>
            <a:r>
              <a:rPr kumimoji="1" lang="zh-CN" altLang="en-US"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Tahoma" charset="0"/>
                <a:ea typeface="隶书" charset="0"/>
                <a:cs typeface="隶书" charset="0"/>
                <a:hlinkClick r:id="rId2" action="ppaction://hlinksldjump"/>
              </a:rPr>
              <a:t>固定形式</a:t>
            </a:r>
            <a:endParaRPr kumimoji="1" lang="zh-CN" altLang="en-US"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Tahoma" charset="0"/>
              <a:ea typeface="隶书" charset="0"/>
              <a:cs typeface="隶书" charset="0"/>
            </a:endParaRPr>
          </a:p>
          <a:p>
            <a:pPr algn="ctr" eaLnBrk="1" hangingPunct="1">
              <a:spcBef>
                <a:spcPct val="50000"/>
              </a:spcBef>
            </a:pPr>
            <a:r>
              <a:rPr kumimoji="1" lang="zh-CN" altLang="en-US" sz="2400" dirty="0">
                <a:solidFill>
                  <a:srgbClr val="FF0000"/>
                </a:solidFill>
                <a:latin typeface="Tahoma" charset="0"/>
                <a:ea typeface="隶书" charset="0"/>
                <a:cs typeface="隶书" charset="0"/>
              </a:rPr>
              <a:t>如商业街、商业小区</a:t>
            </a:r>
          </a:p>
        </p:txBody>
      </p:sp>
      <p:grpSp>
        <p:nvGrpSpPr>
          <p:cNvPr id="3" name="Group 10"/>
          <p:cNvGrpSpPr>
            <a:grpSpLocks/>
          </p:cNvGrpSpPr>
          <p:nvPr/>
        </p:nvGrpSpPr>
        <p:grpSpPr bwMode="auto">
          <a:xfrm>
            <a:off x="609600" y="3733800"/>
            <a:ext cx="4343400" cy="831850"/>
            <a:chOff x="384" y="1536"/>
            <a:chExt cx="2736" cy="524"/>
          </a:xfrm>
        </p:grpSpPr>
        <p:sp>
          <p:nvSpPr>
            <p:cNvPr id="9227" name="Text Box 11"/>
            <p:cNvSpPr txBox="1">
              <a:spLocks noChangeArrowheads="1"/>
            </p:cNvSpPr>
            <p:nvPr/>
          </p:nvSpPr>
          <p:spPr bwMode="auto">
            <a:xfrm>
              <a:off x="384" y="1536"/>
              <a:ext cx="1392" cy="524"/>
            </a:xfrm>
            <a:prstGeom prst="rect">
              <a:avLst/>
            </a:prstGeom>
            <a:noFill/>
            <a:ln w="9525">
              <a:solidFill>
                <a:schemeClr val="hlink"/>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spcBef>
                  <a:spcPct val="50000"/>
                </a:spcBef>
              </a:pPr>
              <a:r>
                <a:rPr kumimoji="1" lang="zh-CN" altLang="en-US" sz="2400">
                  <a:latin typeface="Tahoma" charset="0"/>
                  <a:ea typeface="隶书" charset="0"/>
                  <a:cs typeface="隶书" charset="0"/>
                </a:rPr>
                <a:t>人口稀少，交通不便的地区</a:t>
              </a:r>
            </a:p>
          </p:txBody>
        </p:sp>
        <p:sp>
          <p:nvSpPr>
            <p:cNvPr id="9228" name="AutoShape 12"/>
            <p:cNvSpPr>
              <a:spLocks noChangeArrowheads="1"/>
            </p:cNvSpPr>
            <p:nvPr/>
          </p:nvSpPr>
          <p:spPr bwMode="auto">
            <a:xfrm>
              <a:off x="1776" y="1728"/>
              <a:ext cx="1344" cy="144"/>
            </a:xfrm>
            <a:prstGeom prst="rightArrow">
              <a:avLst>
                <a:gd name="adj1" fmla="val 50000"/>
                <a:gd name="adj2" fmla="val 233333"/>
              </a:avLst>
            </a:prstGeom>
            <a:noFill/>
            <a:ln w="9525">
              <a:solidFill>
                <a:schemeClr val="hlink"/>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grpSp>
      <p:sp>
        <p:nvSpPr>
          <p:cNvPr id="14349" name="Text Box 13"/>
          <p:cNvSpPr txBox="1">
            <a:spLocks noChangeArrowheads="1"/>
          </p:cNvSpPr>
          <p:nvPr/>
        </p:nvSpPr>
        <p:spPr bwMode="auto">
          <a:xfrm>
            <a:off x="5029200" y="3657600"/>
            <a:ext cx="3124200" cy="1014413"/>
          </a:xfrm>
          <a:prstGeom prst="rect">
            <a:avLst/>
          </a:prstGeom>
          <a:solidFill>
            <a:srgbClr val="7AC6D0"/>
          </a:solidFill>
          <a:ln w="9525">
            <a:solidFill>
              <a:schemeClr val="hlink"/>
            </a:solidFill>
            <a:miter lim="800000"/>
            <a:headEnd/>
            <a:tailEnd/>
          </a:ln>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spcBef>
                <a:spcPct val="50000"/>
              </a:spcBef>
            </a:pPr>
            <a:r>
              <a:rPr kumimoji="1" lang="zh-CN" altLang="en-US" sz="2400" dirty="0">
                <a:solidFill>
                  <a:srgbClr val="FF0000"/>
                </a:solidFill>
                <a:latin typeface="Tahoma" charset="0"/>
                <a:ea typeface="隶书" charset="0"/>
                <a:cs typeface="隶书" charset="0"/>
              </a:rPr>
              <a:t>更</a:t>
            </a:r>
            <a:r>
              <a:rPr kumimoji="1" lang="zh-CN" altLang="en-US" sz="2400" dirty="0" smtClean="0">
                <a:solidFill>
                  <a:srgbClr val="FF0000"/>
                </a:solidFill>
                <a:latin typeface="Tahoma" charset="0"/>
                <a:ea typeface="隶书" charset="0"/>
                <a:cs typeface="隶书" charset="0"/>
              </a:rPr>
              <a:t>多采用</a:t>
            </a:r>
            <a:r>
              <a:rPr kumimoji="1" lang="en-US" altLang="zh-CN" sz="2400" dirty="0" smtClean="0">
                <a:solidFill>
                  <a:srgbClr val="FF0000"/>
                </a:solidFill>
                <a:latin typeface="Tahoma" charset="0"/>
                <a:ea typeface="隶书" charset="0"/>
                <a:cs typeface="隶书" charset="0"/>
              </a:rPr>
              <a:t> </a:t>
            </a:r>
            <a:r>
              <a:rPr kumimoji="1" lang="zh-CN" alt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Tahoma" charset="0"/>
                <a:ea typeface="隶书" charset="0"/>
                <a:cs typeface="隶书" charset="0"/>
                <a:hlinkClick r:id="rId3" action="ppaction://hlinksldjump"/>
              </a:rPr>
              <a:t>流动</a:t>
            </a:r>
            <a:r>
              <a:rPr kumimoji="1" lang="zh-CN" altLang="en-US"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Tahoma" charset="0"/>
                <a:ea typeface="隶书" charset="0"/>
                <a:cs typeface="隶书" charset="0"/>
                <a:hlinkClick r:id="rId3" action="ppaction://hlinksldjump"/>
              </a:rPr>
              <a:t>形式</a:t>
            </a:r>
            <a:endParaRPr kumimoji="1" lang="zh-CN" altLang="en-US"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Tahoma" charset="0"/>
              <a:ea typeface="隶书" charset="0"/>
              <a:cs typeface="隶书" charset="0"/>
            </a:endParaRPr>
          </a:p>
          <a:p>
            <a:pPr algn="ctr" eaLnBrk="1" hangingPunct="1">
              <a:spcBef>
                <a:spcPct val="50000"/>
              </a:spcBef>
            </a:pPr>
            <a:r>
              <a:rPr kumimoji="1" lang="zh-CN" altLang="en-US" sz="2400" dirty="0">
                <a:solidFill>
                  <a:srgbClr val="FF0000"/>
                </a:solidFill>
                <a:latin typeface="Tahoma" charset="0"/>
                <a:ea typeface="隶书" charset="0"/>
                <a:cs typeface="隶书" charset="0"/>
              </a:rPr>
              <a:t>如货郎担、大篷车</a:t>
            </a:r>
          </a:p>
        </p:txBody>
      </p:sp>
      <p:grpSp>
        <p:nvGrpSpPr>
          <p:cNvPr id="4" name="Group 21"/>
          <p:cNvGrpSpPr>
            <a:grpSpLocks/>
          </p:cNvGrpSpPr>
          <p:nvPr/>
        </p:nvGrpSpPr>
        <p:grpSpPr bwMode="auto">
          <a:xfrm>
            <a:off x="609600" y="5181600"/>
            <a:ext cx="4264025" cy="831850"/>
            <a:chOff x="384" y="3264"/>
            <a:chExt cx="2686" cy="524"/>
          </a:xfrm>
        </p:grpSpPr>
        <p:sp>
          <p:nvSpPr>
            <p:cNvPr id="9225" name="Text Box 16"/>
            <p:cNvSpPr txBox="1">
              <a:spLocks noChangeArrowheads="1"/>
            </p:cNvSpPr>
            <p:nvPr/>
          </p:nvSpPr>
          <p:spPr bwMode="auto">
            <a:xfrm>
              <a:off x="384" y="3264"/>
              <a:ext cx="1392" cy="524"/>
            </a:xfrm>
            <a:prstGeom prst="rect">
              <a:avLst/>
            </a:prstGeom>
            <a:noFill/>
            <a:ln w="9525">
              <a:solidFill>
                <a:schemeClr val="hlink"/>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spcBef>
                  <a:spcPct val="50000"/>
                </a:spcBef>
              </a:pPr>
              <a:r>
                <a:rPr kumimoji="1" lang="zh-CN" altLang="en-US" sz="2400">
                  <a:latin typeface="Tahoma" charset="0"/>
                  <a:ea typeface="隶书" charset="0"/>
                  <a:cs typeface="隶书" charset="0"/>
                </a:rPr>
                <a:t>电子计算机等新技术的应用</a:t>
              </a:r>
            </a:p>
          </p:txBody>
        </p:sp>
        <p:sp>
          <p:nvSpPr>
            <p:cNvPr id="9226" name="AutoShape 17"/>
            <p:cNvSpPr>
              <a:spLocks noChangeArrowheads="1"/>
            </p:cNvSpPr>
            <p:nvPr/>
          </p:nvSpPr>
          <p:spPr bwMode="auto">
            <a:xfrm>
              <a:off x="1776" y="3456"/>
              <a:ext cx="1294" cy="144"/>
            </a:xfrm>
            <a:prstGeom prst="rightArrow">
              <a:avLst>
                <a:gd name="adj1" fmla="val 50000"/>
                <a:gd name="adj2" fmla="val 224653"/>
              </a:avLst>
            </a:prstGeom>
            <a:noFill/>
            <a:ln w="9525">
              <a:solidFill>
                <a:schemeClr val="hlink"/>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grpSp>
      <p:sp>
        <p:nvSpPr>
          <p:cNvPr id="14354" name="Text Box 18"/>
          <p:cNvSpPr txBox="1">
            <a:spLocks noChangeArrowheads="1"/>
          </p:cNvSpPr>
          <p:nvPr/>
        </p:nvSpPr>
        <p:spPr bwMode="auto">
          <a:xfrm>
            <a:off x="5029200" y="5105400"/>
            <a:ext cx="3124200" cy="923925"/>
          </a:xfrm>
          <a:prstGeom prst="rect">
            <a:avLst/>
          </a:prstGeom>
          <a:solidFill>
            <a:srgbClr val="7AC6D0"/>
          </a:solidFill>
          <a:ln w="9525">
            <a:solidFill>
              <a:schemeClr val="hlink"/>
            </a:solidFill>
            <a:miter lim="800000"/>
            <a:headEnd/>
            <a:tailEnd/>
          </a:ln>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spcBef>
                <a:spcPct val="50000"/>
              </a:spcBef>
            </a:pPr>
            <a:r>
              <a:rPr kumimoji="1" lang="zh-CN" altLang="en-US" sz="2400" dirty="0">
                <a:solidFill>
                  <a:srgbClr val="FF0000"/>
                </a:solidFill>
                <a:latin typeface="Tahoma" charset="0"/>
                <a:ea typeface="隶书" charset="0"/>
                <a:cs typeface="隶书" charset="0"/>
              </a:rPr>
              <a:t>组织形式发生了变化</a:t>
            </a:r>
          </a:p>
          <a:p>
            <a:pPr algn="ctr" eaLnBrk="1" hangingPunct="1">
              <a:spcBef>
                <a:spcPct val="50000"/>
              </a:spcBef>
            </a:pPr>
            <a:r>
              <a:rPr kumimoji="1" lang="zh-CN" altLang="en-US" sz="2000" dirty="0" smtClean="0">
                <a:solidFill>
                  <a:srgbClr val="FF0000"/>
                </a:solidFill>
                <a:latin typeface="Tahoma" charset="0"/>
                <a:ea typeface="隶书" charset="0"/>
                <a:cs typeface="隶书" charset="0"/>
              </a:rPr>
              <a:t>如</a:t>
            </a:r>
            <a:r>
              <a:rPr kumimoji="1" lang="en-US" altLang="zh-CN" sz="2000" dirty="0" smtClean="0">
                <a:solidFill>
                  <a:srgbClr val="FF0000"/>
                </a:solidFill>
                <a:latin typeface="Tahoma" charset="0"/>
                <a:ea typeface="隶书" charset="0"/>
                <a:cs typeface="隶书" charset="0"/>
              </a:rPr>
              <a:t> </a:t>
            </a:r>
            <a:r>
              <a:rPr kumimoji="1" lang="zh-CN" altLang="en-US" sz="20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Tahoma" charset="0"/>
                <a:ea typeface="隶书" charset="0"/>
                <a:cs typeface="隶书" charset="0"/>
                <a:hlinkClick r:id="rId4" action="ppaction://hlinksldjump"/>
              </a:rPr>
              <a:t>网上购物</a:t>
            </a:r>
            <a:r>
              <a:rPr kumimoji="1" lang="zh-CN" altLang="en-US" sz="20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Tahoma" charset="0"/>
                <a:ea typeface="隶书" charset="0"/>
                <a:cs typeface="隶书" charset="0"/>
                <a:hlinkClick r:id="rId4" action="ppaction://hlinksldjump"/>
              </a:rPr>
              <a:t>、自动售货机</a:t>
            </a:r>
            <a:endParaRPr kumimoji="1" lang="zh-CN" altLang="en-US" sz="20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Tahoma" charset="0"/>
              <a:ea typeface="隶书" charset="0"/>
              <a:cs typeface="隶书" charset="0"/>
            </a:endParaRPr>
          </a:p>
        </p:txBody>
      </p:sp>
      <p:sp>
        <p:nvSpPr>
          <p:cNvPr id="9224" name="Rectangle 22"/>
          <p:cNvSpPr>
            <a:spLocks noGrp="1" noRot="1" noChangeArrowheads="1"/>
          </p:cNvSpPr>
          <p:nvPr>
            <p:ph type="title"/>
          </p:nvPr>
        </p:nvSpPr>
        <p:spPr>
          <a:xfrm>
            <a:off x="-1260475" y="476250"/>
            <a:ext cx="8540750" cy="1143000"/>
          </a:xfrm>
        </p:spPr>
        <p:txBody>
          <a:bodyPr/>
          <a:lstStyle/>
          <a:p>
            <a:pPr eaLnBrk="1" hangingPunct="1"/>
            <a:r>
              <a:rPr kumimoji="1" lang="en-US" altLang="zh-CN" sz="3200" b="1">
                <a:solidFill>
                  <a:schemeClr val="tx1"/>
                </a:solidFill>
                <a:latin typeface="隶书" charset="0"/>
                <a:ea typeface="隶书" charset="0"/>
                <a:cs typeface="隶书" charset="0"/>
              </a:rPr>
              <a:t>4. </a:t>
            </a:r>
            <a:r>
              <a:rPr kumimoji="1" lang="zh-CN" altLang="en-US" sz="3200" b="1">
                <a:solidFill>
                  <a:schemeClr val="tx1"/>
                </a:solidFill>
                <a:latin typeface="隶书" charset="0"/>
                <a:ea typeface="隶书" charset="0"/>
                <a:cs typeface="隶书" charset="0"/>
              </a:rPr>
              <a:t>商业网点的组织形式</a:t>
            </a:r>
          </a:p>
        </p:txBody>
      </p:sp>
    </p:spTree>
    <p:extLst>
      <p:ext uri="{BB962C8B-B14F-4D97-AF65-F5344CB8AC3E}">
        <p14:creationId xmlns:p14="http://schemas.microsoft.com/office/powerpoint/2010/main" val="3657790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344"/>
                                        </p:tgtEl>
                                        <p:attrNameLst>
                                          <p:attrName>style.visibility</p:attrName>
                                        </p:attrNameLst>
                                      </p:cBhvr>
                                      <p:to>
                                        <p:strVal val="visible"/>
                                      </p:to>
                                    </p:set>
                                    <p:animEffect transition="in" filter="wipe(left)">
                                      <p:cBhvr>
                                        <p:cTn id="12" dur="500"/>
                                        <p:tgtEl>
                                          <p:spTgt spid="1434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349"/>
                                        </p:tgtEl>
                                        <p:attrNameLst>
                                          <p:attrName>style.visibility</p:attrName>
                                        </p:attrNameLst>
                                      </p:cBhvr>
                                      <p:to>
                                        <p:strVal val="visible"/>
                                      </p:to>
                                    </p:set>
                                    <p:animEffect transition="in" filter="wipe(left)">
                                      <p:cBhvr>
                                        <p:cTn id="22" dur="500"/>
                                        <p:tgtEl>
                                          <p:spTgt spid="1434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354"/>
                                        </p:tgtEl>
                                        <p:attrNameLst>
                                          <p:attrName>style.visibility</p:attrName>
                                        </p:attrNameLst>
                                      </p:cBhvr>
                                      <p:to>
                                        <p:strVal val="visible"/>
                                      </p:to>
                                    </p:set>
                                    <p:animEffect transition="in" filter="wipe(left)">
                                      <p:cBhvr>
                                        <p:cTn id="32" dur="500"/>
                                        <p:tgtEl>
                                          <p:spTgt spid="143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4" grpId="0" animBg="1" autoUpdateAnimBg="0"/>
      <p:bldP spid="14349" grpId="0" animBg="1" autoUpdateAnimBg="0"/>
      <p:bldP spid="14354" grpId="0" animBg="1"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Oval 63"/>
          <p:cNvSpPr>
            <a:spLocks noChangeArrowheads="1"/>
          </p:cNvSpPr>
          <p:nvPr/>
        </p:nvSpPr>
        <p:spPr bwMode="auto">
          <a:xfrm>
            <a:off x="250825" y="404813"/>
            <a:ext cx="1728788" cy="1008062"/>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5365" name="Rectangle 5"/>
          <p:cNvSpPr>
            <a:spLocks noChangeArrowheads="1"/>
          </p:cNvSpPr>
          <p:nvPr/>
        </p:nvSpPr>
        <p:spPr bwMode="auto">
          <a:xfrm>
            <a:off x="395288" y="5876925"/>
            <a:ext cx="31432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spcBef>
                <a:spcPct val="20000"/>
              </a:spcBef>
              <a:buFontTx/>
              <a:buBlip>
                <a:blip r:embed="rId2"/>
              </a:buBlip>
            </a:pPr>
            <a:r>
              <a:rPr kumimoji="1" lang="zh-CN" altLang="en-US" sz="2400">
                <a:latin typeface="隶书" charset="0"/>
                <a:ea typeface="隶书" charset="0"/>
                <a:cs typeface="隶书" charset="0"/>
              </a:rPr>
              <a:t>商业网点的组织形式</a:t>
            </a:r>
          </a:p>
        </p:txBody>
      </p:sp>
      <p:sp>
        <p:nvSpPr>
          <p:cNvPr id="15366" name="Rectangle 6"/>
          <p:cNvSpPr>
            <a:spLocks noChangeArrowheads="1"/>
          </p:cNvSpPr>
          <p:nvPr/>
        </p:nvSpPr>
        <p:spPr bwMode="auto">
          <a:xfrm>
            <a:off x="395288" y="5373688"/>
            <a:ext cx="2667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spcBef>
                <a:spcPct val="20000"/>
              </a:spcBef>
              <a:buFontTx/>
              <a:buBlip>
                <a:blip r:embed="rId2"/>
              </a:buBlip>
            </a:pPr>
            <a:r>
              <a:rPr kumimoji="1" lang="zh-CN" altLang="en-US" sz="2400">
                <a:latin typeface="隶书" charset="0"/>
                <a:ea typeface="隶书" charset="0"/>
                <a:cs typeface="隶书" charset="0"/>
              </a:rPr>
              <a:t>商业网点的效益</a:t>
            </a:r>
          </a:p>
        </p:txBody>
      </p:sp>
      <p:sp>
        <p:nvSpPr>
          <p:cNvPr id="15367" name="Rectangle 7"/>
          <p:cNvSpPr>
            <a:spLocks noChangeArrowheads="1"/>
          </p:cNvSpPr>
          <p:nvPr/>
        </p:nvSpPr>
        <p:spPr bwMode="auto">
          <a:xfrm>
            <a:off x="395288" y="4868863"/>
            <a:ext cx="259397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spcBef>
                <a:spcPct val="20000"/>
              </a:spcBef>
              <a:buFontTx/>
              <a:buBlip>
                <a:blip r:embed="rId2"/>
              </a:buBlip>
            </a:pPr>
            <a:r>
              <a:rPr kumimoji="1" lang="zh-CN" altLang="en-US" sz="2400">
                <a:latin typeface="隶书" charset="0"/>
                <a:ea typeface="隶书" charset="0"/>
                <a:cs typeface="隶书" charset="0"/>
              </a:rPr>
              <a:t>商业网点的密度</a:t>
            </a:r>
          </a:p>
        </p:txBody>
      </p:sp>
      <p:grpSp>
        <p:nvGrpSpPr>
          <p:cNvPr id="2" name="Group 55"/>
          <p:cNvGrpSpPr>
            <a:grpSpLocks/>
          </p:cNvGrpSpPr>
          <p:nvPr/>
        </p:nvGrpSpPr>
        <p:grpSpPr bwMode="auto">
          <a:xfrm>
            <a:off x="1476375" y="2420938"/>
            <a:ext cx="5113338" cy="457200"/>
            <a:chOff x="1104" y="1478"/>
            <a:chExt cx="2736" cy="288"/>
          </a:xfrm>
        </p:grpSpPr>
        <p:sp>
          <p:nvSpPr>
            <p:cNvPr id="33828" name="Line 8"/>
            <p:cNvSpPr>
              <a:spLocks noChangeShapeType="1"/>
            </p:cNvSpPr>
            <p:nvPr/>
          </p:nvSpPr>
          <p:spPr bwMode="auto">
            <a:xfrm>
              <a:off x="1104" y="1622"/>
              <a:ext cx="1632" cy="0"/>
            </a:xfrm>
            <a:prstGeom prst="line">
              <a:avLst/>
            </a:prstGeom>
            <a:noFill/>
            <a:ln w="12700">
              <a:solidFill>
                <a:schemeClr val="hlink"/>
              </a:solidFill>
              <a:miter lim="800000"/>
              <a:headEnd/>
              <a:tailEnd type="arrow" w="med" len="med"/>
            </a:ln>
            <a:extLst>
              <a:ext uri="{909E8E84-426E-40dd-AFC4-6F175D3DCCD1}">
                <a14:hiddenFill xmlns:a14="http://schemas.microsoft.com/office/drawing/2010/main" xmlns="">
                  <a:noFill/>
                </a14:hiddenFill>
              </a:ext>
            </a:extLst>
          </p:spPr>
          <p:txBody>
            <a:bodyPr wrap="none"/>
            <a:lstStyle/>
            <a:p>
              <a:endParaRPr lang="zh-CN" altLang="en-US"/>
            </a:p>
          </p:txBody>
        </p:sp>
        <p:sp>
          <p:nvSpPr>
            <p:cNvPr id="33829" name="Text Box 9"/>
            <p:cNvSpPr txBox="1">
              <a:spLocks noChangeArrowheads="1"/>
            </p:cNvSpPr>
            <p:nvPr/>
          </p:nvSpPr>
          <p:spPr bwMode="auto">
            <a:xfrm>
              <a:off x="2832" y="1478"/>
              <a:ext cx="100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spcBef>
                  <a:spcPct val="50000"/>
                </a:spcBef>
              </a:pPr>
              <a:r>
                <a:rPr kumimoji="1" lang="zh-CN" altLang="en-US" sz="2400">
                  <a:latin typeface="隶书" charset="0"/>
                  <a:ea typeface="隶书" charset="0"/>
                  <a:cs typeface="隶书" charset="0"/>
                </a:rPr>
                <a:t>广义和狭义</a:t>
              </a:r>
            </a:p>
          </p:txBody>
        </p:sp>
      </p:grpSp>
      <p:grpSp>
        <p:nvGrpSpPr>
          <p:cNvPr id="3" name="Group 30"/>
          <p:cNvGrpSpPr>
            <a:grpSpLocks/>
          </p:cNvGrpSpPr>
          <p:nvPr/>
        </p:nvGrpSpPr>
        <p:grpSpPr bwMode="auto">
          <a:xfrm>
            <a:off x="2963863" y="4916488"/>
            <a:ext cx="5137150" cy="457200"/>
            <a:chOff x="2112" y="2918"/>
            <a:chExt cx="2880" cy="288"/>
          </a:xfrm>
        </p:grpSpPr>
        <p:sp>
          <p:nvSpPr>
            <p:cNvPr id="33826" name="Line 10"/>
            <p:cNvSpPr>
              <a:spLocks noChangeShapeType="1"/>
            </p:cNvSpPr>
            <p:nvPr/>
          </p:nvSpPr>
          <p:spPr bwMode="auto">
            <a:xfrm>
              <a:off x="2112" y="3062"/>
              <a:ext cx="816" cy="0"/>
            </a:xfrm>
            <a:prstGeom prst="line">
              <a:avLst/>
            </a:prstGeom>
            <a:noFill/>
            <a:ln w="12700">
              <a:solidFill>
                <a:schemeClr val="hlink"/>
              </a:solidFill>
              <a:miter lim="800000"/>
              <a:headEnd/>
              <a:tailEnd type="arrow" w="med" len="med"/>
            </a:ln>
            <a:extLst>
              <a:ext uri="{909E8E84-426E-40dd-AFC4-6F175D3DCCD1}">
                <a14:hiddenFill xmlns:a14="http://schemas.microsoft.com/office/drawing/2010/main" xmlns="">
                  <a:noFill/>
                </a14:hiddenFill>
              </a:ext>
            </a:extLst>
          </p:spPr>
          <p:txBody>
            <a:bodyPr wrap="none"/>
            <a:lstStyle/>
            <a:p>
              <a:endParaRPr lang="zh-CN" altLang="en-US"/>
            </a:p>
          </p:txBody>
        </p:sp>
        <p:sp>
          <p:nvSpPr>
            <p:cNvPr id="33827" name="Text Box 13"/>
            <p:cNvSpPr txBox="1">
              <a:spLocks noChangeArrowheads="1"/>
            </p:cNvSpPr>
            <p:nvPr/>
          </p:nvSpPr>
          <p:spPr bwMode="auto">
            <a:xfrm>
              <a:off x="3024" y="2918"/>
              <a:ext cx="196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spcBef>
                  <a:spcPct val="50000"/>
                </a:spcBef>
              </a:pPr>
              <a:r>
                <a:rPr kumimoji="1" lang="zh-CN" altLang="en-US" sz="2400">
                  <a:latin typeface="隶书" charset="0"/>
                  <a:ea typeface="隶书" charset="0"/>
                  <a:cs typeface="隶书" charset="0"/>
                </a:rPr>
                <a:t>自然、社会、经济的影响</a:t>
              </a:r>
            </a:p>
          </p:txBody>
        </p:sp>
      </p:grpSp>
      <p:grpSp>
        <p:nvGrpSpPr>
          <p:cNvPr id="4" name="Group 31"/>
          <p:cNvGrpSpPr>
            <a:grpSpLocks/>
          </p:cNvGrpSpPr>
          <p:nvPr/>
        </p:nvGrpSpPr>
        <p:grpSpPr bwMode="auto">
          <a:xfrm>
            <a:off x="2887663" y="5419725"/>
            <a:ext cx="4492625" cy="457200"/>
            <a:chOff x="2064" y="3254"/>
            <a:chExt cx="2592" cy="288"/>
          </a:xfrm>
        </p:grpSpPr>
        <p:sp>
          <p:nvSpPr>
            <p:cNvPr id="33824" name="Line 11"/>
            <p:cNvSpPr>
              <a:spLocks noChangeShapeType="1"/>
            </p:cNvSpPr>
            <p:nvPr/>
          </p:nvSpPr>
          <p:spPr bwMode="auto">
            <a:xfrm>
              <a:off x="2064" y="3398"/>
              <a:ext cx="912" cy="0"/>
            </a:xfrm>
            <a:prstGeom prst="line">
              <a:avLst/>
            </a:prstGeom>
            <a:noFill/>
            <a:ln w="12700">
              <a:solidFill>
                <a:schemeClr val="hlink"/>
              </a:solidFill>
              <a:miter lim="800000"/>
              <a:headEnd/>
              <a:tailEnd type="arrow" w="med" len="med"/>
            </a:ln>
            <a:extLst>
              <a:ext uri="{909E8E84-426E-40dd-AFC4-6F175D3DCCD1}">
                <a14:hiddenFill xmlns:a14="http://schemas.microsoft.com/office/drawing/2010/main" xmlns="">
                  <a:noFill/>
                </a14:hiddenFill>
              </a:ext>
            </a:extLst>
          </p:spPr>
          <p:txBody>
            <a:bodyPr wrap="none"/>
            <a:lstStyle/>
            <a:p>
              <a:endParaRPr lang="zh-CN" altLang="en-US"/>
            </a:p>
          </p:txBody>
        </p:sp>
        <p:sp>
          <p:nvSpPr>
            <p:cNvPr id="33825" name="Text Box 14"/>
            <p:cNvSpPr txBox="1">
              <a:spLocks noChangeArrowheads="1"/>
            </p:cNvSpPr>
            <p:nvPr/>
          </p:nvSpPr>
          <p:spPr bwMode="auto">
            <a:xfrm>
              <a:off x="3024" y="3254"/>
              <a:ext cx="1632"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spcBef>
                  <a:spcPct val="50000"/>
                </a:spcBef>
              </a:pPr>
              <a:r>
                <a:rPr kumimoji="1" lang="zh-CN" altLang="en-US" sz="2400">
                  <a:latin typeface="隶书" charset="0"/>
                  <a:ea typeface="隶书" charset="0"/>
                  <a:cs typeface="隶书" charset="0"/>
                </a:rPr>
                <a:t>接近商品产地和市场</a:t>
              </a:r>
            </a:p>
          </p:txBody>
        </p:sp>
      </p:grpSp>
      <p:grpSp>
        <p:nvGrpSpPr>
          <p:cNvPr id="5" name="Group 32"/>
          <p:cNvGrpSpPr>
            <a:grpSpLocks/>
          </p:cNvGrpSpPr>
          <p:nvPr/>
        </p:nvGrpSpPr>
        <p:grpSpPr bwMode="auto">
          <a:xfrm>
            <a:off x="3484563" y="6021388"/>
            <a:ext cx="4687887" cy="738187"/>
            <a:chOff x="2400" y="3590"/>
            <a:chExt cx="1728" cy="465"/>
          </a:xfrm>
        </p:grpSpPr>
        <p:sp>
          <p:nvSpPr>
            <p:cNvPr id="33822" name="Line 12"/>
            <p:cNvSpPr>
              <a:spLocks noChangeShapeType="1"/>
            </p:cNvSpPr>
            <p:nvPr/>
          </p:nvSpPr>
          <p:spPr bwMode="auto">
            <a:xfrm>
              <a:off x="2400" y="3686"/>
              <a:ext cx="576" cy="0"/>
            </a:xfrm>
            <a:prstGeom prst="line">
              <a:avLst/>
            </a:prstGeom>
            <a:noFill/>
            <a:ln w="12700">
              <a:solidFill>
                <a:schemeClr val="hlink"/>
              </a:solidFill>
              <a:miter lim="800000"/>
              <a:headEnd/>
              <a:tailEnd type="arrow" w="med" len="med"/>
            </a:ln>
            <a:extLst>
              <a:ext uri="{909E8E84-426E-40dd-AFC4-6F175D3DCCD1}">
                <a14:hiddenFill xmlns:a14="http://schemas.microsoft.com/office/drawing/2010/main" xmlns="">
                  <a:noFill/>
                </a14:hiddenFill>
              </a:ext>
            </a:extLst>
          </p:spPr>
          <p:txBody>
            <a:bodyPr wrap="none"/>
            <a:lstStyle/>
            <a:p>
              <a:endParaRPr lang="zh-CN" altLang="en-US"/>
            </a:p>
          </p:txBody>
        </p:sp>
        <p:sp>
          <p:nvSpPr>
            <p:cNvPr id="33823" name="Text Box 15"/>
            <p:cNvSpPr txBox="1">
              <a:spLocks noChangeArrowheads="1"/>
            </p:cNvSpPr>
            <p:nvPr/>
          </p:nvSpPr>
          <p:spPr bwMode="auto">
            <a:xfrm>
              <a:off x="3072" y="3590"/>
              <a:ext cx="1056" cy="4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spcBef>
                  <a:spcPct val="50000"/>
                </a:spcBef>
              </a:pPr>
              <a:r>
                <a:rPr kumimoji="1" lang="zh-CN" altLang="en-US" sz="2400">
                  <a:latin typeface="隶书" charset="0"/>
                  <a:ea typeface="隶书" charset="0"/>
                  <a:cs typeface="隶书" charset="0"/>
                </a:rPr>
                <a:t>固定、流动，新形式</a:t>
              </a:r>
            </a:p>
          </p:txBody>
        </p:sp>
      </p:grpSp>
      <p:sp>
        <p:nvSpPr>
          <p:cNvPr id="15377" name="Rectangle 17"/>
          <p:cNvSpPr>
            <a:spLocks noChangeArrowheads="1"/>
          </p:cNvSpPr>
          <p:nvPr/>
        </p:nvSpPr>
        <p:spPr bwMode="auto">
          <a:xfrm>
            <a:off x="395288" y="4437063"/>
            <a:ext cx="2954337"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spcBef>
                <a:spcPct val="20000"/>
              </a:spcBef>
              <a:buFontTx/>
              <a:buBlip>
                <a:blip r:embed="rId2"/>
              </a:buBlip>
            </a:pPr>
            <a:r>
              <a:rPr kumimoji="1" lang="zh-CN" altLang="en-US" sz="2400">
                <a:latin typeface="隶书" charset="0"/>
                <a:ea typeface="隶书" charset="0"/>
                <a:cs typeface="隶书" charset="0"/>
              </a:rPr>
              <a:t>商业网点的形成</a:t>
            </a:r>
          </a:p>
        </p:txBody>
      </p:sp>
      <p:sp>
        <p:nvSpPr>
          <p:cNvPr id="15393" name="Text Box 33"/>
          <p:cNvSpPr txBox="1">
            <a:spLocks noChangeArrowheads="1"/>
          </p:cNvSpPr>
          <p:nvPr/>
        </p:nvSpPr>
        <p:spPr bwMode="auto">
          <a:xfrm>
            <a:off x="395288" y="1700213"/>
            <a:ext cx="2327275" cy="51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kumimoji="1" lang="zh-CN" altLang="en-US" sz="2800" b="1">
                <a:latin typeface="Times New Roman" charset="0"/>
                <a:ea typeface="隶书" charset="0"/>
                <a:cs typeface="隶书" charset="0"/>
              </a:rPr>
              <a:t>一、商业中心</a:t>
            </a:r>
          </a:p>
        </p:txBody>
      </p:sp>
      <p:sp>
        <p:nvSpPr>
          <p:cNvPr id="15404" name="Rectangle 44"/>
          <p:cNvSpPr>
            <a:spLocks noChangeArrowheads="1"/>
          </p:cNvSpPr>
          <p:nvPr/>
        </p:nvSpPr>
        <p:spPr bwMode="auto">
          <a:xfrm>
            <a:off x="395288" y="2346325"/>
            <a:ext cx="129857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spcBef>
                <a:spcPct val="20000"/>
              </a:spcBef>
              <a:buFontTx/>
              <a:buBlip>
                <a:blip r:embed="rId2"/>
              </a:buBlip>
            </a:pPr>
            <a:r>
              <a:rPr kumimoji="1" lang="zh-CN" altLang="en-US" sz="2400">
                <a:latin typeface="隶书" charset="0"/>
                <a:ea typeface="隶书" charset="0"/>
                <a:cs typeface="隶书" charset="0"/>
              </a:rPr>
              <a:t>概念</a:t>
            </a:r>
          </a:p>
        </p:txBody>
      </p:sp>
      <p:grpSp>
        <p:nvGrpSpPr>
          <p:cNvPr id="6" name="Group 56"/>
          <p:cNvGrpSpPr>
            <a:grpSpLocks/>
          </p:cNvGrpSpPr>
          <p:nvPr/>
        </p:nvGrpSpPr>
        <p:grpSpPr bwMode="auto">
          <a:xfrm>
            <a:off x="2124075" y="2997200"/>
            <a:ext cx="6546850" cy="457200"/>
            <a:chOff x="1296" y="1824"/>
            <a:chExt cx="3888" cy="288"/>
          </a:xfrm>
        </p:grpSpPr>
        <p:sp>
          <p:nvSpPr>
            <p:cNvPr id="33820" name="Line 46"/>
            <p:cNvSpPr>
              <a:spLocks noChangeShapeType="1"/>
            </p:cNvSpPr>
            <p:nvPr/>
          </p:nvSpPr>
          <p:spPr bwMode="auto">
            <a:xfrm>
              <a:off x="1296" y="1968"/>
              <a:ext cx="1440" cy="0"/>
            </a:xfrm>
            <a:prstGeom prst="line">
              <a:avLst/>
            </a:prstGeom>
            <a:noFill/>
            <a:ln w="12700">
              <a:solidFill>
                <a:schemeClr val="hlink"/>
              </a:solidFill>
              <a:miter lim="800000"/>
              <a:headEnd/>
              <a:tailEnd type="arrow" w="med" len="med"/>
            </a:ln>
            <a:extLst>
              <a:ext uri="{909E8E84-426E-40dd-AFC4-6F175D3DCCD1}">
                <a14:hiddenFill xmlns:a14="http://schemas.microsoft.com/office/drawing/2010/main" xmlns="">
                  <a:noFill/>
                </a14:hiddenFill>
              </a:ext>
            </a:extLst>
          </p:spPr>
          <p:txBody>
            <a:bodyPr wrap="none"/>
            <a:lstStyle/>
            <a:p>
              <a:endParaRPr lang="zh-CN" altLang="en-US"/>
            </a:p>
          </p:txBody>
        </p:sp>
        <p:sp>
          <p:nvSpPr>
            <p:cNvPr id="33821" name="Text Box 47"/>
            <p:cNvSpPr txBox="1">
              <a:spLocks noChangeArrowheads="1"/>
            </p:cNvSpPr>
            <p:nvPr/>
          </p:nvSpPr>
          <p:spPr bwMode="auto">
            <a:xfrm>
              <a:off x="2832" y="1824"/>
              <a:ext cx="2352"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kumimoji="1" lang="zh-CN" altLang="en-US" sz="2400">
                  <a:solidFill>
                    <a:srgbClr val="FF0000"/>
                  </a:solidFill>
                  <a:latin typeface="隶书" charset="0"/>
                  <a:ea typeface="隶书" charset="0"/>
                  <a:cs typeface="隶书" charset="0"/>
                </a:rPr>
                <a:t>物资集聚中心</a:t>
              </a:r>
              <a:r>
                <a:rPr kumimoji="1" lang="zh-CN" altLang="en-US" sz="2400">
                  <a:latin typeface="隶书" charset="0"/>
                  <a:ea typeface="隶书" charset="0"/>
                  <a:cs typeface="隶书" charset="0"/>
                </a:rPr>
                <a:t> 和 </a:t>
              </a:r>
              <a:r>
                <a:rPr kumimoji="1" lang="zh-CN" altLang="en-US" sz="2400">
                  <a:solidFill>
                    <a:srgbClr val="FF0000"/>
                  </a:solidFill>
                  <a:latin typeface="隶书" charset="0"/>
                  <a:ea typeface="隶书" charset="0"/>
                  <a:cs typeface="隶书" charset="0"/>
                </a:rPr>
                <a:t>服务中心</a:t>
              </a:r>
              <a:endParaRPr kumimoji="1" lang="zh-CN" altLang="en-US" sz="2400">
                <a:latin typeface="隶书" charset="0"/>
                <a:ea typeface="隶书" charset="0"/>
                <a:cs typeface="隶书" charset="0"/>
              </a:endParaRPr>
            </a:p>
          </p:txBody>
        </p:sp>
      </p:grpSp>
      <p:sp>
        <p:nvSpPr>
          <p:cNvPr id="15408" name="Rectangle 48"/>
          <p:cNvSpPr>
            <a:spLocks noChangeArrowheads="1"/>
          </p:cNvSpPr>
          <p:nvPr/>
        </p:nvSpPr>
        <p:spPr bwMode="auto">
          <a:xfrm>
            <a:off x="395288" y="2924175"/>
            <a:ext cx="1801812"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spcBef>
                <a:spcPct val="20000"/>
              </a:spcBef>
              <a:buFontTx/>
              <a:buBlip>
                <a:blip r:embed="rId2"/>
              </a:buBlip>
            </a:pPr>
            <a:r>
              <a:rPr kumimoji="1" lang="zh-CN" altLang="en-US" sz="2400">
                <a:latin typeface="隶书" charset="0"/>
                <a:ea typeface="隶书" charset="0"/>
                <a:cs typeface="隶书" charset="0"/>
              </a:rPr>
              <a:t>基本构成</a:t>
            </a:r>
          </a:p>
        </p:txBody>
      </p:sp>
      <p:sp>
        <p:nvSpPr>
          <p:cNvPr id="15409" name="Rectangle 49"/>
          <p:cNvSpPr>
            <a:spLocks noChangeArrowheads="1"/>
          </p:cNvSpPr>
          <p:nvPr/>
        </p:nvSpPr>
        <p:spPr bwMode="auto">
          <a:xfrm>
            <a:off x="395288" y="3429000"/>
            <a:ext cx="1801812"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spcBef>
                <a:spcPct val="20000"/>
              </a:spcBef>
              <a:buFontTx/>
              <a:buBlip>
                <a:blip r:embed="rId2"/>
              </a:buBlip>
            </a:pPr>
            <a:r>
              <a:rPr kumimoji="1" lang="zh-CN" altLang="en-US" sz="2400">
                <a:latin typeface="隶书" charset="0"/>
                <a:ea typeface="隶书" charset="0"/>
                <a:cs typeface="隶书" charset="0"/>
              </a:rPr>
              <a:t>组织形式</a:t>
            </a:r>
          </a:p>
        </p:txBody>
      </p:sp>
      <p:grpSp>
        <p:nvGrpSpPr>
          <p:cNvPr id="7" name="Group 57"/>
          <p:cNvGrpSpPr>
            <a:grpSpLocks/>
          </p:cNvGrpSpPr>
          <p:nvPr/>
        </p:nvGrpSpPr>
        <p:grpSpPr bwMode="auto">
          <a:xfrm>
            <a:off x="2124075" y="3500438"/>
            <a:ext cx="5213350" cy="457200"/>
            <a:chOff x="1248" y="2127"/>
            <a:chExt cx="3284" cy="288"/>
          </a:xfrm>
        </p:grpSpPr>
        <p:sp>
          <p:nvSpPr>
            <p:cNvPr id="33818" name="Text Box 34"/>
            <p:cNvSpPr txBox="1">
              <a:spLocks noChangeArrowheads="1"/>
            </p:cNvSpPr>
            <p:nvPr/>
          </p:nvSpPr>
          <p:spPr bwMode="auto">
            <a:xfrm>
              <a:off x="2880" y="2127"/>
              <a:ext cx="1652"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kumimoji="1" lang="zh-CN" altLang="en-US" sz="2400">
                  <a:latin typeface="隶书" charset="0"/>
                  <a:ea typeface="隶书" charset="0"/>
                  <a:cs typeface="隶书" charset="0"/>
                </a:rPr>
                <a:t>商业街、商业小区</a:t>
              </a:r>
            </a:p>
          </p:txBody>
        </p:sp>
        <p:sp>
          <p:nvSpPr>
            <p:cNvPr id="33819" name="Line 50"/>
            <p:cNvSpPr>
              <a:spLocks noChangeShapeType="1"/>
            </p:cNvSpPr>
            <p:nvPr/>
          </p:nvSpPr>
          <p:spPr bwMode="auto">
            <a:xfrm>
              <a:off x="1248" y="2256"/>
              <a:ext cx="1488" cy="0"/>
            </a:xfrm>
            <a:prstGeom prst="line">
              <a:avLst/>
            </a:prstGeom>
            <a:noFill/>
            <a:ln w="12700">
              <a:solidFill>
                <a:schemeClr val="hlink"/>
              </a:solidFill>
              <a:miter lim="800000"/>
              <a:headEnd/>
              <a:tailEnd type="arrow" w="med" len="med"/>
            </a:ln>
            <a:extLst>
              <a:ext uri="{909E8E84-426E-40dd-AFC4-6F175D3DCCD1}">
                <a14:hiddenFill xmlns:a14="http://schemas.microsoft.com/office/drawing/2010/main" xmlns="">
                  <a:noFill/>
                </a14:hiddenFill>
              </a:ext>
            </a:extLst>
          </p:spPr>
          <p:txBody>
            <a:bodyPr wrap="none"/>
            <a:lstStyle/>
            <a:p>
              <a:endParaRPr lang="zh-CN" altLang="en-US"/>
            </a:p>
          </p:txBody>
        </p:sp>
      </p:grpSp>
      <p:grpSp>
        <p:nvGrpSpPr>
          <p:cNvPr id="8" name="Group 58"/>
          <p:cNvGrpSpPr>
            <a:grpSpLocks/>
          </p:cNvGrpSpPr>
          <p:nvPr/>
        </p:nvGrpSpPr>
        <p:grpSpPr bwMode="auto">
          <a:xfrm>
            <a:off x="5724525" y="1341438"/>
            <a:ext cx="2860675" cy="2306637"/>
            <a:chOff x="3264" y="755"/>
            <a:chExt cx="1802" cy="1453"/>
          </a:xfrm>
        </p:grpSpPr>
        <p:sp>
          <p:nvSpPr>
            <p:cNvPr id="33816" name="Text Box 43"/>
            <p:cNvSpPr txBox="1">
              <a:spLocks noChangeArrowheads="1"/>
            </p:cNvSpPr>
            <p:nvPr/>
          </p:nvSpPr>
          <p:spPr bwMode="auto">
            <a:xfrm>
              <a:off x="4080" y="755"/>
              <a:ext cx="986" cy="708"/>
            </a:xfrm>
            <a:prstGeom prst="rect">
              <a:avLst/>
            </a:prstGeom>
            <a:noFill/>
            <a:ln w="9525">
              <a:solidFill>
                <a:srgbClr val="3C9BA8"/>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140000"/>
                </a:lnSpc>
              </a:pPr>
              <a:r>
                <a:rPr kumimoji="1" lang="zh-CN" altLang="en-US" sz="2400">
                  <a:solidFill>
                    <a:srgbClr val="FF0000"/>
                  </a:solidFill>
                  <a:latin typeface="隶书" charset="0"/>
                  <a:ea typeface="隶书" charset="0"/>
                  <a:cs typeface="隶书" charset="0"/>
                </a:rPr>
                <a:t>市场最优</a:t>
              </a:r>
              <a:r>
                <a:rPr kumimoji="1" lang="zh-CN" altLang="en-US" sz="2400">
                  <a:latin typeface="隶书" charset="0"/>
                  <a:ea typeface="隶书" charset="0"/>
                  <a:cs typeface="隶书" charset="0"/>
                </a:rPr>
                <a:t> </a:t>
              </a:r>
            </a:p>
            <a:p>
              <a:pPr eaLnBrk="1" hangingPunct="1">
                <a:lnSpc>
                  <a:spcPct val="140000"/>
                </a:lnSpc>
              </a:pPr>
              <a:r>
                <a:rPr kumimoji="1" lang="zh-CN" altLang="en-US" sz="2400">
                  <a:solidFill>
                    <a:srgbClr val="FF0000"/>
                  </a:solidFill>
                  <a:latin typeface="隶书" charset="0"/>
                  <a:ea typeface="隶书" charset="0"/>
                  <a:cs typeface="隶书" charset="0"/>
                </a:rPr>
                <a:t>交通最优</a:t>
              </a:r>
            </a:p>
          </p:txBody>
        </p:sp>
        <p:sp>
          <p:nvSpPr>
            <p:cNvPr id="33817" name="Line 51"/>
            <p:cNvSpPr>
              <a:spLocks noChangeShapeType="1"/>
            </p:cNvSpPr>
            <p:nvPr/>
          </p:nvSpPr>
          <p:spPr bwMode="auto">
            <a:xfrm flipV="1">
              <a:off x="3264" y="1440"/>
              <a:ext cx="1056" cy="768"/>
            </a:xfrm>
            <a:prstGeom prst="line">
              <a:avLst/>
            </a:prstGeom>
            <a:noFill/>
            <a:ln w="9525">
              <a:solidFill>
                <a:schemeClr val="hlink"/>
              </a:solidFill>
              <a:miter lim="800000"/>
              <a:headEnd/>
              <a:tailEnd type="triangle" w="med" len="med"/>
            </a:ln>
            <a:extLst>
              <a:ext uri="{909E8E84-426E-40dd-AFC4-6F175D3DCCD1}">
                <a14:hiddenFill xmlns:a14="http://schemas.microsoft.com/office/drawing/2010/main" xmlns="">
                  <a:noFill/>
                </a14:hiddenFill>
              </a:ext>
            </a:extLst>
          </p:spPr>
          <p:txBody>
            <a:bodyPr wrap="none"/>
            <a:lstStyle/>
            <a:p>
              <a:endParaRPr lang="zh-CN" altLang="en-US"/>
            </a:p>
          </p:txBody>
        </p:sp>
      </p:grpSp>
      <p:grpSp>
        <p:nvGrpSpPr>
          <p:cNvPr id="9" name="Group 61"/>
          <p:cNvGrpSpPr>
            <a:grpSpLocks/>
          </p:cNvGrpSpPr>
          <p:nvPr/>
        </p:nvGrpSpPr>
        <p:grpSpPr bwMode="auto">
          <a:xfrm>
            <a:off x="2376488" y="4484688"/>
            <a:ext cx="6400800" cy="457200"/>
            <a:chOff x="1470" y="2736"/>
            <a:chExt cx="3484" cy="288"/>
          </a:xfrm>
        </p:grpSpPr>
        <p:sp>
          <p:nvSpPr>
            <p:cNvPr id="33814" name="Text Box 52"/>
            <p:cNvSpPr txBox="1">
              <a:spLocks noChangeArrowheads="1"/>
            </p:cNvSpPr>
            <p:nvPr/>
          </p:nvSpPr>
          <p:spPr bwMode="auto">
            <a:xfrm>
              <a:off x="2430" y="2736"/>
              <a:ext cx="252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spcBef>
                  <a:spcPct val="50000"/>
                </a:spcBef>
              </a:pPr>
              <a:r>
                <a:rPr kumimoji="1" lang="zh-CN" altLang="en-US" sz="2400">
                  <a:latin typeface="隶书" charset="0"/>
                  <a:ea typeface="隶书" charset="0"/>
                  <a:cs typeface="隶书" charset="0"/>
                </a:rPr>
                <a:t>自然条件和社会经济条件的不同</a:t>
              </a:r>
            </a:p>
          </p:txBody>
        </p:sp>
        <p:sp>
          <p:nvSpPr>
            <p:cNvPr id="33815" name="Line 53"/>
            <p:cNvSpPr>
              <a:spLocks noChangeShapeType="1"/>
            </p:cNvSpPr>
            <p:nvPr/>
          </p:nvSpPr>
          <p:spPr bwMode="auto">
            <a:xfrm>
              <a:off x="1470" y="2880"/>
              <a:ext cx="882" cy="0"/>
            </a:xfrm>
            <a:prstGeom prst="line">
              <a:avLst/>
            </a:prstGeom>
            <a:noFill/>
            <a:ln w="12700">
              <a:solidFill>
                <a:schemeClr val="hlink"/>
              </a:solidFill>
              <a:miter lim="800000"/>
              <a:headEnd/>
              <a:tailEnd type="arrow" w="med" len="med"/>
            </a:ln>
            <a:extLst>
              <a:ext uri="{909E8E84-426E-40dd-AFC4-6F175D3DCCD1}">
                <a14:hiddenFill xmlns:a14="http://schemas.microsoft.com/office/drawing/2010/main" xmlns="">
                  <a:noFill/>
                </a14:hiddenFill>
              </a:ext>
            </a:extLst>
          </p:spPr>
          <p:txBody>
            <a:bodyPr wrap="none"/>
            <a:lstStyle/>
            <a:p>
              <a:endParaRPr lang="zh-CN" altLang="en-US"/>
            </a:p>
          </p:txBody>
        </p:sp>
      </p:grpSp>
      <p:sp>
        <p:nvSpPr>
          <p:cNvPr id="15414" name="Text Box 54"/>
          <p:cNvSpPr txBox="1">
            <a:spLocks noChangeArrowheads="1"/>
          </p:cNvSpPr>
          <p:nvPr/>
        </p:nvSpPr>
        <p:spPr bwMode="auto">
          <a:xfrm>
            <a:off x="250825" y="3933825"/>
            <a:ext cx="2327275"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kumimoji="1" lang="zh-CN" altLang="en-US" sz="2800" b="1">
                <a:latin typeface="Times New Roman" charset="0"/>
                <a:ea typeface="隶书" charset="0"/>
                <a:cs typeface="隶书" charset="0"/>
              </a:rPr>
              <a:t>二、商业网点</a:t>
            </a:r>
          </a:p>
        </p:txBody>
      </p:sp>
      <p:sp>
        <p:nvSpPr>
          <p:cNvPr id="33812" name="WordArt 59"/>
          <p:cNvSpPr>
            <a:spLocks noChangeArrowheads="1" noChangeShapeType="1" noTextEdit="1"/>
          </p:cNvSpPr>
          <p:nvPr/>
        </p:nvSpPr>
        <p:spPr bwMode="auto">
          <a:xfrm>
            <a:off x="2627313" y="836613"/>
            <a:ext cx="4114800" cy="457200"/>
          </a:xfrm>
          <a:prstGeom prst="rect">
            <a:avLst/>
          </a:prstGeom>
          <a:extLst>
            <a:ext uri="{91240B29-F687-4f45-9708-019B960494DF}">
              <a14:hiddenLine xmlns:a14="http://schemas.microsoft.com/office/drawing/2010/main" xmlns=""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sz="3600" kern="10" dirty="0">
                <a:solidFill>
                  <a:srgbClr val="000000"/>
                </a:solidFill>
                <a:effectLst>
                  <a:outerShdw blurRad="63500" dist="38099" dir="2700000" algn="ctr" rotWithShape="0">
                    <a:srgbClr val="C0C0C0">
                      <a:alpha val="74998"/>
                    </a:srgbClr>
                  </a:outerShdw>
                </a:effectLst>
                <a:latin typeface="华文行楷"/>
                <a:ea typeface="华文行楷"/>
                <a:cs typeface="华文行楷"/>
              </a:rPr>
              <a:t>商业中心和商业网点</a:t>
            </a:r>
          </a:p>
        </p:txBody>
      </p:sp>
      <p:sp>
        <p:nvSpPr>
          <p:cNvPr id="33813" name="Rectangle 62"/>
          <p:cNvSpPr>
            <a:spLocks noGrp="1" noRot="1" noChangeArrowheads="1"/>
          </p:cNvSpPr>
          <p:nvPr>
            <p:ph type="title"/>
          </p:nvPr>
        </p:nvSpPr>
        <p:spPr>
          <a:xfrm>
            <a:off x="-3132138" y="260350"/>
            <a:ext cx="8540751" cy="1143000"/>
          </a:xfrm>
        </p:spPr>
        <p:txBody>
          <a:bodyPr/>
          <a:lstStyle/>
          <a:p>
            <a:pPr eaLnBrk="1" hangingPunct="1"/>
            <a:r>
              <a:rPr lang="zh-CN" altLang="en-US">
                <a:latin typeface="Arial" charset="0"/>
                <a:ea typeface="隶书" charset="0"/>
                <a:cs typeface="隶书" charset="0"/>
              </a:rPr>
              <a:t>小结</a:t>
            </a:r>
          </a:p>
        </p:txBody>
      </p:sp>
    </p:spTree>
    <p:extLst>
      <p:ext uri="{BB962C8B-B14F-4D97-AF65-F5344CB8AC3E}">
        <p14:creationId xmlns:p14="http://schemas.microsoft.com/office/powerpoint/2010/main" val="571644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393"/>
                                        </p:tgtEl>
                                        <p:attrNameLst>
                                          <p:attrName>style.visibility</p:attrName>
                                        </p:attrNameLst>
                                      </p:cBhvr>
                                      <p:to>
                                        <p:strVal val="visible"/>
                                      </p:to>
                                    </p:set>
                                    <p:animEffect transition="in" filter="wipe(left)">
                                      <p:cBhvr>
                                        <p:cTn id="7" dur="500"/>
                                        <p:tgtEl>
                                          <p:spTgt spid="1539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404"/>
                                        </p:tgtEl>
                                        <p:attrNameLst>
                                          <p:attrName>style.visibility</p:attrName>
                                        </p:attrNameLst>
                                      </p:cBhvr>
                                      <p:to>
                                        <p:strVal val="visible"/>
                                      </p:to>
                                    </p:set>
                                    <p:animEffect transition="in" filter="wipe(left)">
                                      <p:cBhvr>
                                        <p:cTn id="12" dur="500"/>
                                        <p:tgtEl>
                                          <p:spTgt spid="1540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408"/>
                                        </p:tgtEl>
                                        <p:attrNameLst>
                                          <p:attrName>style.visibility</p:attrName>
                                        </p:attrNameLst>
                                      </p:cBhvr>
                                      <p:to>
                                        <p:strVal val="visible"/>
                                      </p:to>
                                    </p:set>
                                    <p:animEffect transition="in" filter="wipe(left)">
                                      <p:cBhvr>
                                        <p:cTn id="22" dur="500"/>
                                        <p:tgtEl>
                                          <p:spTgt spid="1540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409"/>
                                        </p:tgtEl>
                                        <p:attrNameLst>
                                          <p:attrName>style.visibility</p:attrName>
                                        </p:attrNameLst>
                                      </p:cBhvr>
                                      <p:to>
                                        <p:strVal val="visible"/>
                                      </p:to>
                                    </p:set>
                                    <p:animEffect transition="in" filter="wipe(left)">
                                      <p:cBhvr>
                                        <p:cTn id="32" dur="500"/>
                                        <p:tgtEl>
                                          <p:spTgt spid="1540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left)">
                                      <p:cBhvr>
                                        <p:cTn id="42" dur="500"/>
                                        <p:tgtEl>
                                          <p:spTgt spid="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5414"/>
                                        </p:tgtEl>
                                        <p:attrNameLst>
                                          <p:attrName>style.visibility</p:attrName>
                                        </p:attrNameLst>
                                      </p:cBhvr>
                                      <p:to>
                                        <p:strVal val="visible"/>
                                      </p:to>
                                    </p:set>
                                    <p:animEffect transition="in" filter="wipe(left)">
                                      <p:cBhvr>
                                        <p:cTn id="47" dur="500"/>
                                        <p:tgtEl>
                                          <p:spTgt spid="1541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5377"/>
                                        </p:tgtEl>
                                        <p:attrNameLst>
                                          <p:attrName>style.visibility</p:attrName>
                                        </p:attrNameLst>
                                      </p:cBhvr>
                                      <p:to>
                                        <p:strVal val="visible"/>
                                      </p:to>
                                    </p:set>
                                    <p:animEffect transition="in" filter="wipe(left)">
                                      <p:cBhvr>
                                        <p:cTn id="52" dur="500"/>
                                        <p:tgtEl>
                                          <p:spTgt spid="1537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left)">
                                      <p:cBhvr>
                                        <p:cTn id="57" dur="500"/>
                                        <p:tgtEl>
                                          <p:spTgt spid="9"/>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5367"/>
                                        </p:tgtEl>
                                        <p:attrNameLst>
                                          <p:attrName>style.visibility</p:attrName>
                                        </p:attrNameLst>
                                      </p:cBhvr>
                                      <p:to>
                                        <p:strVal val="visible"/>
                                      </p:to>
                                    </p:set>
                                    <p:animEffect transition="in" filter="wipe(left)">
                                      <p:cBhvr>
                                        <p:cTn id="62" dur="500"/>
                                        <p:tgtEl>
                                          <p:spTgt spid="15367"/>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wipe(left)">
                                      <p:cBhvr>
                                        <p:cTn id="67" dur="500"/>
                                        <p:tgtEl>
                                          <p:spTgt spid="3"/>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5366"/>
                                        </p:tgtEl>
                                        <p:attrNameLst>
                                          <p:attrName>style.visibility</p:attrName>
                                        </p:attrNameLst>
                                      </p:cBhvr>
                                      <p:to>
                                        <p:strVal val="visible"/>
                                      </p:to>
                                    </p:set>
                                    <p:animEffect transition="in" filter="wipe(left)">
                                      <p:cBhvr>
                                        <p:cTn id="72" dur="500"/>
                                        <p:tgtEl>
                                          <p:spTgt spid="15366"/>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4"/>
                                        </p:tgtEl>
                                        <p:attrNameLst>
                                          <p:attrName>style.visibility</p:attrName>
                                        </p:attrNameLst>
                                      </p:cBhvr>
                                      <p:to>
                                        <p:strVal val="visible"/>
                                      </p:to>
                                    </p:set>
                                    <p:animEffect transition="in" filter="wipe(left)">
                                      <p:cBhvr>
                                        <p:cTn id="77" dur="500"/>
                                        <p:tgtEl>
                                          <p:spTgt spid="4"/>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15365"/>
                                        </p:tgtEl>
                                        <p:attrNameLst>
                                          <p:attrName>style.visibility</p:attrName>
                                        </p:attrNameLst>
                                      </p:cBhvr>
                                      <p:to>
                                        <p:strVal val="visible"/>
                                      </p:to>
                                    </p:set>
                                    <p:animEffect transition="in" filter="wipe(left)">
                                      <p:cBhvr>
                                        <p:cTn id="82" dur="500"/>
                                        <p:tgtEl>
                                          <p:spTgt spid="15365"/>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nodeType="click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wipe(left)">
                                      <p:cBhvr>
                                        <p:cTn id="8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5" grpId="0" autoUpdateAnimBg="0"/>
      <p:bldP spid="15366" grpId="0" autoUpdateAnimBg="0"/>
      <p:bldP spid="15367" grpId="0" autoUpdateAnimBg="0"/>
      <p:bldP spid="15377" grpId="0" autoUpdateAnimBg="0"/>
      <p:bldP spid="15393" grpId="0" autoUpdateAnimBg="0"/>
      <p:bldP spid="15404" grpId="0" autoUpdateAnimBg="0"/>
      <p:bldP spid="15408" grpId="0" autoUpdateAnimBg="0"/>
      <p:bldP spid="15409" grpId="0" autoUpdateAnimBg="0"/>
      <p:bldP spid="15414" grpId="0"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2"/>
          <p:cNvSpPr txBox="1">
            <a:spLocks noChangeArrowheads="1"/>
          </p:cNvSpPr>
          <p:nvPr/>
        </p:nvSpPr>
        <p:spPr bwMode="auto">
          <a:xfrm>
            <a:off x="0" y="0"/>
            <a:ext cx="9144000" cy="1098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6600">
                <a:solidFill>
                  <a:srgbClr val="FF0000"/>
                </a:solidFill>
                <a:latin typeface="华文新魏" charset="0"/>
                <a:ea typeface="华文新魏" charset="0"/>
                <a:cs typeface="华文新魏" charset="0"/>
              </a:rPr>
              <a:t>　国际贸易和金融</a:t>
            </a:r>
          </a:p>
        </p:txBody>
      </p:sp>
      <p:pic>
        <p:nvPicPr>
          <p:cNvPr id="78851" name="Picture 3" descr="两类国家的进出口产品"/>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95400"/>
            <a:ext cx="9144000" cy="5197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874" name="Group 2"/>
          <p:cNvGrpSpPr>
            <a:grpSpLocks/>
          </p:cNvGrpSpPr>
          <p:nvPr/>
        </p:nvGrpSpPr>
        <p:grpSpPr bwMode="auto">
          <a:xfrm>
            <a:off x="533400" y="171450"/>
            <a:ext cx="8229600" cy="6629400"/>
            <a:chOff x="336" y="144"/>
            <a:chExt cx="5184" cy="4176"/>
          </a:xfrm>
        </p:grpSpPr>
        <p:sp>
          <p:nvSpPr>
            <p:cNvPr id="79912" name="Oval 3"/>
            <p:cNvSpPr>
              <a:spLocks noChangeArrowheads="1"/>
            </p:cNvSpPr>
            <p:nvPr/>
          </p:nvSpPr>
          <p:spPr bwMode="auto">
            <a:xfrm>
              <a:off x="2592" y="144"/>
              <a:ext cx="720" cy="720"/>
            </a:xfrm>
            <a:prstGeom prst="ellipse">
              <a:avLst/>
            </a:prstGeom>
            <a:solidFill>
              <a:srgbClr val="FFFFFF"/>
            </a:solidFill>
            <a:ln w="9525">
              <a:solidFill>
                <a:schemeClr val="tx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eaLnBrk="1" hangingPunct="1"/>
              <a:endParaRPr lang="zh-CN" altLang="en-US"/>
            </a:p>
          </p:txBody>
        </p:sp>
        <p:sp>
          <p:nvSpPr>
            <p:cNvPr id="79913" name="Oval 4"/>
            <p:cNvSpPr>
              <a:spLocks noChangeArrowheads="1"/>
            </p:cNvSpPr>
            <p:nvPr/>
          </p:nvSpPr>
          <p:spPr bwMode="auto">
            <a:xfrm>
              <a:off x="2304" y="1968"/>
              <a:ext cx="1248" cy="720"/>
            </a:xfrm>
            <a:prstGeom prst="ellipse">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eaLnBrk="1" hangingPunct="1"/>
              <a:endParaRPr lang="zh-CN" altLang="en-US"/>
            </a:p>
          </p:txBody>
        </p:sp>
        <p:sp>
          <p:nvSpPr>
            <p:cNvPr id="79914" name="Oval 5"/>
            <p:cNvSpPr>
              <a:spLocks noChangeArrowheads="1"/>
            </p:cNvSpPr>
            <p:nvPr/>
          </p:nvSpPr>
          <p:spPr bwMode="auto">
            <a:xfrm>
              <a:off x="2208" y="1728"/>
              <a:ext cx="1152" cy="816"/>
            </a:xfrm>
            <a:prstGeom prst="ellipse">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eaLnBrk="1" hangingPunct="1"/>
              <a:endParaRPr lang="zh-CN" altLang="en-US"/>
            </a:p>
          </p:txBody>
        </p:sp>
        <p:sp>
          <p:nvSpPr>
            <p:cNvPr id="79915" name="Rectangle 6"/>
            <p:cNvSpPr>
              <a:spLocks noChangeArrowheads="1"/>
            </p:cNvSpPr>
            <p:nvPr/>
          </p:nvSpPr>
          <p:spPr bwMode="auto">
            <a:xfrm>
              <a:off x="1248" y="2736"/>
              <a:ext cx="1248" cy="10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eaLnBrk="1" hangingPunct="1"/>
              <a:endParaRPr lang="zh-CN" altLang="en-US"/>
            </a:p>
          </p:txBody>
        </p:sp>
        <p:sp>
          <p:nvSpPr>
            <p:cNvPr id="79916" name="Oval 7"/>
            <p:cNvSpPr>
              <a:spLocks noChangeArrowheads="1"/>
            </p:cNvSpPr>
            <p:nvPr/>
          </p:nvSpPr>
          <p:spPr bwMode="auto">
            <a:xfrm>
              <a:off x="1776" y="1824"/>
              <a:ext cx="1920" cy="864"/>
            </a:xfrm>
            <a:prstGeom prst="ellipse">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eaLnBrk="1" hangingPunct="1"/>
              <a:endParaRPr lang="zh-CN" altLang="en-US"/>
            </a:p>
          </p:txBody>
        </p:sp>
        <p:sp>
          <p:nvSpPr>
            <p:cNvPr id="79917" name="Oval 8"/>
            <p:cNvSpPr>
              <a:spLocks noChangeArrowheads="1"/>
            </p:cNvSpPr>
            <p:nvPr/>
          </p:nvSpPr>
          <p:spPr bwMode="auto">
            <a:xfrm>
              <a:off x="2064" y="1824"/>
              <a:ext cx="1632" cy="816"/>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eaLnBrk="1" hangingPunct="1"/>
              <a:endParaRPr lang="zh-CN" altLang="en-US"/>
            </a:p>
          </p:txBody>
        </p:sp>
        <p:sp>
          <p:nvSpPr>
            <p:cNvPr id="79918" name="Oval 9"/>
            <p:cNvSpPr>
              <a:spLocks noChangeArrowheads="1"/>
            </p:cNvSpPr>
            <p:nvPr/>
          </p:nvSpPr>
          <p:spPr bwMode="auto">
            <a:xfrm>
              <a:off x="336" y="1920"/>
              <a:ext cx="720" cy="720"/>
            </a:xfrm>
            <a:prstGeom prst="ellipse">
              <a:avLst/>
            </a:prstGeom>
            <a:solidFill>
              <a:srgbClr val="FFFFFF"/>
            </a:solidFill>
            <a:ln w="9525">
              <a:solidFill>
                <a:schemeClr val="tx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eaLnBrk="1" hangingPunct="1"/>
              <a:endParaRPr lang="zh-CN" altLang="en-US"/>
            </a:p>
          </p:txBody>
        </p:sp>
        <p:sp>
          <p:nvSpPr>
            <p:cNvPr id="79919" name="Oval 10"/>
            <p:cNvSpPr>
              <a:spLocks noChangeArrowheads="1"/>
            </p:cNvSpPr>
            <p:nvPr/>
          </p:nvSpPr>
          <p:spPr bwMode="auto">
            <a:xfrm>
              <a:off x="2544" y="3600"/>
              <a:ext cx="720" cy="720"/>
            </a:xfrm>
            <a:prstGeom prst="ellipse">
              <a:avLst/>
            </a:prstGeom>
            <a:solidFill>
              <a:srgbClr val="FFFFFF"/>
            </a:solidFill>
            <a:ln w="9525">
              <a:solidFill>
                <a:schemeClr val="tx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eaLnBrk="1" hangingPunct="1"/>
              <a:endParaRPr lang="zh-CN" altLang="en-US"/>
            </a:p>
          </p:txBody>
        </p:sp>
        <p:sp>
          <p:nvSpPr>
            <p:cNvPr id="79920" name="Oval 11"/>
            <p:cNvSpPr>
              <a:spLocks noChangeArrowheads="1"/>
            </p:cNvSpPr>
            <p:nvPr/>
          </p:nvSpPr>
          <p:spPr bwMode="auto">
            <a:xfrm>
              <a:off x="4800" y="1920"/>
              <a:ext cx="720" cy="720"/>
            </a:xfrm>
            <a:prstGeom prst="ellipse">
              <a:avLst/>
            </a:prstGeom>
            <a:solidFill>
              <a:srgbClr val="FFFFFF"/>
            </a:solidFill>
            <a:ln w="9525">
              <a:solidFill>
                <a:schemeClr val="tx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eaLnBrk="1" hangingPunct="1"/>
              <a:endParaRPr lang="zh-CN" altLang="en-US"/>
            </a:p>
          </p:txBody>
        </p:sp>
        <p:sp>
          <p:nvSpPr>
            <p:cNvPr id="79921" name="Line 12"/>
            <p:cNvSpPr>
              <a:spLocks noChangeShapeType="1"/>
            </p:cNvSpPr>
            <p:nvPr/>
          </p:nvSpPr>
          <p:spPr bwMode="auto">
            <a:xfrm flipH="1">
              <a:off x="1104" y="2256"/>
              <a:ext cx="960" cy="0"/>
            </a:xfrm>
            <a:prstGeom prst="line">
              <a:avLst/>
            </a:prstGeom>
            <a:noFill/>
            <a:ln w="12700">
              <a:solidFill>
                <a:schemeClr val="tx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zh-CN" altLang="en-US"/>
            </a:p>
          </p:txBody>
        </p:sp>
        <p:sp>
          <p:nvSpPr>
            <p:cNvPr id="79922" name="Line 13"/>
            <p:cNvSpPr>
              <a:spLocks noChangeShapeType="1"/>
            </p:cNvSpPr>
            <p:nvPr/>
          </p:nvSpPr>
          <p:spPr bwMode="auto">
            <a:xfrm>
              <a:off x="3696" y="2208"/>
              <a:ext cx="1104" cy="0"/>
            </a:xfrm>
            <a:prstGeom prst="line">
              <a:avLst/>
            </a:prstGeom>
            <a:noFill/>
            <a:ln w="12700">
              <a:solidFill>
                <a:schemeClr val="tx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zh-CN" altLang="en-US"/>
            </a:p>
          </p:txBody>
        </p:sp>
        <p:sp>
          <p:nvSpPr>
            <p:cNvPr id="79923" name="Line 14"/>
            <p:cNvSpPr>
              <a:spLocks noChangeShapeType="1"/>
            </p:cNvSpPr>
            <p:nvPr/>
          </p:nvSpPr>
          <p:spPr bwMode="auto">
            <a:xfrm>
              <a:off x="2880" y="2640"/>
              <a:ext cx="0" cy="912"/>
            </a:xfrm>
            <a:prstGeom prst="line">
              <a:avLst/>
            </a:prstGeom>
            <a:noFill/>
            <a:ln w="12700">
              <a:solidFill>
                <a:schemeClr val="tx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zh-CN" altLang="en-US"/>
            </a:p>
          </p:txBody>
        </p:sp>
        <p:sp>
          <p:nvSpPr>
            <p:cNvPr id="79924" name="Line 15"/>
            <p:cNvSpPr>
              <a:spLocks noChangeShapeType="1"/>
            </p:cNvSpPr>
            <p:nvPr/>
          </p:nvSpPr>
          <p:spPr bwMode="auto">
            <a:xfrm>
              <a:off x="2928" y="864"/>
              <a:ext cx="0" cy="912"/>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zh-CN" altLang="en-US"/>
            </a:p>
          </p:txBody>
        </p:sp>
        <p:sp>
          <p:nvSpPr>
            <p:cNvPr id="79925" name="Line 16"/>
            <p:cNvSpPr>
              <a:spLocks noChangeShapeType="1"/>
            </p:cNvSpPr>
            <p:nvPr/>
          </p:nvSpPr>
          <p:spPr bwMode="auto">
            <a:xfrm flipH="1">
              <a:off x="912" y="624"/>
              <a:ext cx="1680" cy="1344"/>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zh-CN" altLang="en-US"/>
            </a:p>
          </p:txBody>
        </p:sp>
        <p:sp>
          <p:nvSpPr>
            <p:cNvPr id="79926" name="Line 17"/>
            <p:cNvSpPr>
              <a:spLocks noChangeShapeType="1"/>
            </p:cNvSpPr>
            <p:nvPr/>
          </p:nvSpPr>
          <p:spPr bwMode="auto">
            <a:xfrm>
              <a:off x="3312" y="576"/>
              <a:ext cx="1680" cy="1344"/>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zh-CN" altLang="en-US"/>
            </a:p>
          </p:txBody>
        </p:sp>
        <p:sp>
          <p:nvSpPr>
            <p:cNvPr id="79927" name="Line 18"/>
            <p:cNvSpPr>
              <a:spLocks noChangeShapeType="1"/>
            </p:cNvSpPr>
            <p:nvPr/>
          </p:nvSpPr>
          <p:spPr bwMode="auto">
            <a:xfrm>
              <a:off x="816" y="2640"/>
              <a:ext cx="1728" cy="1200"/>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zh-CN" altLang="en-US"/>
            </a:p>
          </p:txBody>
        </p:sp>
        <p:sp>
          <p:nvSpPr>
            <p:cNvPr id="79928" name="Line 19"/>
            <p:cNvSpPr>
              <a:spLocks noChangeShapeType="1"/>
            </p:cNvSpPr>
            <p:nvPr/>
          </p:nvSpPr>
          <p:spPr bwMode="auto">
            <a:xfrm flipH="1">
              <a:off x="3264" y="2640"/>
              <a:ext cx="1728" cy="1152"/>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zh-CN" altLang="en-US"/>
            </a:p>
          </p:txBody>
        </p:sp>
      </p:grpSp>
      <p:sp>
        <p:nvSpPr>
          <p:cNvPr id="79875" name="Text Box 20"/>
          <p:cNvSpPr txBox="1">
            <a:spLocks noChangeArrowheads="1"/>
          </p:cNvSpPr>
          <p:nvPr/>
        </p:nvSpPr>
        <p:spPr bwMode="auto">
          <a:xfrm>
            <a:off x="3429000" y="3124200"/>
            <a:ext cx="2286000" cy="8223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2400" b="1">
                <a:ea typeface="楷体_GB2312" charset="0"/>
                <a:cs typeface="楷体_GB2312" charset="0"/>
              </a:rPr>
              <a:t>日益密切的全球经济联系</a:t>
            </a:r>
          </a:p>
        </p:txBody>
      </p:sp>
      <p:sp>
        <p:nvSpPr>
          <p:cNvPr id="166933" name="Text Box 21"/>
          <p:cNvSpPr txBox="1">
            <a:spLocks noChangeArrowheads="1"/>
          </p:cNvSpPr>
          <p:nvPr/>
        </p:nvSpPr>
        <p:spPr bwMode="auto">
          <a:xfrm>
            <a:off x="685800" y="3200400"/>
            <a:ext cx="838200" cy="8223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2400" b="1">
                <a:solidFill>
                  <a:srgbClr val="FF0000"/>
                </a:solidFill>
                <a:ea typeface="黑体" charset="0"/>
                <a:cs typeface="黑体" charset="0"/>
              </a:rPr>
              <a:t>国际贸易</a:t>
            </a:r>
          </a:p>
        </p:txBody>
      </p:sp>
      <p:sp>
        <p:nvSpPr>
          <p:cNvPr id="166934" name="Text Box 22"/>
          <p:cNvSpPr txBox="1">
            <a:spLocks noChangeArrowheads="1"/>
          </p:cNvSpPr>
          <p:nvPr/>
        </p:nvSpPr>
        <p:spPr bwMode="auto">
          <a:xfrm>
            <a:off x="7772400" y="3200400"/>
            <a:ext cx="914400" cy="8223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2400" b="1">
                <a:solidFill>
                  <a:srgbClr val="FF0000"/>
                </a:solidFill>
                <a:ea typeface="黑体" charset="0"/>
                <a:cs typeface="黑体" charset="0"/>
              </a:rPr>
              <a:t>国际金融</a:t>
            </a:r>
          </a:p>
        </p:txBody>
      </p:sp>
      <p:sp>
        <p:nvSpPr>
          <p:cNvPr id="166935" name="Text Box 23"/>
          <p:cNvSpPr txBox="1">
            <a:spLocks noChangeArrowheads="1"/>
          </p:cNvSpPr>
          <p:nvPr/>
        </p:nvSpPr>
        <p:spPr bwMode="auto">
          <a:xfrm>
            <a:off x="4267200" y="381000"/>
            <a:ext cx="838200" cy="8223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2400" b="1"/>
              <a:t>技术进步</a:t>
            </a:r>
          </a:p>
        </p:txBody>
      </p:sp>
      <p:sp>
        <p:nvSpPr>
          <p:cNvPr id="166936" name="Text Box 24"/>
          <p:cNvSpPr txBox="1">
            <a:spLocks noChangeArrowheads="1"/>
          </p:cNvSpPr>
          <p:nvPr/>
        </p:nvSpPr>
        <p:spPr bwMode="auto">
          <a:xfrm>
            <a:off x="4038600" y="5964238"/>
            <a:ext cx="1143000" cy="8223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2400" b="1"/>
              <a:t>经济全球化</a:t>
            </a:r>
          </a:p>
        </p:txBody>
      </p:sp>
      <p:sp>
        <p:nvSpPr>
          <p:cNvPr id="166937" name="Text Box 25"/>
          <p:cNvSpPr txBox="1">
            <a:spLocks noChangeArrowheads="1"/>
          </p:cNvSpPr>
          <p:nvPr/>
        </p:nvSpPr>
        <p:spPr bwMode="auto">
          <a:xfrm rot="-2384283">
            <a:off x="1524000" y="1524000"/>
            <a:ext cx="2058988" cy="4572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2400" b="1"/>
              <a:t>运输技术</a:t>
            </a:r>
          </a:p>
        </p:txBody>
      </p:sp>
      <p:sp>
        <p:nvSpPr>
          <p:cNvPr id="166938" name="Text Box 26"/>
          <p:cNvSpPr txBox="1">
            <a:spLocks noChangeArrowheads="1"/>
          </p:cNvSpPr>
          <p:nvPr/>
        </p:nvSpPr>
        <p:spPr bwMode="auto">
          <a:xfrm rot="2312292">
            <a:off x="5562600" y="1371600"/>
            <a:ext cx="1905000" cy="10048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2400" b="1"/>
              <a:t>信息技术</a:t>
            </a:r>
          </a:p>
          <a:p>
            <a:pPr algn="ctr" eaLnBrk="1" hangingPunct="1">
              <a:spcBef>
                <a:spcPct val="50000"/>
              </a:spcBef>
            </a:pPr>
            <a:r>
              <a:rPr lang="zh-CN" altLang="en-US" sz="2400" b="1"/>
              <a:t>国际互联网</a:t>
            </a:r>
          </a:p>
        </p:txBody>
      </p:sp>
      <p:sp>
        <p:nvSpPr>
          <p:cNvPr id="166939" name="Text Box 27"/>
          <p:cNvSpPr txBox="1">
            <a:spLocks noChangeArrowheads="1"/>
          </p:cNvSpPr>
          <p:nvPr/>
        </p:nvSpPr>
        <p:spPr bwMode="auto">
          <a:xfrm>
            <a:off x="1752600" y="2724150"/>
            <a:ext cx="1676400"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2400" b="1"/>
              <a:t>商品劳务交换为主</a:t>
            </a:r>
          </a:p>
        </p:txBody>
      </p:sp>
      <p:sp>
        <p:nvSpPr>
          <p:cNvPr id="166940" name="Text Box 28"/>
          <p:cNvSpPr txBox="1">
            <a:spLocks noChangeArrowheads="1"/>
          </p:cNvSpPr>
          <p:nvPr/>
        </p:nvSpPr>
        <p:spPr bwMode="auto">
          <a:xfrm>
            <a:off x="5943600" y="2662238"/>
            <a:ext cx="1447800"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2400" b="1"/>
              <a:t>货币资金周围运动</a:t>
            </a:r>
          </a:p>
        </p:txBody>
      </p:sp>
      <p:sp>
        <p:nvSpPr>
          <p:cNvPr id="79884" name="Line 29"/>
          <p:cNvSpPr>
            <a:spLocks noChangeShapeType="1"/>
          </p:cNvSpPr>
          <p:nvPr/>
        </p:nvSpPr>
        <p:spPr bwMode="auto">
          <a:xfrm>
            <a:off x="990600" y="2362200"/>
            <a:ext cx="0" cy="609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zh-CN" altLang="en-US"/>
          </a:p>
        </p:txBody>
      </p:sp>
      <p:sp>
        <p:nvSpPr>
          <p:cNvPr id="79885" name="Line 30"/>
          <p:cNvSpPr>
            <a:spLocks noChangeShapeType="1"/>
          </p:cNvSpPr>
          <p:nvPr/>
        </p:nvSpPr>
        <p:spPr bwMode="auto">
          <a:xfrm flipV="1">
            <a:off x="990600" y="4114800"/>
            <a:ext cx="0" cy="457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zh-CN" altLang="en-US"/>
          </a:p>
        </p:txBody>
      </p:sp>
      <p:sp>
        <p:nvSpPr>
          <p:cNvPr id="166943" name="Text Box 31"/>
          <p:cNvSpPr txBox="1">
            <a:spLocks noChangeArrowheads="1"/>
          </p:cNvSpPr>
          <p:nvPr/>
        </p:nvSpPr>
        <p:spPr bwMode="auto">
          <a:xfrm>
            <a:off x="533400" y="1524000"/>
            <a:ext cx="914400"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2400" b="1"/>
              <a:t>商业信息</a:t>
            </a:r>
          </a:p>
        </p:txBody>
      </p:sp>
      <p:sp>
        <p:nvSpPr>
          <p:cNvPr id="166944" name="Text Box 32"/>
          <p:cNvSpPr txBox="1">
            <a:spLocks noChangeArrowheads="1"/>
          </p:cNvSpPr>
          <p:nvPr/>
        </p:nvSpPr>
        <p:spPr bwMode="auto">
          <a:xfrm>
            <a:off x="395288" y="4652963"/>
            <a:ext cx="1143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2400" b="1"/>
              <a:t>技术</a:t>
            </a:r>
          </a:p>
        </p:txBody>
      </p:sp>
      <p:sp>
        <p:nvSpPr>
          <p:cNvPr id="166945" name="Text Box 33"/>
          <p:cNvSpPr txBox="1">
            <a:spLocks noChangeArrowheads="1"/>
          </p:cNvSpPr>
          <p:nvPr/>
        </p:nvSpPr>
        <p:spPr bwMode="auto">
          <a:xfrm>
            <a:off x="4038600" y="1371600"/>
            <a:ext cx="457200" cy="1187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2400" b="1"/>
              <a:t>得益于</a:t>
            </a:r>
          </a:p>
        </p:txBody>
      </p:sp>
      <p:sp>
        <p:nvSpPr>
          <p:cNvPr id="79889" name="Line 34"/>
          <p:cNvSpPr>
            <a:spLocks noChangeShapeType="1"/>
          </p:cNvSpPr>
          <p:nvPr/>
        </p:nvSpPr>
        <p:spPr bwMode="auto">
          <a:xfrm>
            <a:off x="8229600" y="2286000"/>
            <a:ext cx="0" cy="0"/>
          </a:xfrm>
          <a:prstGeom prst="line">
            <a:avLst/>
          </a:prstGeom>
          <a:noFill/>
          <a:ln>
            <a:noFill/>
          </a:ln>
          <a:effectLst/>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chemeClr val="tx1"/>
                </a:solidFill>
                <a:round/>
                <a:headEn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zh-CN" altLang="en-US"/>
          </a:p>
        </p:txBody>
      </p:sp>
      <p:sp>
        <p:nvSpPr>
          <p:cNvPr id="79890" name="Line 35"/>
          <p:cNvSpPr>
            <a:spLocks noChangeShapeType="1"/>
          </p:cNvSpPr>
          <p:nvPr/>
        </p:nvSpPr>
        <p:spPr bwMode="auto">
          <a:xfrm>
            <a:off x="8229600" y="2362200"/>
            <a:ext cx="0" cy="609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zh-CN" altLang="en-US"/>
          </a:p>
        </p:txBody>
      </p:sp>
      <p:sp>
        <p:nvSpPr>
          <p:cNvPr id="79891" name="Line 36"/>
          <p:cNvSpPr>
            <a:spLocks noChangeShapeType="1"/>
          </p:cNvSpPr>
          <p:nvPr/>
        </p:nvSpPr>
        <p:spPr bwMode="auto">
          <a:xfrm flipV="1">
            <a:off x="7924800" y="4114800"/>
            <a:ext cx="2286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zh-CN" altLang="en-US"/>
          </a:p>
        </p:txBody>
      </p:sp>
      <p:sp>
        <p:nvSpPr>
          <p:cNvPr id="79892" name="Line 37"/>
          <p:cNvSpPr>
            <a:spLocks noChangeShapeType="1"/>
          </p:cNvSpPr>
          <p:nvPr/>
        </p:nvSpPr>
        <p:spPr bwMode="auto">
          <a:xfrm flipH="1" flipV="1">
            <a:off x="8458200" y="4114800"/>
            <a:ext cx="228600" cy="5334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zh-CN" altLang="en-US"/>
          </a:p>
        </p:txBody>
      </p:sp>
      <p:sp>
        <p:nvSpPr>
          <p:cNvPr id="166950" name="Text Box 38"/>
          <p:cNvSpPr txBox="1">
            <a:spLocks noChangeArrowheads="1"/>
          </p:cNvSpPr>
          <p:nvPr/>
        </p:nvSpPr>
        <p:spPr bwMode="auto">
          <a:xfrm>
            <a:off x="7620000" y="1295400"/>
            <a:ext cx="1524000" cy="10048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2400" b="1"/>
              <a:t>长短期</a:t>
            </a:r>
          </a:p>
          <a:p>
            <a:pPr algn="ctr" eaLnBrk="1" hangingPunct="1">
              <a:spcBef>
                <a:spcPct val="50000"/>
              </a:spcBef>
            </a:pPr>
            <a:r>
              <a:rPr lang="zh-CN" altLang="en-US" sz="2400" b="1"/>
              <a:t>资金借贷</a:t>
            </a:r>
          </a:p>
        </p:txBody>
      </p:sp>
      <p:sp>
        <p:nvSpPr>
          <p:cNvPr id="166951" name="Text Box 39"/>
          <p:cNvSpPr txBox="1">
            <a:spLocks noChangeArrowheads="1"/>
          </p:cNvSpPr>
          <p:nvPr/>
        </p:nvSpPr>
        <p:spPr bwMode="auto">
          <a:xfrm>
            <a:off x="7162800" y="5029200"/>
            <a:ext cx="914400" cy="1187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2400" b="1"/>
              <a:t>有价证券交易</a:t>
            </a:r>
          </a:p>
        </p:txBody>
      </p:sp>
      <p:sp>
        <p:nvSpPr>
          <p:cNvPr id="166952" name="Text Box 40"/>
          <p:cNvSpPr txBox="1">
            <a:spLocks noChangeArrowheads="1"/>
          </p:cNvSpPr>
          <p:nvPr/>
        </p:nvSpPr>
        <p:spPr bwMode="auto">
          <a:xfrm>
            <a:off x="8305800" y="4800600"/>
            <a:ext cx="838200" cy="1187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2400" b="1"/>
              <a:t>黄金外汇买卖</a:t>
            </a:r>
          </a:p>
        </p:txBody>
      </p:sp>
      <p:sp>
        <p:nvSpPr>
          <p:cNvPr id="166953" name="Text Box 41"/>
          <p:cNvSpPr txBox="1">
            <a:spLocks noChangeArrowheads="1"/>
          </p:cNvSpPr>
          <p:nvPr/>
        </p:nvSpPr>
        <p:spPr bwMode="auto">
          <a:xfrm>
            <a:off x="8648700" y="2362200"/>
            <a:ext cx="381000"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2400" b="1">
                <a:solidFill>
                  <a:srgbClr val="FF0000"/>
                </a:solidFill>
              </a:rPr>
              <a:t>中心</a:t>
            </a:r>
          </a:p>
        </p:txBody>
      </p:sp>
      <p:sp>
        <p:nvSpPr>
          <p:cNvPr id="79897" name="AutoShape 42"/>
          <p:cNvSpPr>
            <a:spLocks noChangeArrowheads="1"/>
          </p:cNvSpPr>
          <p:nvPr/>
        </p:nvSpPr>
        <p:spPr bwMode="auto">
          <a:xfrm>
            <a:off x="8534400" y="3200400"/>
            <a:ext cx="609600" cy="381000"/>
          </a:xfrm>
          <a:custGeom>
            <a:avLst/>
            <a:gdLst>
              <a:gd name="T0" fmla="*/ 2147483646 w 21600"/>
              <a:gd name="T1" fmla="*/ 0 h 21600"/>
              <a:gd name="T2" fmla="*/ 2147483646 w 21600"/>
              <a:gd name="T3" fmla="*/ 696975347 h 21600"/>
              <a:gd name="T4" fmla="*/ 0 w 21600"/>
              <a:gd name="T5" fmla="*/ 1742537155 h 21600"/>
              <a:gd name="T6" fmla="*/ 2147483646 w 21600"/>
              <a:gd name="T7" fmla="*/ 2090926042 h 21600"/>
              <a:gd name="T8" fmla="*/ 2147483646 w 21600"/>
              <a:gd name="T9" fmla="*/ 1452030035 h 21600"/>
              <a:gd name="T10" fmla="*/ 2147483646 w 21600"/>
              <a:gd name="T11" fmla="*/ 696975347 h 21600"/>
              <a:gd name="T12" fmla="*/ 17694720 60000 65536"/>
              <a:gd name="T13" fmla="*/ 11796480 60000 65536"/>
              <a:gd name="T14" fmla="*/ 11796480 60000 65536"/>
              <a:gd name="T15" fmla="*/ 589824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lnTo>
                  <a:pt x="15429" y="0"/>
                </a:lnTo>
                <a:close/>
              </a:path>
            </a:pathLst>
          </a:custGeom>
          <a:solidFill>
            <a:schemeClr val="accent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zh-CN" altLang="en-US"/>
          </a:p>
        </p:txBody>
      </p:sp>
      <p:sp>
        <p:nvSpPr>
          <p:cNvPr id="79898" name="Text Box 43"/>
          <p:cNvSpPr txBox="1">
            <a:spLocks noChangeArrowheads="1"/>
          </p:cNvSpPr>
          <p:nvPr/>
        </p:nvSpPr>
        <p:spPr bwMode="auto">
          <a:xfrm>
            <a:off x="838200" y="2895600"/>
            <a:ext cx="5334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en-US" altLang="zh-CN" sz="2400" b="1"/>
              <a:t>A</a:t>
            </a:r>
          </a:p>
        </p:txBody>
      </p:sp>
      <p:sp>
        <p:nvSpPr>
          <p:cNvPr id="79899" name="Text Box 44"/>
          <p:cNvSpPr txBox="1">
            <a:spLocks noChangeArrowheads="1"/>
          </p:cNvSpPr>
          <p:nvPr/>
        </p:nvSpPr>
        <p:spPr bwMode="auto">
          <a:xfrm>
            <a:off x="7986713" y="2938463"/>
            <a:ext cx="5334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en-US" altLang="zh-CN" sz="2400" b="1"/>
              <a:t>B</a:t>
            </a:r>
          </a:p>
        </p:txBody>
      </p:sp>
      <p:sp>
        <p:nvSpPr>
          <p:cNvPr id="79900" name="Text Box 45"/>
          <p:cNvSpPr txBox="1">
            <a:spLocks noChangeArrowheads="1"/>
          </p:cNvSpPr>
          <p:nvPr/>
        </p:nvSpPr>
        <p:spPr bwMode="auto">
          <a:xfrm>
            <a:off x="457200" y="2286000"/>
            <a:ext cx="609600"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en-US" altLang="zh-CN" b="1"/>
              <a:t>a</a:t>
            </a:r>
            <a:r>
              <a:rPr lang="en-US" altLang="zh-CN" sz="1800" b="1"/>
              <a:t>2</a:t>
            </a:r>
          </a:p>
        </p:txBody>
      </p:sp>
      <p:sp>
        <p:nvSpPr>
          <p:cNvPr id="79901" name="Text Box 46"/>
          <p:cNvSpPr txBox="1">
            <a:spLocks noChangeArrowheads="1"/>
          </p:cNvSpPr>
          <p:nvPr/>
        </p:nvSpPr>
        <p:spPr bwMode="auto">
          <a:xfrm>
            <a:off x="381000" y="4038600"/>
            <a:ext cx="609600"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en-US" altLang="zh-CN" b="1"/>
              <a:t>a</a:t>
            </a:r>
            <a:r>
              <a:rPr lang="en-US" altLang="zh-CN" sz="1800" b="1"/>
              <a:t>3</a:t>
            </a:r>
          </a:p>
        </p:txBody>
      </p:sp>
      <p:sp>
        <p:nvSpPr>
          <p:cNvPr id="79902" name="Rectangle 47"/>
          <p:cNvSpPr>
            <a:spLocks noChangeArrowheads="1"/>
          </p:cNvSpPr>
          <p:nvPr/>
        </p:nvSpPr>
        <p:spPr bwMode="auto">
          <a:xfrm>
            <a:off x="2274888" y="3505200"/>
            <a:ext cx="501650"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1" hangingPunct="1">
              <a:spcBef>
                <a:spcPct val="50000"/>
              </a:spcBef>
            </a:pPr>
            <a:r>
              <a:rPr lang="en-US" altLang="zh-CN" sz="3200" b="1"/>
              <a:t>a</a:t>
            </a:r>
            <a:r>
              <a:rPr lang="en-US" altLang="zh-CN" sz="1800" b="1"/>
              <a:t>1</a:t>
            </a:r>
          </a:p>
        </p:txBody>
      </p:sp>
      <p:sp>
        <p:nvSpPr>
          <p:cNvPr id="79903" name="Rectangle 48"/>
          <p:cNvSpPr>
            <a:spLocks noChangeArrowheads="1"/>
          </p:cNvSpPr>
          <p:nvPr/>
        </p:nvSpPr>
        <p:spPr bwMode="auto">
          <a:xfrm>
            <a:off x="6454775" y="3429000"/>
            <a:ext cx="523875"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1" hangingPunct="1">
              <a:spcBef>
                <a:spcPct val="50000"/>
              </a:spcBef>
            </a:pPr>
            <a:r>
              <a:rPr lang="en-US" altLang="zh-CN" sz="3200" b="1"/>
              <a:t>b</a:t>
            </a:r>
            <a:r>
              <a:rPr lang="en-US" altLang="zh-CN" sz="1800" b="1"/>
              <a:t>1</a:t>
            </a:r>
          </a:p>
        </p:txBody>
      </p:sp>
      <p:sp>
        <p:nvSpPr>
          <p:cNvPr id="79904" name="Rectangle 49"/>
          <p:cNvSpPr>
            <a:spLocks noChangeArrowheads="1"/>
          </p:cNvSpPr>
          <p:nvPr/>
        </p:nvSpPr>
        <p:spPr bwMode="auto">
          <a:xfrm>
            <a:off x="7761288" y="2286000"/>
            <a:ext cx="523875"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1" hangingPunct="1">
              <a:spcBef>
                <a:spcPct val="50000"/>
              </a:spcBef>
            </a:pPr>
            <a:r>
              <a:rPr lang="en-US" altLang="zh-CN" sz="3200" b="1"/>
              <a:t>b</a:t>
            </a:r>
            <a:r>
              <a:rPr lang="en-US" altLang="zh-CN" sz="1800" b="1"/>
              <a:t>2</a:t>
            </a:r>
          </a:p>
        </p:txBody>
      </p:sp>
      <p:sp>
        <p:nvSpPr>
          <p:cNvPr id="79905" name="Rectangle 50"/>
          <p:cNvSpPr>
            <a:spLocks noChangeArrowheads="1"/>
          </p:cNvSpPr>
          <p:nvPr/>
        </p:nvSpPr>
        <p:spPr bwMode="auto">
          <a:xfrm>
            <a:off x="7761288" y="4648200"/>
            <a:ext cx="523875"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1" hangingPunct="1">
              <a:spcBef>
                <a:spcPct val="50000"/>
              </a:spcBef>
            </a:pPr>
            <a:r>
              <a:rPr lang="en-US" altLang="zh-CN" sz="3200" b="1"/>
              <a:t>b</a:t>
            </a:r>
            <a:r>
              <a:rPr lang="en-US" altLang="zh-CN" sz="1800" b="1"/>
              <a:t>2</a:t>
            </a:r>
          </a:p>
        </p:txBody>
      </p:sp>
      <p:sp>
        <p:nvSpPr>
          <p:cNvPr id="79906" name="Rectangle 51"/>
          <p:cNvSpPr>
            <a:spLocks noChangeArrowheads="1"/>
          </p:cNvSpPr>
          <p:nvPr/>
        </p:nvSpPr>
        <p:spPr bwMode="auto">
          <a:xfrm>
            <a:off x="8642350" y="4267200"/>
            <a:ext cx="523875"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1" hangingPunct="1">
              <a:spcBef>
                <a:spcPct val="50000"/>
              </a:spcBef>
            </a:pPr>
            <a:r>
              <a:rPr lang="en-US" altLang="zh-CN" sz="3200" b="1"/>
              <a:t>b</a:t>
            </a:r>
            <a:r>
              <a:rPr lang="en-US" altLang="zh-CN" sz="1800" b="1"/>
              <a:t>2</a:t>
            </a:r>
          </a:p>
        </p:txBody>
      </p:sp>
      <p:sp>
        <p:nvSpPr>
          <p:cNvPr id="79907" name="Text Box 52"/>
          <p:cNvSpPr txBox="1">
            <a:spLocks noChangeArrowheads="1"/>
          </p:cNvSpPr>
          <p:nvPr/>
        </p:nvSpPr>
        <p:spPr bwMode="auto">
          <a:xfrm>
            <a:off x="4391025" y="152400"/>
            <a:ext cx="609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en-US" altLang="zh-CN" sz="2400" b="1"/>
              <a:t>C</a:t>
            </a:r>
          </a:p>
        </p:txBody>
      </p:sp>
      <p:sp>
        <p:nvSpPr>
          <p:cNvPr id="79908" name="Text Box 53"/>
          <p:cNvSpPr txBox="1">
            <a:spLocks noChangeArrowheads="1"/>
          </p:cNvSpPr>
          <p:nvPr/>
        </p:nvSpPr>
        <p:spPr bwMode="auto">
          <a:xfrm>
            <a:off x="1676400" y="1981200"/>
            <a:ext cx="609600"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en-US" altLang="zh-CN" b="1"/>
              <a:t>c</a:t>
            </a:r>
            <a:r>
              <a:rPr lang="en-US" altLang="zh-CN" sz="1800" b="1"/>
              <a:t>1</a:t>
            </a:r>
          </a:p>
        </p:txBody>
      </p:sp>
      <p:sp>
        <p:nvSpPr>
          <p:cNvPr id="79909" name="Text Box 54"/>
          <p:cNvSpPr txBox="1">
            <a:spLocks noChangeArrowheads="1"/>
          </p:cNvSpPr>
          <p:nvPr/>
        </p:nvSpPr>
        <p:spPr bwMode="auto">
          <a:xfrm>
            <a:off x="5715000" y="838200"/>
            <a:ext cx="609600"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en-US" altLang="zh-CN" b="1"/>
              <a:t>c</a:t>
            </a:r>
            <a:r>
              <a:rPr lang="en-US" altLang="zh-CN" sz="1800" b="1"/>
              <a:t>2</a:t>
            </a:r>
          </a:p>
        </p:txBody>
      </p:sp>
      <p:sp>
        <p:nvSpPr>
          <p:cNvPr id="79910" name="Text Box 55"/>
          <p:cNvSpPr txBox="1">
            <a:spLocks noChangeArrowheads="1"/>
          </p:cNvSpPr>
          <p:nvPr/>
        </p:nvSpPr>
        <p:spPr bwMode="auto">
          <a:xfrm>
            <a:off x="3886200" y="5105400"/>
            <a:ext cx="1447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2400" b="1"/>
              <a:t>促　进</a:t>
            </a:r>
          </a:p>
        </p:txBody>
      </p:sp>
      <p:sp>
        <p:nvSpPr>
          <p:cNvPr id="79911" name="Text Box 56"/>
          <p:cNvSpPr txBox="1">
            <a:spLocks noChangeArrowheads="1"/>
          </p:cNvSpPr>
          <p:nvPr/>
        </p:nvSpPr>
        <p:spPr bwMode="auto">
          <a:xfrm>
            <a:off x="4343400" y="5638800"/>
            <a:ext cx="5334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en-US" altLang="zh-CN" sz="2400" b="1"/>
              <a:t>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693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693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6694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6694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6694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6693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6695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6695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6695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66945"/>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66935"/>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166937"/>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166938"/>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166936"/>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9" presetClass="entr" presetSubtype="10" fill="hold" grpId="0" nodeType="clickEffect">
                                  <p:stCondLst>
                                    <p:cond delay="0"/>
                                  </p:stCondLst>
                                  <p:childTnLst>
                                    <p:set>
                                      <p:cBhvr>
                                        <p:cTn id="62" dur="1" fill="hold">
                                          <p:stCondLst>
                                            <p:cond delay="0"/>
                                          </p:stCondLst>
                                        </p:cTn>
                                        <p:tgtEl>
                                          <p:spTgt spid="166953"/>
                                        </p:tgtEl>
                                        <p:attrNameLst>
                                          <p:attrName>style.visibility</p:attrName>
                                        </p:attrNameLst>
                                      </p:cBhvr>
                                      <p:to>
                                        <p:strVal val="visible"/>
                                      </p:to>
                                    </p:set>
                                    <p:anim calcmode="lin" valueType="num">
                                      <p:cBhvr>
                                        <p:cTn id="63" dur="5000" fill="hold"/>
                                        <p:tgtEl>
                                          <p:spTgt spid="166953"/>
                                        </p:tgtEl>
                                        <p:attrNameLst>
                                          <p:attrName>ppt_w</p:attrName>
                                        </p:attrNameLst>
                                      </p:cBhvr>
                                      <p:tavLst>
                                        <p:tav tm="0" fmla="#ppt_w*sin(2.5*pi*$)">
                                          <p:val>
                                            <p:fltVal val="0"/>
                                          </p:val>
                                        </p:tav>
                                        <p:tav tm="100000">
                                          <p:val>
                                            <p:fltVal val="1"/>
                                          </p:val>
                                        </p:tav>
                                      </p:tavLst>
                                    </p:anim>
                                    <p:anim calcmode="lin" valueType="num">
                                      <p:cBhvr>
                                        <p:cTn id="64" dur="5000" fill="hold"/>
                                        <p:tgtEl>
                                          <p:spTgt spid="16695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33" grpId="0" autoUpdateAnimBg="0"/>
      <p:bldP spid="166934" grpId="0" autoUpdateAnimBg="0"/>
      <p:bldP spid="166935" grpId="0" autoUpdateAnimBg="0"/>
      <p:bldP spid="166936" grpId="0" autoUpdateAnimBg="0"/>
      <p:bldP spid="166937" grpId="0" autoUpdateAnimBg="0"/>
      <p:bldP spid="166938" grpId="0" autoUpdateAnimBg="0"/>
      <p:bldP spid="166939" grpId="0" autoUpdateAnimBg="0"/>
      <p:bldP spid="166940" grpId="0" autoUpdateAnimBg="0"/>
      <p:bldP spid="166943" grpId="0" autoUpdateAnimBg="0"/>
      <p:bldP spid="166944" grpId="0" autoUpdateAnimBg="0"/>
      <p:bldP spid="166945" grpId="0" autoUpdateAnimBg="0"/>
      <p:bldP spid="166950" grpId="0" autoUpdateAnimBg="0"/>
      <p:bldP spid="166951" grpId="0" autoUpdateAnimBg="0"/>
      <p:bldP spid="166952" grpId="0" autoUpdateAnimBg="0"/>
      <p:bldP spid="166953" grpId="0"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898" name="Group 2"/>
          <p:cNvGrpSpPr>
            <a:grpSpLocks/>
          </p:cNvGrpSpPr>
          <p:nvPr/>
        </p:nvGrpSpPr>
        <p:grpSpPr bwMode="auto">
          <a:xfrm>
            <a:off x="228600" y="1447800"/>
            <a:ext cx="8686800" cy="4038600"/>
            <a:chOff x="144" y="912"/>
            <a:chExt cx="5472" cy="2544"/>
          </a:xfrm>
        </p:grpSpPr>
        <p:sp>
          <p:nvSpPr>
            <p:cNvPr id="80926" name="Rectangle 3"/>
            <p:cNvSpPr>
              <a:spLocks noChangeArrowheads="1"/>
            </p:cNvSpPr>
            <p:nvPr/>
          </p:nvSpPr>
          <p:spPr bwMode="auto">
            <a:xfrm>
              <a:off x="144" y="2016"/>
              <a:ext cx="1488" cy="624"/>
            </a:xfrm>
            <a:prstGeom prst="rect">
              <a:avLst/>
            </a:prstGeom>
            <a:solidFill>
              <a:srgbClr val="FFFFFF"/>
            </a:solidFill>
            <a:ln w="1905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eaLnBrk="1" hangingPunct="1"/>
              <a:endParaRPr lang="zh-CN" altLang="en-US"/>
            </a:p>
          </p:txBody>
        </p:sp>
        <p:sp>
          <p:nvSpPr>
            <p:cNvPr id="80927" name="Rectangle 4"/>
            <p:cNvSpPr>
              <a:spLocks noChangeArrowheads="1"/>
            </p:cNvSpPr>
            <p:nvPr/>
          </p:nvSpPr>
          <p:spPr bwMode="auto">
            <a:xfrm>
              <a:off x="4272" y="2016"/>
              <a:ext cx="1344" cy="576"/>
            </a:xfrm>
            <a:prstGeom prst="rect">
              <a:avLst/>
            </a:prstGeom>
            <a:solidFill>
              <a:srgbClr val="FFFFFF"/>
            </a:solidFill>
            <a:ln w="1905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eaLnBrk="1" hangingPunct="1"/>
              <a:endParaRPr lang="zh-CN" altLang="en-US"/>
            </a:p>
          </p:txBody>
        </p:sp>
        <p:sp>
          <p:nvSpPr>
            <p:cNvPr id="80928" name="Line 5"/>
            <p:cNvSpPr>
              <a:spLocks noChangeShapeType="1"/>
            </p:cNvSpPr>
            <p:nvPr/>
          </p:nvSpPr>
          <p:spPr bwMode="auto">
            <a:xfrm>
              <a:off x="816" y="912"/>
              <a:ext cx="0" cy="1104"/>
            </a:xfrm>
            <a:prstGeom prst="line">
              <a:avLst/>
            </a:prstGeom>
            <a:noFill/>
            <a:ln w="1905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zh-CN" altLang="en-US"/>
            </a:p>
          </p:txBody>
        </p:sp>
        <p:sp>
          <p:nvSpPr>
            <p:cNvPr id="80929" name="Line 6"/>
            <p:cNvSpPr>
              <a:spLocks noChangeShapeType="1"/>
            </p:cNvSpPr>
            <p:nvPr/>
          </p:nvSpPr>
          <p:spPr bwMode="auto">
            <a:xfrm>
              <a:off x="816" y="912"/>
              <a:ext cx="3984" cy="0"/>
            </a:xfrm>
            <a:prstGeom prst="line">
              <a:avLst/>
            </a:prstGeom>
            <a:noFill/>
            <a:ln w="9525">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zh-CN" altLang="en-US"/>
            </a:p>
          </p:txBody>
        </p:sp>
        <p:sp>
          <p:nvSpPr>
            <p:cNvPr id="80930" name="Line 7"/>
            <p:cNvSpPr>
              <a:spLocks noChangeShapeType="1"/>
            </p:cNvSpPr>
            <p:nvPr/>
          </p:nvSpPr>
          <p:spPr bwMode="auto">
            <a:xfrm>
              <a:off x="4800" y="912"/>
              <a:ext cx="0" cy="1104"/>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zh-CN" altLang="en-US"/>
            </a:p>
          </p:txBody>
        </p:sp>
        <p:sp>
          <p:nvSpPr>
            <p:cNvPr id="80931" name="Line 8"/>
            <p:cNvSpPr>
              <a:spLocks noChangeShapeType="1"/>
            </p:cNvSpPr>
            <p:nvPr/>
          </p:nvSpPr>
          <p:spPr bwMode="auto">
            <a:xfrm>
              <a:off x="4800" y="2616"/>
              <a:ext cx="0" cy="816"/>
            </a:xfrm>
            <a:prstGeom prst="line">
              <a:avLst/>
            </a:prstGeom>
            <a:noFill/>
            <a:ln w="1905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zh-CN" altLang="en-US"/>
            </a:p>
          </p:txBody>
        </p:sp>
        <p:sp>
          <p:nvSpPr>
            <p:cNvPr id="80932" name="Line 9"/>
            <p:cNvSpPr>
              <a:spLocks noChangeShapeType="1"/>
            </p:cNvSpPr>
            <p:nvPr/>
          </p:nvSpPr>
          <p:spPr bwMode="auto">
            <a:xfrm flipH="1">
              <a:off x="816" y="3456"/>
              <a:ext cx="3984" cy="0"/>
            </a:xfrm>
            <a:prstGeom prst="line">
              <a:avLst/>
            </a:prstGeom>
            <a:noFill/>
            <a:ln w="1905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zh-CN" altLang="en-US"/>
            </a:p>
          </p:txBody>
        </p:sp>
        <p:sp>
          <p:nvSpPr>
            <p:cNvPr id="80933" name="Line 10"/>
            <p:cNvSpPr>
              <a:spLocks noChangeShapeType="1"/>
            </p:cNvSpPr>
            <p:nvPr/>
          </p:nvSpPr>
          <p:spPr bwMode="auto">
            <a:xfrm flipV="1">
              <a:off x="816" y="2688"/>
              <a:ext cx="0" cy="768"/>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zh-CN" altLang="en-US"/>
            </a:p>
          </p:txBody>
        </p:sp>
        <p:sp>
          <p:nvSpPr>
            <p:cNvPr id="80934" name="Line 11"/>
            <p:cNvSpPr>
              <a:spLocks noChangeShapeType="1"/>
            </p:cNvSpPr>
            <p:nvPr/>
          </p:nvSpPr>
          <p:spPr bwMode="auto">
            <a:xfrm>
              <a:off x="1632" y="2304"/>
              <a:ext cx="2640" cy="0"/>
            </a:xfrm>
            <a:prstGeom prst="line">
              <a:avLst/>
            </a:prstGeom>
            <a:noFill/>
            <a:ln w="19050">
              <a:solidFill>
                <a:schemeClr val="tx2"/>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zh-CN" altLang="en-US"/>
            </a:p>
          </p:txBody>
        </p:sp>
      </p:grpSp>
      <p:sp>
        <p:nvSpPr>
          <p:cNvPr id="80899" name="Text Box 12"/>
          <p:cNvSpPr txBox="1">
            <a:spLocks noChangeArrowheads="1"/>
          </p:cNvSpPr>
          <p:nvPr/>
        </p:nvSpPr>
        <p:spPr bwMode="auto">
          <a:xfrm>
            <a:off x="304800" y="3352800"/>
            <a:ext cx="228600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4000" b="1">
                <a:solidFill>
                  <a:srgbClr val="FF0000"/>
                </a:solidFill>
                <a:ea typeface="楷体_GB2312" charset="0"/>
                <a:cs typeface="楷体_GB2312" charset="0"/>
              </a:rPr>
              <a:t>发达国家</a:t>
            </a:r>
          </a:p>
        </p:txBody>
      </p:sp>
      <p:sp>
        <p:nvSpPr>
          <p:cNvPr id="80900" name="Text Box 13"/>
          <p:cNvSpPr txBox="1">
            <a:spLocks noChangeArrowheads="1"/>
          </p:cNvSpPr>
          <p:nvPr/>
        </p:nvSpPr>
        <p:spPr bwMode="auto">
          <a:xfrm>
            <a:off x="6553200" y="3352800"/>
            <a:ext cx="2743200"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b="1">
                <a:solidFill>
                  <a:srgbClr val="FF0000"/>
                </a:solidFill>
                <a:ea typeface="楷体_GB2312" charset="0"/>
                <a:cs typeface="楷体_GB2312" charset="0"/>
              </a:rPr>
              <a:t>发展中国家</a:t>
            </a:r>
          </a:p>
        </p:txBody>
      </p:sp>
      <p:sp>
        <p:nvSpPr>
          <p:cNvPr id="165902" name="Text Box 14"/>
          <p:cNvSpPr txBox="1">
            <a:spLocks noChangeArrowheads="1"/>
          </p:cNvSpPr>
          <p:nvPr/>
        </p:nvSpPr>
        <p:spPr bwMode="auto">
          <a:xfrm>
            <a:off x="914400" y="914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2400" b="1"/>
              <a:t>工业制成品</a:t>
            </a:r>
          </a:p>
        </p:txBody>
      </p:sp>
      <p:sp>
        <p:nvSpPr>
          <p:cNvPr id="165903" name="Text Box 15"/>
          <p:cNvSpPr txBox="1">
            <a:spLocks noChangeArrowheads="1"/>
          </p:cNvSpPr>
          <p:nvPr/>
        </p:nvSpPr>
        <p:spPr bwMode="auto">
          <a:xfrm>
            <a:off x="2819400" y="914400"/>
            <a:ext cx="3276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2400" b="1"/>
              <a:t>小麦、玉米和畜产品</a:t>
            </a:r>
          </a:p>
        </p:txBody>
      </p:sp>
      <p:sp>
        <p:nvSpPr>
          <p:cNvPr id="165904" name="Text Box 16"/>
          <p:cNvSpPr txBox="1">
            <a:spLocks noChangeArrowheads="1"/>
          </p:cNvSpPr>
          <p:nvPr/>
        </p:nvSpPr>
        <p:spPr bwMode="auto">
          <a:xfrm>
            <a:off x="6172200" y="914400"/>
            <a:ext cx="20574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2400" b="1"/>
              <a:t>资本和技术</a:t>
            </a:r>
          </a:p>
        </p:txBody>
      </p:sp>
      <p:sp>
        <p:nvSpPr>
          <p:cNvPr id="165905" name="Text Box 17"/>
          <p:cNvSpPr txBox="1">
            <a:spLocks noChangeArrowheads="1"/>
          </p:cNvSpPr>
          <p:nvPr/>
        </p:nvSpPr>
        <p:spPr bwMode="auto">
          <a:xfrm>
            <a:off x="1447800" y="1600200"/>
            <a:ext cx="6019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2400" b="1">
                <a:solidFill>
                  <a:srgbClr val="FF0000"/>
                </a:solidFill>
              </a:rPr>
              <a:t>高技术产品增长快</a:t>
            </a:r>
          </a:p>
        </p:txBody>
      </p:sp>
      <p:sp>
        <p:nvSpPr>
          <p:cNvPr id="165906" name="Text Box 18"/>
          <p:cNvSpPr txBox="1">
            <a:spLocks noChangeArrowheads="1"/>
          </p:cNvSpPr>
          <p:nvPr/>
        </p:nvSpPr>
        <p:spPr bwMode="auto">
          <a:xfrm>
            <a:off x="1447800" y="4876800"/>
            <a:ext cx="42672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2400" b="1"/>
              <a:t>初级产品（燃料、原料）为主</a:t>
            </a:r>
          </a:p>
        </p:txBody>
      </p:sp>
      <p:sp>
        <p:nvSpPr>
          <p:cNvPr id="165907" name="Text Box 19"/>
          <p:cNvSpPr txBox="1">
            <a:spLocks noChangeArrowheads="1"/>
          </p:cNvSpPr>
          <p:nvPr/>
        </p:nvSpPr>
        <p:spPr bwMode="auto">
          <a:xfrm>
            <a:off x="1187450" y="5562600"/>
            <a:ext cx="14795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2400" b="1"/>
              <a:t>农产品：</a:t>
            </a:r>
          </a:p>
        </p:txBody>
      </p:sp>
      <p:sp>
        <p:nvSpPr>
          <p:cNvPr id="165908" name="Text Box 20"/>
          <p:cNvSpPr txBox="1">
            <a:spLocks noChangeArrowheads="1"/>
          </p:cNvSpPr>
          <p:nvPr/>
        </p:nvSpPr>
        <p:spPr bwMode="auto">
          <a:xfrm>
            <a:off x="2514600" y="5562600"/>
            <a:ext cx="1371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2400" b="1"/>
              <a:t>橡胶</a:t>
            </a:r>
          </a:p>
        </p:txBody>
      </p:sp>
      <p:sp>
        <p:nvSpPr>
          <p:cNvPr id="165909" name="Text Box 21"/>
          <p:cNvSpPr txBox="1">
            <a:spLocks noChangeArrowheads="1"/>
          </p:cNvSpPr>
          <p:nvPr/>
        </p:nvSpPr>
        <p:spPr bwMode="auto">
          <a:xfrm>
            <a:off x="3733800" y="5562600"/>
            <a:ext cx="12192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2400" b="1"/>
              <a:t>棕油</a:t>
            </a:r>
          </a:p>
        </p:txBody>
      </p:sp>
      <p:sp>
        <p:nvSpPr>
          <p:cNvPr id="165910" name="Text Box 22"/>
          <p:cNvSpPr txBox="1">
            <a:spLocks noChangeArrowheads="1"/>
          </p:cNvSpPr>
          <p:nvPr/>
        </p:nvSpPr>
        <p:spPr bwMode="auto">
          <a:xfrm>
            <a:off x="4876800" y="5562600"/>
            <a:ext cx="12954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2400" b="1"/>
              <a:t>咖啡</a:t>
            </a:r>
          </a:p>
        </p:txBody>
      </p:sp>
      <p:sp>
        <p:nvSpPr>
          <p:cNvPr id="165911" name="Text Box 23"/>
          <p:cNvSpPr txBox="1">
            <a:spLocks noChangeArrowheads="1"/>
          </p:cNvSpPr>
          <p:nvPr/>
        </p:nvSpPr>
        <p:spPr bwMode="auto">
          <a:xfrm>
            <a:off x="1187450" y="6092825"/>
            <a:ext cx="155098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2400" b="1"/>
              <a:t>矿产品：</a:t>
            </a:r>
          </a:p>
        </p:txBody>
      </p:sp>
      <p:sp>
        <p:nvSpPr>
          <p:cNvPr id="165912" name="Text Box 24"/>
          <p:cNvSpPr txBox="1">
            <a:spLocks noChangeArrowheads="1"/>
          </p:cNvSpPr>
          <p:nvPr/>
        </p:nvSpPr>
        <p:spPr bwMode="auto">
          <a:xfrm>
            <a:off x="2500313" y="6072188"/>
            <a:ext cx="1066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2400" b="1"/>
              <a:t>铁</a:t>
            </a:r>
          </a:p>
        </p:txBody>
      </p:sp>
      <p:sp>
        <p:nvSpPr>
          <p:cNvPr id="165913" name="Text Box 25"/>
          <p:cNvSpPr txBox="1">
            <a:spLocks noChangeArrowheads="1"/>
          </p:cNvSpPr>
          <p:nvPr/>
        </p:nvSpPr>
        <p:spPr bwMode="auto">
          <a:xfrm>
            <a:off x="3567113" y="6072188"/>
            <a:ext cx="990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2400" b="1"/>
              <a:t>铜</a:t>
            </a:r>
          </a:p>
        </p:txBody>
      </p:sp>
      <p:sp>
        <p:nvSpPr>
          <p:cNvPr id="165914" name="Text Box 26"/>
          <p:cNvSpPr txBox="1">
            <a:spLocks noChangeArrowheads="1"/>
          </p:cNvSpPr>
          <p:nvPr/>
        </p:nvSpPr>
        <p:spPr bwMode="auto">
          <a:xfrm>
            <a:off x="4633913" y="6072188"/>
            <a:ext cx="1066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2400" b="1"/>
              <a:t>石油</a:t>
            </a:r>
          </a:p>
        </p:txBody>
      </p:sp>
      <p:sp>
        <p:nvSpPr>
          <p:cNvPr id="165915" name="Text Box 27"/>
          <p:cNvSpPr txBox="1">
            <a:spLocks noChangeArrowheads="1"/>
          </p:cNvSpPr>
          <p:nvPr/>
        </p:nvSpPr>
        <p:spPr bwMode="auto">
          <a:xfrm>
            <a:off x="5776913" y="6072188"/>
            <a:ext cx="12192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2400" b="1"/>
              <a:t>铝土矿</a:t>
            </a:r>
          </a:p>
        </p:txBody>
      </p:sp>
      <p:sp>
        <p:nvSpPr>
          <p:cNvPr id="165916" name="Text Box 28"/>
          <p:cNvSpPr txBox="1">
            <a:spLocks noChangeArrowheads="1"/>
          </p:cNvSpPr>
          <p:nvPr/>
        </p:nvSpPr>
        <p:spPr bwMode="auto">
          <a:xfrm>
            <a:off x="5791200" y="4343400"/>
            <a:ext cx="1600200" cy="1187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2400" b="1">
                <a:solidFill>
                  <a:srgbClr val="FF0000"/>
                </a:solidFill>
              </a:rPr>
              <a:t>工业制成品比重有所增加</a:t>
            </a:r>
          </a:p>
        </p:txBody>
      </p:sp>
      <p:sp>
        <p:nvSpPr>
          <p:cNvPr id="165917" name="Text Box 29"/>
          <p:cNvSpPr txBox="1">
            <a:spLocks noChangeArrowheads="1"/>
          </p:cNvSpPr>
          <p:nvPr/>
        </p:nvSpPr>
        <p:spPr bwMode="auto">
          <a:xfrm>
            <a:off x="2743200" y="2971800"/>
            <a:ext cx="16764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2400" b="1">
                <a:solidFill>
                  <a:srgbClr val="FF0000"/>
                </a:solidFill>
              </a:rPr>
              <a:t>南北对话</a:t>
            </a:r>
          </a:p>
        </p:txBody>
      </p:sp>
      <p:sp>
        <p:nvSpPr>
          <p:cNvPr id="165918" name="Text Box 30"/>
          <p:cNvSpPr txBox="1">
            <a:spLocks noChangeArrowheads="1"/>
          </p:cNvSpPr>
          <p:nvPr/>
        </p:nvSpPr>
        <p:spPr bwMode="auto">
          <a:xfrm>
            <a:off x="4648200" y="2743200"/>
            <a:ext cx="1828800"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2400" b="1"/>
              <a:t>建立国际经济新秩序</a:t>
            </a:r>
          </a:p>
        </p:txBody>
      </p:sp>
      <p:sp>
        <p:nvSpPr>
          <p:cNvPr id="165919" name="Text Box 31"/>
          <p:cNvSpPr txBox="1">
            <a:spLocks noChangeArrowheads="1"/>
          </p:cNvSpPr>
          <p:nvPr/>
        </p:nvSpPr>
        <p:spPr bwMode="auto">
          <a:xfrm>
            <a:off x="2819400" y="3733800"/>
            <a:ext cx="3810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2400" b="1"/>
              <a:t>公平合理、平等互利</a:t>
            </a:r>
          </a:p>
        </p:txBody>
      </p:sp>
      <p:sp>
        <p:nvSpPr>
          <p:cNvPr id="165920" name="Text Box 32"/>
          <p:cNvSpPr txBox="1">
            <a:spLocks noChangeArrowheads="1"/>
          </p:cNvSpPr>
          <p:nvPr/>
        </p:nvSpPr>
        <p:spPr bwMode="auto">
          <a:xfrm>
            <a:off x="762000" y="1981200"/>
            <a:ext cx="457200"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2400" b="1"/>
              <a:t>价高</a:t>
            </a:r>
          </a:p>
        </p:txBody>
      </p:sp>
      <p:sp>
        <p:nvSpPr>
          <p:cNvPr id="165921" name="Text Box 33"/>
          <p:cNvSpPr txBox="1">
            <a:spLocks noChangeArrowheads="1"/>
          </p:cNvSpPr>
          <p:nvPr/>
        </p:nvSpPr>
        <p:spPr bwMode="auto">
          <a:xfrm>
            <a:off x="762000" y="4343400"/>
            <a:ext cx="533400"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2400" b="1"/>
              <a:t>价低</a:t>
            </a:r>
          </a:p>
        </p:txBody>
      </p:sp>
      <p:sp>
        <p:nvSpPr>
          <p:cNvPr id="165922" name="Text Box 34"/>
          <p:cNvSpPr txBox="1">
            <a:spLocks noChangeArrowheads="1"/>
          </p:cNvSpPr>
          <p:nvPr/>
        </p:nvSpPr>
        <p:spPr bwMode="auto">
          <a:xfrm>
            <a:off x="7772400" y="2286000"/>
            <a:ext cx="457200"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2400" b="1"/>
              <a:t>价高</a:t>
            </a:r>
          </a:p>
        </p:txBody>
      </p:sp>
      <p:sp>
        <p:nvSpPr>
          <p:cNvPr id="165923" name="Text Box 35"/>
          <p:cNvSpPr txBox="1">
            <a:spLocks noChangeArrowheads="1"/>
          </p:cNvSpPr>
          <p:nvPr/>
        </p:nvSpPr>
        <p:spPr bwMode="auto">
          <a:xfrm>
            <a:off x="7696200" y="4343400"/>
            <a:ext cx="533400"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2400" b="1"/>
              <a:t>价低</a:t>
            </a:r>
          </a:p>
        </p:txBody>
      </p:sp>
      <p:sp>
        <p:nvSpPr>
          <p:cNvPr id="80923" name="Line 36"/>
          <p:cNvSpPr>
            <a:spLocks noChangeShapeType="1"/>
          </p:cNvSpPr>
          <p:nvPr/>
        </p:nvSpPr>
        <p:spPr bwMode="auto">
          <a:xfrm flipV="1">
            <a:off x="8534400" y="4114800"/>
            <a:ext cx="0" cy="609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zh-CN" altLang="en-US"/>
          </a:p>
        </p:txBody>
      </p:sp>
      <p:sp>
        <p:nvSpPr>
          <p:cNvPr id="165925" name="Text Box 37"/>
          <p:cNvSpPr txBox="1">
            <a:spLocks noChangeArrowheads="1"/>
          </p:cNvSpPr>
          <p:nvPr/>
        </p:nvSpPr>
        <p:spPr bwMode="auto">
          <a:xfrm>
            <a:off x="8210550" y="4686300"/>
            <a:ext cx="838200"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2400" b="1">
                <a:solidFill>
                  <a:srgbClr val="FF0000"/>
                </a:solidFill>
              </a:rPr>
              <a:t>南南合作</a:t>
            </a:r>
          </a:p>
        </p:txBody>
      </p:sp>
      <p:sp>
        <p:nvSpPr>
          <p:cNvPr id="80925" name="Text Box 38"/>
          <p:cNvSpPr txBox="1">
            <a:spLocks noChangeArrowheads="1"/>
          </p:cNvSpPr>
          <p:nvPr/>
        </p:nvSpPr>
        <p:spPr bwMode="auto">
          <a:xfrm>
            <a:off x="2133600" y="0"/>
            <a:ext cx="487680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4000">
                <a:solidFill>
                  <a:srgbClr val="FF0000"/>
                </a:solidFill>
                <a:ea typeface="方正舒体" charset="0"/>
                <a:cs typeface="方正舒体" charset="0"/>
              </a:rPr>
              <a:t>国际贸易的基本格局</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590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590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6590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6590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6590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6590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65908"/>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6590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65910"/>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65911"/>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65912"/>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165913"/>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165914"/>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165915"/>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165916"/>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165920"/>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165921"/>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165922"/>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165923"/>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165917"/>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499"/>
                                          </p:stCondLst>
                                        </p:cTn>
                                        <p:tgtEl>
                                          <p:spTgt spid="165918"/>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499"/>
                                          </p:stCondLst>
                                        </p:cTn>
                                        <p:tgtEl>
                                          <p:spTgt spid="165919"/>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grpId="0" nodeType="clickEffect">
                                  <p:stCondLst>
                                    <p:cond delay="0"/>
                                  </p:stCondLst>
                                  <p:childTnLst>
                                    <p:set>
                                      <p:cBhvr>
                                        <p:cTn id="94" dur="1" fill="hold">
                                          <p:stCondLst>
                                            <p:cond delay="499"/>
                                          </p:stCondLst>
                                        </p:cTn>
                                        <p:tgtEl>
                                          <p:spTgt spid="1659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902" grpId="0" autoUpdateAnimBg="0"/>
      <p:bldP spid="165903" grpId="0" autoUpdateAnimBg="0"/>
      <p:bldP spid="165904" grpId="0" autoUpdateAnimBg="0"/>
      <p:bldP spid="165905" grpId="0" autoUpdateAnimBg="0"/>
      <p:bldP spid="165906" grpId="0" autoUpdateAnimBg="0"/>
      <p:bldP spid="165907" grpId="0" autoUpdateAnimBg="0"/>
      <p:bldP spid="165908" grpId="0" autoUpdateAnimBg="0"/>
      <p:bldP spid="165909" grpId="0" autoUpdateAnimBg="0"/>
      <p:bldP spid="165910" grpId="0" autoUpdateAnimBg="0"/>
      <p:bldP spid="165911" grpId="0" autoUpdateAnimBg="0"/>
      <p:bldP spid="165912" grpId="0" autoUpdateAnimBg="0"/>
      <p:bldP spid="165913" grpId="0" autoUpdateAnimBg="0"/>
      <p:bldP spid="165914" grpId="0" autoUpdateAnimBg="0"/>
      <p:bldP spid="165915" grpId="0" autoUpdateAnimBg="0"/>
      <p:bldP spid="165916" grpId="0" autoUpdateAnimBg="0"/>
      <p:bldP spid="165917" grpId="0" autoUpdateAnimBg="0"/>
      <p:bldP spid="165918" grpId="0" autoUpdateAnimBg="0"/>
      <p:bldP spid="165919" grpId="0" autoUpdateAnimBg="0"/>
      <p:bldP spid="165920" grpId="0" autoUpdateAnimBg="0"/>
      <p:bldP spid="165921" grpId="0" autoUpdateAnimBg="0"/>
      <p:bldP spid="165922" grpId="0" autoUpdateAnimBg="0"/>
      <p:bldP spid="165923" grpId="0" autoUpdateAnimBg="0"/>
      <p:bldP spid="165925"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3515" name="Group 43"/>
          <p:cNvGraphicFramePr>
            <a:graphicFrameLocks noGrp="1"/>
          </p:cNvGraphicFramePr>
          <p:nvPr/>
        </p:nvGraphicFramePr>
        <p:xfrm>
          <a:off x="0" y="620713"/>
          <a:ext cx="9109075" cy="6098212"/>
        </p:xfrm>
        <a:graphic>
          <a:graphicData uri="http://schemas.openxmlformats.org/drawingml/2006/table">
            <a:tbl>
              <a:tblPr/>
              <a:tblGrid>
                <a:gridCol w="963613"/>
                <a:gridCol w="4329112"/>
                <a:gridCol w="3816350"/>
              </a:tblGrid>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1" i="0" u="none" strike="noStrike" cap="none" normalizeH="0" baseline="0">
                        <a:ln>
                          <a:noFill/>
                        </a:ln>
                        <a:solidFill>
                          <a:schemeClr val="tx1"/>
                        </a:solidFill>
                        <a:effectLst/>
                        <a:latin typeface="宋体" charset="0"/>
                        <a:ea typeface="宋体" charset="0"/>
                        <a:cs typeface="宋体" charset="0"/>
                      </a:endParaRPr>
                    </a:p>
                  </a:txBody>
                  <a:tcPr marT="45715" marB="45715" anchor="ctr" anchorCtr="1" horzOverflow="overflow">
                    <a:lnL w="28575" cap="flat" cmpd="sng" algn="ctr">
                      <a:solidFill>
                        <a:schemeClr val="tx1"/>
                      </a:solidFill>
                      <a:prstDash val="solid"/>
                      <a:miter lim="800000"/>
                      <a:headEnd type="none" w="sm" len="sm"/>
                      <a:tailEnd type="none" w="sm" len="sm"/>
                    </a:lnL>
                    <a:lnR w="1905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9050"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800" b="1" i="0" u="none" strike="noStrike" cap="none" normalizeH="0" baseline="0">
                          <a:ln>
                            <a:noFill/>
                          </a:ln>
                          <a:solidFill>
                            <a:schemeClr val="tx1"/>
                          </a:solidFill>
                          <a:effectLst/>
                          <a:latin typeface="宋体" charset="0"/>
                          <a:ea typeface="宋体" charset="0"/>
                          <a:cs typeface="宋体" charset="0"/>
                        </a:rPr>
                        <a:t>优   点 </a:t>
                      </a:r>
                    </a:p>
                  </a:txBody>
                  <a:tcPr marT="45715" marB="45715" anchor="ctr" anchorCtr="1" horzOverflow="overflow">
                    <a:lnL w="19050" cap="flat" cmpd="sng" algn="ctr">
                      <a:solidFill>
                        <a:schemeClr val="tx1"/>
                      </a:solidFill>
                      <a:prstDash val="solid"/>
                      <a:miter lim="800000"/>
                      <a:headEnd type="none" w="sm" len="sm"/>
                      <a:tailEnd type="none" w="sm" len="sm"/>
                    </a:lnL>
                    <a:lnR w="1905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9050"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800" b="1" i="0" u="none" strike="noStrike" cap="none" normalizeH="0" baseline="0">
                          <a:ln>
                            <a:noFill/>
                          </a:ln>
                          <a:solidFill>
                            <a:schemeClr val="tx1"/>
                          </a:solidFill>
                          <a:effectLst/>
                          <a:latin typeface="宋体" charset="0"/>
                          <a:ea typeface="宋体" charset="0"/>
                          <a:cs typeface="宋体" charset="0"/>
                        </a:rPr>
                        <a:t>缺  点 </a:t>
                      </a:r>
                    </a:p>
                  </a:txBody>
                  <a:tcPr marT="45715" marB="45715" anchor="ctr" anchorCtr="1" horzOverflow="overflow">
                    <a:lnL w="1905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9050" cap="flat" cmpd="sng" algn="ctr">
                      <a:solidFill>
                        <a:schemeClr val="tx1"/>
                      </a:solidFill>
                      <a:prstDash val="solid"/>
                      <a:miter lim="800000"/>
                      <a:headEnd type="none" w="sm" len="sm"/>
                      <a:tailEnd type="none" w="sm" len="sm"/>
                    </a:lnB>
                    <a:lnTlToBr>
                      <a:noFill/>
                    </a:lnTlToBr>
                    <a:lnBlToTr>
                      <a:noFill/>
                    </a:lnBlToTr>
                    <a:noFill/>
                  </a:tcPr>
                </a:tc>
              </a:tr>
              <a:tr h="12827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800" b="1" i="0" u="none" strike="noStrike" cap="none" normalizeH="0" baseline="0">
                          <a:ln>
                            <a:noFill/>
                          </a:ln>
                          <a:solidFill>
                            <a:schemeClr val="tx1"/>
                          </a:solidFill>
                          <a:effectLst/>
                          <a:latin typeface="宋体" charset="0"/>
                          <a:ea typeface="宋体" charset="0"/>
                          <a:cs typeface="宋体" charset="0"/>
                        </a:rPr>
                        <a:t>铁路 </a:t>
                      </a:r>
                    </a:p>
                  </a:txBody>
                  <a:tcPr marT="45715" marB="45715" anchor="ctr" anchorCtr="1" horzOverflow="overflow">
                    <a:lnL w="28575" cap="flat" cmpd="sng" algn="ctr">
                      <a:solidFill>
                        <a:schemeClr val="tx1"/>
                      </a:solidFill>
                      <a:prstDash val="solid"/>
                      <a:miter lim="800000"/>
                      <a:headEnd type="none" w="sm" len="sm"/>
                      <a:tailEnd type="none" w="sm" len="sm"/>
                    </a:lnL>
                    <a:lnR w="19050" cap="flat" cmpd="sng" algn="ctr">
                      <a:solidFill>
                        <a:schemeClr val="tx1"/>
                      </a:solidFill>
                      <a:prstDash val="solid"/>
                      <a:miter lim="800000"/>
                      <a:headEnd type="none" w="sm" len="sm"/>
                      <a:tailEnd type="none" w="sm" len="sm"/>
                    </a:lnR>
                    <a:lnT w="19050" cap="flat" cmpd="sng" algn="ctr">
                      <a:solidFill>
                        <a:schemeClr val="tx1"/>
                      </a:solidFill>
                      <a:prstDash val="solid"/>
                      <a:miter lim="800000"/>
                      <a:headEnd type="none" w="sm" len="sm"/>
                      <a:tailEnd type="none" w="sm" len="sm"/>
                    </a:lnT>
                    <a:lnB w="19050"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1" i="0" u="none" strike="noStrike" cap="none" normalizeH="0" baseline="0">
                        <a:ln>
                          <a:noFill/>
                        </a:ln>
                        <a:solidFill>
                          <a:schemeClr val="tx1"/>
                        </a:solidFill>
                        <a:effectLst/>
                        <a:latin typeface="宋体" charset="0"/>
                        <a:ea typeface="宋体" charset="0"/>
                        <a:cs typeface="宋体" charset="0"/>
                      </a:endParaRPr>
                    </a:p>
                  </a:txBody>
                  <a:tcPr marT="45715" marB="45715" anchor="ctr" anchorCtr="1" horzOverflow="overflow">
                    <a:lnL w="19050" cap="flat" cmpd="sng" algn="ctr">
                      <a:solidFill>
                        <a:schemeClr val="tx1"/>
                      </a:solidFill>
                      <a:prstDash val="solid"/>
                      <a:miter lim="800000"/>
                      <a:headEnd type="none" w="sm" len="sm"/>
                      <a:tailEnd type="none" w="sm" len="sm"/>
                    </a:lnL>
                    <a:lnR w="19050" cap="flat" cmpd="sng" algn="ctr">
                      <a:solidFill>
                        <a:schemeClr val="tx1"/>
                      </a:solidFill>
                      <a:prstDash val="solid"/>
                      <a:miter lim="800000"/>
                      <a:headEnd type="none" w="sm" len="sm"/>
                      <a:tailEnd type="none" w="sm" len="sm"/>
                    </a:lnR>
                    <a:lnT w="19050" cap="flat" cmpd="sng" algn="ctr">
                      <a:solidFill>
                        <a:schemeClr val="tx1"/>
                      </a:solidFill>
                      <a:prstDash val="solid"/>
                      <a:miter lim="800000"/>
                      <a:headEnd type="none" w="sm" len="sm"/>
                      <a:tailEnd type="none" w="sm" len="sm"/>
                    </a:lnT>
                    <a:lnB w="19050"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1" i="0" u="none" strike="noStrike" cap="none" normalizeH="0" baseline="0">
                        <a:ln>
                          <a:noFill/>
                        </a:ln>
                        <a:solidFill>
                          <a:schemeClr val="tx1"/>
                        </a:solidFill>
                        <a:effectLst/>
                        <a:latin typeface="宋体" charset="0"/>
                        <a:ea typeface="宋体" charset="0"/>
                        <a:cs typeface="宋体" charset="0"/>
                      </a:endParaRPr>
                    </a:p>
                  </a:txBody>
                  <a:tcPr marT="45715" marB="45715" anchor="ctr" anchorCtr="1" horzOverflow="overflow">
                    <a:lnL w="1905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9050" cap="flat" cmpd="sng" algn="ctr">
                      <a:solidFill>
                        <a:schemeClr val="tx1"/>
                      </a:solidFill>
                      <a:prstDash val="solid"/>
                      <a:miter lim="800000"/>
                      <a:headEnd type="none" w="sm" len="sm"/>
                      <a:tailEnd type="none" w="sm" len="sm"/>
                    </a:lnT>
                    <a:lnB w="19050" cap="flat" cmpd="sng" algn="ctr">
                      <a:solidFill>
                        <a:schemeClr val="tx1"/>
                      </a:solidFill>
                      <a:prstDash val="solid"/>
                      <a:miter lim="800000"/>
                      <a:headEnd type="none" w="sm" len="sm"/>
                      <a:tailEnd type="none" w="sm" len="sm"/>
                    </a:lnB>
                    <a:lnTlToBr>
                      <a:noFill/>
                    </a:lnTlToBr>
                    <a:lnBlToTr>
                      <a:noFill/>
                    </a:lnBlToTr>
                    <a:noFill/>
                  </a:tcPr>
                </a:tc>
              </a:tr>
              <a:tr h="10556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800" b="1" i="0" u="none" strike="noStrike" cap="none" normalizeH="0" baseline="0">
                          <a:ln>
                            <a:noFill/>
                          </a:ln>
                          <a:solidFill>
                            <a:schemeClr val="tx1"/>
                          </a:solidFill>
                          <a:effectLst/>
                          <a:latin typeface="宋体" charset="0"/>
                          <a:ea typeface="宋体" charset="0"/>
                          <a:cs typeface="宋体" charset="0"/>
                        </a:rPr>
                        <a:t>公路 </a:t>
                      </a:r>
                    </a:p>
                  </a:txBody>
                  <a:tcPr marT="45715" marB="45715" anchor="ctr" anchorCtr="1" horzOverflow="overflow">
                    <a:lnL w="28575" cap="flat" cmpd="sng" algn="ctr">
                      <a:solidFill>
                        <a:schemeClr val="tx1"/>
                      </a:solidFill>
                      <a:prstDash val="solid"/>
                      <a:miter lim="800000"/>
                      <a:headEnd type="none" w="sm" len="sm"/>
                      <a:tailEnd type="none" w="sm" len="sm"/>
                    </a:lnL>
                    <a:lnR w="19050" cap="flat" cmpd="sng" algn="ctr">
                      <a:solidFill>
                        <a:schemeClr val="tx1"/>
                      </a:solidFill>
                      <a:prstDash val="solid"/>
                      <a:miter lim="800000"/>
                      <a:headEnd type="none" w="sm" len="sm"/>
                      <a:tailEnd type="none" w="sm" len="sm"/>
                    </a:lnR>
                    <a:lnT w="19050" cap="flat" cmpd="sng" algn="ctr">
                      <a:solidFill>
                        <a:schemeClr val="tx1"/>
                      </a:solidFill>
                      <a:prstDash val="solid"/>
                      <a:miter lim="800000"/>
                      <a:headEnd type="none" w="sm" len="sm"/>
                      <a:tailEnd type="none" w="sm" len="sm"/>
                    </a:lnT>
                    <a:lnB w="19050"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1" i="0" u="none" strike="noStrike" cap="none" normalizeH="0" baseline="0">
                        <a:ln>
                          <a:noFill/>
                        </a:ln>
                        <a:solidFill>
                          <a:schemeClr val="tx1"/>
                        </a:solidFill>
                        <a:effectLst/>
                        <a:latin typeface="宋体" charset="0"/>
                        <a:ea typeface="宋体" charset="0"/>
                        <a:cs typeface="宋体" charset="0"/>
                      </a:endParaRPr>
                    </a:p>
                  </a:txBody>
                  <a:tcPr marT="45715" marB="45715" anchor="ctr" anchorCtr="1" horzOverflow="overflow">
                    <a:lnL w="19050" cap="flat" cmpd="sng" algn="ctr">
                      <a:solidFill>
                        <a:schemeClr val="tx1"/>
                      </a:solidFill>
                      <a:prstDash val="solid"/>
                      <a:miter lim="800000"/>
                      <a:headEnd type="none" w="sm" len="sm"/>
                      <a:tailEnd type="none" w="sm" len="sm"/>
                    </a:lnL>
                    <a:lnR w="19050" cap="flat" cmpd="sng" algn="ctr">
                      <a:solidFill>
                        <a:schemeClr val="tx1"/>
                      </a:solidFill>
                      <a:prstDash val="solid"/>
                      <a:miter lim="800000"/>
                      <a:headEnd type="none" w="sm" len="sm"/>
                      <a:tailEnd type="none" w="sm" len="sm"/>
                    </a:lnR>
                    <a:lnT w="19050" cap="flat" cmpd="sng" algn="ctr">
                      <a:solidFill>
                        <a:schemeClr val="tx1"/>
                      </a:solidFill>
                      <a:prstDash val="solid"/>
                      <a:miter lim="800000"/>
                      <a:headEnd type="none" w="sm" len="sm"/>
                      <a:tailEnd type="none" w="sm" len="sm"/>
                    </a:lnT>
                    <a:lnB w="19050"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1" i="0" u="none" strike="noStrike" cap="none" normalizeH="0" baseline="0">
                        <a:ln>
                          <a:noFill/>
                        </a:ln>
                        <a:solidFill>
                          <a:schemeClr val="tx1"/>
                        </a:solidFill>
                        <a:effectLst/>
                        <a:latin typeface="宋体" charset="0"/>
                        <a:ea typeface="宋体" charset="0"/>
                        <a:cs typeface="宋体" charset="0"/>
                      </a:endParaRPr>
                    </a:p>
                  </a:txBody>
                  <a:tcPr marT="45715" marB="45715" anchor="ctr" anchorCtr="1" horzOverflow="overflow">
                    <a:lnL w="1905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9050" cap="flat" cmpd="sng" algn="ctr">
                      <a:solidFill>
                        <a:schemeClr val="tx1"/>
                      </a:solidFill>
                      <a:prstDash val="solid"/>
                      <a:miter lim="800000"/>
                      <a:headEnd type="none" w="sm" len="sm"/>
                      <a:tailEnd type="none" w="sm" len="sm"/>
                    </a:lnT>
                    <a:lnB w="19050" cap="flat" cmpd="sng" algn="ctr">
                      <a:solidFill>
                        <a:schemeClr val="tx1"/>
                      </a:solidFill>
                      <a:prstDash val="solid"/>
                      <a:miter lim="800000"/>
                      <a:headEnd type="none" w="sm" len="sm"/>
                      <a:tailEnd type="none" w="sm" len="sm"/>
                    </a:lnB>
                    <a:lnTlToBr>
                      <a:noFill/>
                    </a:lnTlToBr>
                    <a:lnBlToTr>
                      <a:noFill/>
                    </a:lnBlToTr>
                    <a:noFill/>
                  </a:tcPr>
                </a:tc>
              </a:tr>
              <a:tr h="1066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800" b="1" i="0" u="none" strike="noStrike" cap="none" normalizeH="0" baseline="0">
                          <a:ln>
                            <a:noFill/>
                          </a:ln>
                          <a:solidFill>
                            <a:schemeClr val="tx1"/>
                          </a:solidFill>
                          <a:effectLst/>
                          <a:latin typeface="宋体" charset="0"/>
                          <a:ea typeface="宋体" charset="0"/>
                          <a:cs typeface="宋体" charset="0"/>
                        </a:rPr>
                        <a:t>水路 </a:t>
                      </a:r>
                    </a:p>
                  </a:txBody>
                  <a:tcPr marT="45715" marB="45715" anchor="ctr" anchorCtr="1" horzOverflow="overflow">
                    <a:lnL w="28575" cap="flat" cmpd="sng" algn="ctr">
                      <a:solidFill>
                        <a:schemeClr val="tx1"/>
                      </a:solidFill>
                      <a:prstDash val="solid"/>
                      <a:miter lim="800000"/>
                      <a:headEnd type="none" w="sm" len="sm"/>
                      <a:tailEnd type="none" w="sm" len="sm"/>
                    </a:lnL>
                    <a:lnR w="19050" cap="flat" cmpd="sng" algn="ctr">
                      <a:solidFill>
                        <a:schemeClr val="tx1"/>
                      </a:solidFill>
                      <a:prstDash val="solid"/>
                      <a:miter lim="800000"/>
                      <a:headEnd type="none" w="sm" len="sm"/>
                      <a:tailEnd type="none" w="sm" len="sm"/>
                    </a:lnR>
                    <a:lnT w="19050" cap="flat" cmpd="sng" algn="ctr">
                      <a:solidFill>
                        <a:schemeClr val="tx1"/>
                      </a:solidFill>
                      <a:prstDash val="solid"/>
                      <a:miter lim="800000"/>
                      <a:headEnd type="none" w="sm" len="sm"/>
                      <a:tailEnd type="none" w="sm" len="sm"/>
                    </a:lnT>
                    <a:lnB w="19050"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1" i="0" u="none" strike="noStrike" cap="none" normalizeH="0" baseline="0">
                        <a:ln>
                          <a:noFill/>
                        </a:ln>
                        <a:solidFill>
                          <a:schemeClr val="tx1"/>
                        </a:solidFill>
                        <a:effectLst/>
                        <a:latin typeface="宋体" charset="0"/>
                        <a:ea typeface="宋体" charset="0"/>
                        <a:cs typeface="宋体" charset="0"/>
                      </a:endParaRPr>
                    </a:p>
                  </a:txBody>
                  <a:tcPr marT="45715" marB="45715" anchor="ctr" anchorCtr="1" horzOverflow="overflow">
                    <a:lnL w="19050" cap="flat" cmpd="sng" algn="ctr">
                      <a:solidFill>
                        <a:schemeClr val="tx1"/>
                      </a:solidFill>
                      <a:prstDash val="solid"/>
                      <a:miter lim="800000"/>
                      <a:headEnd type="none" w="sm" len="sm"/>
                      <a:tailEnd type="none" w="sm" len="sm"/>
                    </a:lnL>
                    <a:lnR w="19050" cap="flat" cmpd="sng" algn="ctr">
                      <a:solidFill>
                        <a:schemeClr val="tx1"/>
                      </a:solidFill>
                      <a:prstDash val="solid"/>
                      <a:miter lim="800000"/>
                      <a:headEnd type="none" w="sm" len="sm"/>
                      <a:tailEnd type="none" w="sm" len="sm"/>
                    </a:lnR>
                    <a:lnT w="19050" cap="flat" cmpd="sng" algn="ctr">
                      <a:solidFill>
                        <a:schemeClr val="tx1"/>
                      </a:solidFill>
                      <a:prstDash val="solid"/>
                      <a:miter lim="800000"/>
                      <a:headEnd type="none" w="sm" len="sm"/>
                      <a:tailEnd type="none" w="sm" len="sm"/>
                    </a:lnT>
                    <a:lnB w="19050"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1" i="0" u="none" strike="noStrike" cap="none" normalizeH="0" baseline="0">
                        <a:ln>
                          <a:noFill/>
                        </a:ln>
                        <a:solidFill>
                          <a:schemeClr val="tx1"/>
                        </a:solidFill>
                        <a:effectLst/>
                        <a:latin typeface="宋体" charset="0"/>
                        <a:ea typeface="宋体" charset="0"/>
                        <a:cs typeface="宋体" charset="0"/>
                      </a:endParaRPr>
                    </a:p>
                  </a:txBody>
                  <a:tcPr marT="45715" marB="45715" anchor="ctr" anchorCtr="1" horzOverflow="overflow">
                    <a:lnL w="1905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9050" cap="flat" cmpd="sng" algn="ctr">
                      <a:solidFill>
                        <a:schemeClr val="tx1"/>
                      </a:solidFill>
                      <a:prstDash val="solid"/>
                      <a:miter lim="800000"/>
                      <a:headEnd type="none" w="sm" len="sm"/>
                      <a:tailEnd type="none" w="sm" len="sm"/>
                    </a:lnT>
                    <a:lnB w="19050" cap="flat" cmpd="sng" algn="ctr">
                      <a:solidFill>
                        <a:schemeClr val="tx1"/>
                      </a:solidFill>
                      <a:prstDash val="solid"/>
                      <a:miter lim="800000"/>
                      <a:headEnd type="none" w="sm" len="sm"/>
                      <a:tailEnd type="none" w="sm" len="sm"/>
                    </a:lnB>
                    <a:lnTlToBr>
                      <a:noFill/>
                    </a:lnTlToBr>
                    <a:lnBlToTr>
                      <a:noFill/>
                    </a:lnBlToTr>
                    <a:noFill/>
                  </a:tcPr>
                </a:tc>
              </a:tr>
              <a:tr h="1066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800" b="1" i="0" u="none" strike="noStrike" cap="none" normalizeH="0" baseline="0">
                          <a:ln>
                            <a:noFill/>
                          </a:ln>
                          <a:solidFill>
                            <a:schemeClr val="tx1"/>
                          </a:solidFill>
                          <a:effectLst/>
                          <a:latin typeface="宋体" charset="0"/>
                          <a:ea typeface="宋体" charset="0"/>
                          <a:cs typeface="宋体" charset="0"/>
                        </a:rPr>
                        <a:t>航空 </a:t>
                      </a:r>
                    </a:p>
                  </a:txBody>
                  <a:tcPr marT="45715" marB="45715" anchor="ctr" anchorCtr="1" horzOverflow="overflow">
                    <a:lnL w="28575" cap="flat" cmpd="sng" algn="ctr">
                      <a:solidFill>
                        <a:schemeClr val="tx1"/>
                      </a:solidFill>
                      <a:prstDash val="solid"/>
                      <a:miter lim="800000"/>
                      <a:headEnd type="none" w="sm" len="sm"/>
                      <a:tailEnd type="none" w="sm" len="sm"/>
                    </a:lnL>
                    <a:lnR w="19050" cap="flat" cmpd="sng" algn="ctr">
                      <a:solidFill>
                        <a:schemeClr val="tx1"/>
                      </a:solidFill>
                      <a:prstDash val="solid"/>
                      <a:miter lim="800000"/>
                      <a:headEnd type="none" w="sm" len="sm"/>
                      <a:tailEnd type="none" w="sm" len="sm"/>
                    </a:lnR>
                    <a:lnT w="19050" cap="flat" cmpd="sng" algn="ctr">
                      <a:solidFill>
                        <a:schemeClr val="tx1"/>
                      </a:solidFill>
                      <a:prstDash val="solid"/>
                      <a:miter lim="800000"/>
                      <a:headEnd type="none" w="sm" len="sm"/>
                      <a:tailEnd type="none" w="sm" len="sm"/>
                    </a:lnT>
                    <a:lnB w="19050"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1" i="0" u="none" strike="noStrike" cap="none" normalizeH="0" baseline="0">
                        <a:ln>
                          <a:noFill/>
                        </a:ln>
                        <a:solidFill>
                          <a:schemeClr val="tx1"/>
                        </a:solidFill>
                        <a:effectLst/>
                        <a:latin typeface="宋体" charset="0"/>
                        <a:ea typeface="宋体" charset="0"/>
                        <a:cs typeface="宋体" charset="0"/>
                      </a:endParaRPr>
                    </a:p>
                  </a:txBody>
                  <a:tcPr marT="45715" marB="45715" anchor="ctr" anchorCtr="1" horzOverflow="overflow">
                    <a:lnL w="19050" cap="flat" cmpd="sng" algn="ctr">
                      <a:solidFill>
                        <a:schemeClr val="tx1"/>
                      </a:solidFill>
                      <a:prstDash val="solid"/>
                      <a:miter lim="800000"/>
                      <a:headEnd type="none" w="sm" len="sm"/>
                      <a:tailEnd type="none" w="sm" len="sm"/>
                    </a:lnL>
                    <a:lnR w="19050" cap="flat" cmpd="sng" algn="ctr">
                      <a:solidFill>
                        <a:schemeClr val="tx1"/>
                      </a:solidFill>
                      <a:prstDash val="solid"/>
                      <a:miter lim="800000"/>
                      <a:headEnd type="none" w="sm" len="sm"/>
                      <a:tailEnd type="none" w="sm" len="sm"/>
                    </a:lnR>
                    <a:lnT w="19050" cap="flat" cmpd="sng" algn="ctr">
                      <a:solidFill>
                        <a:schemeClr val="tx1"/>
                      </a:solidFill>
                      <a:prstDash val="solid"/>
                      <a:miter lim="800000"/>
                      <a:headEnd type="none" w="sm" len="sm"/>
                      <a:tailEnd type="none" w="sm" len="sm"/>
                    </a:lnT>
                    <a:lnB w="19050"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1" i="0" u="none" strike="noStrike" cap="none" normalizeH="0" baseline="0">
                        <a:ln>
                          <a:noFill/>
                        </a:ln>
                        <a:solidFill>
                          <a:schemeClr val="tx1"/>
                        </a:solidFill>
                        <a:effectLst/>
                        <a:latin typeface="宋体" charset="0"/>
                        <a:ea typeface="宋体" charset="0"/>
                        <a:cs typeface="宋体" charset="0"/>
                      </a:endParaRPr>
                    </a:p>
                  </a:txBody>
                  <a:tcPr marT="45715" marB="45715" anchor="ctr" anchorCtr="1" horzOverflow="overflow">
                    <a:lnL w="1905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9050" cap="flat" cmpd="sng" algn="ctr">
                      <a:solidFill>
                        <a:schemeClr val="tx1"/>
                      </a:solidFill>
                      <a:prstDash val="solid"/>
                      <a:miter lim="800000"/>
                      <a:headEnd type="none" w="sm" len="sm"/>
                      <a:tailEnd type="none" w="sm" len="sm"/>
                    </a:lnT>
                    <a:lnB w="19050" cap="flat" cmpd="sng" algn="ctr">
                      <a:solidFill>
                        <a:schemeClr val="tx1"/>
                      </a:solidFill>
                      <a:prstDash val="solid"/>
                      <a:miter lim="800000"/>
                      <a:headEnd type="none" w="sm" len="sm"/>
                      <a:tailEnd type="none" w="sm" len="sm"/>
                    </a:lnB>
                    <a:lnTlToBr>
                      <a:noFill/>
                    </a:lnTlToBr>
                    <a:lnBlToTr>
                      <a:noFill/>
                    </a:lnBlToTr>
                    <a:noFill/>
                  </a:tcPr>
                </a:tc>
              </a:tr>
              <a:tr h="1108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800" b="1" i="0" u="none" strike="noStrike" cap="none" normalizeH="0" baseline="0">
                          <a:ln>
                            <a:noFill/>
                          </a:ln>
                          <a:solidFill>
                            <a:schemeClr val="tx1"/>
                          </a:solidFill>
                          <a:effectLst/>
                          <a:latin typeface="宋体" charset="0"/>
                          <a:ea typeface="宋体" charset="0"/>
                          <a:cs typeface="宋体" charset="0"/>
                        </a:rPr>
                        <a:t>管道 </a:t>
                      </a:r>
                    </a:p>
                  </a:txBody>
                  <a:tcPr marT="45715" marB="45715" anchor="ctr" anchorCtr="1" horzOverflow="overflow">
                    <a:lnL w="28575" cap="flat" cmpd="sng" algn="ctr">
                      <a:solidFill>
                        <a:schemeClr val="tx1"/>
                      </a:solidFill>
                      <a:prstDash val="solid"/>
                      <a:miter lim="800000"/>
                      <a:headEnd type="none" w="sm" len="sm"/>
                      <a:tailEnd type="none" w="sm" len="sm"/>
                    </a:lnL>
                    <a:lnR w="19050" cap="flat" cmpd="sng" algn="ctr">
                      <a:solidFill>
                        <a:schemeClr val="tx1"/>
                      </a:solidFill>
                      <a:prstDash val="solid"/>
                      <a:miter lim="800000"/>
                      <a:headEnd type="none" w="sm" len="sm"/>
                      <a:tailEnd type="none" w="sm" len="sm"/>
                    </a:lnR>
                    <a:lnT w="1905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1" i="0" u="none" strike="noStrike" cap="none" normalizeH="0" baseline="0">
                        <a:ln>
                          <a:noFill/>
                        </a:ln>
                        <a:solidFill>
                          <a:schemeClr val="tx1"/>
                        </a:solidFill>
                        <a:effectLst/>
                        <a:latin typeface="宋体" charset="0"/>
                        <a:ea typeface="宋体" charset="0"/>
                        <a:cs typeface="宋体" charset="0"/>
                      </a:endParaRPr>
                    </a:p>
                  </a:txBody>
                  <a:tcPr marT="45715" marB="45715" anchor="ctr" anchorCtr="1" horzOverflow="overflow">
                    <a:lnL w="19050" cap="flat" cmpd="sng" algn="ctr">
                      <a:solidFill>
                        <a:schemeClr val="tx1"/>
                      </a:solidFill>
                      <a:prstDash val="solid"/>
                      <a:miter lim="800000"/>
                      <a:headEnd type="none" w="sm" len="sm"/>
                      <a:tailEnd type="none" w="sm" len="sm"/>
                    </a:lnL>
                    <a:lnR w="19050" cap="flat" cmpd="sng" algn="ctr">
                      <a:solidFill>
                        <a:schemeClr val="tx1"/>
                      </a:solidFill>
                      <a:prstDash val="solid"/>
                      <a:miter lim="800000"/>
                      <a:headEnd type="none" w="sm" len="sm"/>
                      <a:tailEnd type="none" w="sm" len="sm"/>
                    </a:lnR>
                    <a:lnT w="1905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800" b="1" i="0" u="none" strike="noStrike" cap="none" normalizeH="0" baseline="0">
                        <a:ln>
                          <a:noFill/>
                        </a:ln>
                        <a:solidFill>
                          <a:schemeClr val="tx1"/>
                        </a:solidFill>
                        <a:effectLst/>
                        <a:latin typeface="宋体" charset="0"/>
                        <a:ea typeface="宋体" charset="0"/>
                        <a:cs typeface="宋体" charset="0"/>
                      </a:endParaRPr>
                    </a:p>
                  </a:txBody>
                  <a:tcPr marT="45715" marB="45715" anchor="ctr" anchorCtr="1" horzOverflow="overflow">
                    <a:lnL w="1905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905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noFill/>
                  </a:tcPr>
                </a:tc>
              </a:tr>
            </a:tbl>
          </a:graphicData>
        </a:graphic>
      </p:graphicFrame>
      <p:sp>
        <p:nvSpPr>
          <p:cNvPr id="233504" name="Text Box 32"/>
          <p:cNvSpPr txBox="1">
            <a:spLocks noChangeArrowheads="1"/>
          </p:cNvSpPr>
          <p:nvPr/>
        </p:nvSpPr>
        <p:spPr bwMode="auto">
          <a:xfrm>
            <a:off x="971550" y="1268413"/>
            <a:ext cx="4191000" cy="11160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hangingPunct="1">
              <a:lnSpc>
                <a:spcPct val="80000"/>
              </a:lnSpc>
            </a:pPr>
            <a:r>
              <a:rPr lang="zh-CN" altLang="en-US" sz="2800" b="1">
                <a:solidFill>
                  <a:srgbClr val="2C07B5"/>
                </a:solidFill>
                <a:latin typeface="楷体_GB2312" charset="0"/>
                <a:ea typeface="楷体_GB2312" charset="0"/>
                <a:cs typeface="楷体_GB2312" charset="0"/>
              </a:rPr>
              <a:t>运量大，速度快，运费较低，受自然因素影响小，连续性好 </a:t>
            </a:r>
          </a:p>
        </p:txBody>
      </p:sp>
      <p:sp>
        <p:nvSpPr>
          <p:cNvPr id="233505" name="Text Box 33"/>
          <p:cNvSpPr txBox="1">
            <a:spLocks noChangeArrowheads="1"/>
          </p:cNvSpPr>
          <p:nvPr/>
        </p:nvSpPr>
        <p:spPr bwMode="auto">
          <a:xfrm>
            <a:off x="971550" y="2420938"/>
            <a:ext cx="4321175" cy="11160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lnSpc>
                <a:spcPct val="80000"/>
              </a:lnSpc>
              <a:spcBef>
                <a:spcPct val="50000"/>
              </a:spcBef>
            </a:pPr>
            <a:r>
              <a:rPr lang="zh-CN" altLang="en-US" sz="2800" b="1">
                <a:solidFill>
                  <a:srgbClr val="2C07B5"/>
                </a:solidFill>
                <a:latin typeface="楷体_GB2312" charset="0"/>
                <a:ea typeface="楷体_GB2312" charset="0"/>
                <a:cs typeface="楷体_GB2312" charset="0"/>
              </a:rPr>
              <a:t>机动灵活，周转速度快，装卸方便，对各种自然条件适应性强 </a:t>
            </a:r>
          </a:p>
        </p:txBody>
      </p:sp>
      <p:sp>
        <p:nvSpPr>
          <p:cNvPr id="233506" name="Text Box 34"/>
          <p:cNvSpPr txBox="1">
            <a:spLocks noChangeArrowheads="1"/>
          </p:cNvSpPr>
          <p:nvPr/>
        </p:nvSpPr>
        <p:spPr bwMode="auto">
          <a:xfrm>
            <a:off x="1116013" y="3644900"/>
            <a:ext cx="4321175" cy="4333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hangingPunct="1">
              <a:lnSpc>
                <a:spcPct val="80000"/>
              </a:lnSpc>
            </a:pPr>
            <a:r>
              <a:rPr kumimoji="0" lang="zh-CN" altLang="en-US" sz="2800" b="1">
                <a:solidFill>
                  <a:srgbClr val="2C07B5"/>
                </a:solidFill>
                <a:latin typeface="楷体_GB2312" charset="0"/>
                <a:ea typeface="楷体_GB2312" charset="0"/>
                <a:cs typeface="楷体_GB2312" charset="0"/>
              </a:rPr>
              <a:t>运量大，投资少，成本低 </a:t>
            </a:r>
          </a:p>
        </p:txBody>
      </p:sp>
      <p:sp>
        <p:nvSpPr>
          <p:cNvPr id="233507" name="Text Box 35"/>
          <p:cNvSpPr txBox="1">
            <a:spLocks noChangeArrowheads="1"/>
          </p:cNvSpPr>
          <p:nvPr/>
        </p:nvSpPr>
        <p:spPr bwMode="auto">
          <a:xfrm>
            <a:off x="971550" y="4508500"/>
            <a:ext cx="4392613" cy="11160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hangingPunct="1">
              <a:lnSpc>
                <a:spcPct val="80000"/>
              </a:lnSpc>
            </a:pPr>
            <a:r>
              <a:rPr kumimoji="0" lang="zh-CN" altLang="en-US" sz="2800" b="1">
                <a:solidFill>
                  <a:srgbClr val="2C07B5"/>
                </a:solidFill>
                <a:latin typeface="楷体_GB2312" charset="0"/>
                <a:ea typeface="楷体_GB2312" charset="0"/>
                <a:cs typeface="楷体_GB2312" charset="0"/>
              </a:rPr>
              <a:t>飞行速度快，运输效率高，是最快捷的现代化运输方式 </a:t>
            </a:r>
          </a:p>
        </p:txBody>
      </p:sp>
      <p:sp>
        <p:nvSpPr>
          <p:cNvPr id="233508" name="Text Box 36"/>
          <p:cNvSpPr txBox="1">
            <a:spLocks noChangeArrowheads="1"/>
          </p:cNvSpPr>
          <p:nvPr/>
        </p:nvSpPr>
        <p:spPr bwMode="auto">
          <a:xfrm>
            <a:off x="971550" y="5589588"/>
            <a:ext cx="4321175" cy="11160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lnSpc>
                <a:spcPct val="80000"/>
              </a:lnSpc>
            </a:pPr>
            <a:r>
              <a:rPr kumimoji="0" lang="zh-CN" altLang="en-US" sz="2800" b="1">
                <a:solidFill>
                  <a:srgbClr val="2C07B5"/>
                </a:solidFill>
                <a:latin typeface="楷体_GB2312" charset="0"/>
                <a:ea typeface="楷体_GB2312" charset="0"/>
                <a:cs typeface="楷体_GB2312" charset="0"/>
              </a:rPr>
              <a:t>货物损耗小，连续性强，平稳安全，管理方便，运量很大 </a:t>
            </a:r>
          </a:p>
        </p:txBody>
      </p:sp>
      <p:sp>
        <p:nvSpPr>
          <p:cNvPr id="233509" name="Text Box 37"/>
          <p:cNvSpPr txBox="1">
            <a:spLocks noChangeArrowheads="1"/>
          </p:cNvSpPr>
          <p:nvPr/>
        </p:nvSpPr>
        <p:spPr bwMode="auto">
          <a:xfrm>
            <a:off x="5292725" y="1412875"/>
            <a:ext cx="3851275" cy="774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hangingPunct="1">
              <a:lnSpc>
                <a:spcPct val="80000"/>
              </a:lnSpc>
            </a:pPr>
            <a:r>
              <a:rPr kumimoji="0" lang="zh-CN" altLang="en-US" sz="2800" b="1">
                <a:solidFill>
                  <a:schemeClr val="tx2"/>
                </a:solidFill>
                <a:latin typeface="楷体_GB2312" charset="0"/>
                <a:ea typeface="楷体_GB2312" charset="0"/>
                <a:cs typeface="楷体_GB2312" charset="0"/>
              </a:rPr>
              <a:t>建设成本高，占地面积广，短途运输成本高 </a:t>
            </a:r>
          </a:p>
        </p:txBody>
      </p:sp>
      <p:sp>
        <p:nvSpPr>
          <p:cNvPr id="233510" name="Text Box 38"/>
          <p:cNvSpPr txBox="1">
            <a:spLocks noChangeArrowheads="1"/>
          </p:cNvSpPr>
          <p:nvPr/>
        </p:nvSpPr>
        <p:spPr bwMode="auto">
          <a:xfrm>
            <a:off x="5292725" y="2514600"/>
            <a:ext cx="3622675" cy="774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just" hangingPunct="1">
              <a:lnSpc>
                <a:spcPct val="80000"/>
              </a:lnSpc>
            </a:pPr>
            <a:r>
              <a:rPr kumimoji="0" lang="zh-CN" altLang="en-US" sz="2800" b="1">
                <a:solidFill>
                  <a:schemeClr val="tx2"/>
                </a:solidFill>
                <a:latin typeface="楷体_GB2312" charset="0"/>
                <a:ea typeface="楷体_GB2312" charset="0"/>
                <a:cs typeface="楷体_GB2312" charset="0"/>
              </a:rPr>
              <a:t>运量小，耗能多，成本高，运费较贵</a:t>
            </a:r>
          </a:p>
        </p:txBody>
      </p:sp>
      <p:sp>
        <p:nvSpPr>
          <p:cNvPr id="233511" name="Text Box 39"/>
          <p:cNvSpPr txBox="1">
            <a:spLocks noChangeArrowheads="1"/>
          </p:cNvSpPr>
          <p:nvPr/>
        </p:nvSpPr>
        <p:spPr bwMode="auto">
          <a:xfrm>
            <a:off x="5219700" y="3500438"/>
            <a:ext cx="3924300" cy="11160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just" hangingPunct="1">
              <a:lnSpc>
                <a:spcPct val="80000"/>
              </a:lnSpc>
            </a:pPr>
            <a:r>
              <a:rPr kumimoji="0" lang="zh-CN" altLang="en-US" sz="2800" b="1">
                <a:solidFill>
                  <a:schemeClr val="tx2"/>
                </a:solidFill>
                <a:latin typeface="楷体_GB2312" charset="0"/>
                <a:ea typeface="楷体_GB2312" charset="0"/>
                <a:cs typeface="楷体_GB2312" charset="0"/>
              </a:rPr>
              <a:t>速度慢，灵活性和连续性差，受自然条件影响大</a:t>
            </a:r>
          </a:p>
        </p:txBody>
      </p:sp>
      <p:sp>
        <p:nvSpPr>
          <p:cNvPr id="233512" name="Text Box 40"/>
          <p:cNvSpPr txBox="1">
            <a:spLocks noChangeArrowheads="1"/>
          </p:cNvSpPr>
          <p:nvPr/>
        </p:nvSpPr>
        <p:spPr bwMode="auto">
          <a:xfrm>
            <a:off x="5292725" y="4581525"/>
            <a:ext cx="3851275" cy="11160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lnSpc>
                <a:spcPct val="80000"/>
              </a:lnSpc>
            </a:pPr>
            <a:r>
              <a:rPr kumimoji="0" lang="zh-CN" altLang="en-US" sz="2800" b="1">
                <a:solidFill>
                  <a:schemeClr val="tx2"/>
                </a:solidFill>
                <a:latin typeface="楷体_GB2312" charset="0"/>
                <a:ea typeface="楷体_GB2312" charset="0"/>
                <a:cs typeface="楷体_GB2312" charset="0"/>
              </a:rPr>
              <a:t>运量小，能耗大，运费高，且设备投资大，技术要求严格 </a:t>
            </a:r>
          </a:p>
        </p:txBody>
      </p:sp>
      <p:sp>
        <p:nvSpPr>
          <p:cNvPr id="233513" name="Text Box 41"/>
          <p:cNvSpPr txBox="1">
            <a:spLocks noChangeArrowheads="1"/>
          </p:cNvSpPr>
          <p:nvPr/>
        </p:nvSpPr>
        <p:spPr bwMode="auto">
          <a:xfrm>
            <a:off x="5219700" y="5805488"/>
            <a:ext cx="3924300" cy="774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hangingPunct="1">
              <a:lnSpc>
                <a:spcPct val="80000"/>
              </a:lnSpc>
            </a:pPr>
            <a:r>
              <a:rPr kumimoji="0" lang="zh-CN" altLang="en-US" sz="2800" b="1">
                <a:solidFill>
                  <a:schemeClr val="tx2"/>
                </a:solidFill>
                <a:latin typeface="楷体_GB2312" charset="0"/>
                <a:ea typeface="楷体_GB2312" charset="0"/>
                <a:cs typeface="楷体_GB2312" charset="0"/>
              </a:rPr>
              <a:t>管道设备投资大，灵活性差 </a:t>
            </a:r>
          </a:p>
        </p:txBody>
      </p:sp>
      <p:sp>
        <p:nvSpPr>
          <p:cNvPr id="10282" name="Text Box 42"/>
          <p:cNvSpPr txBox="1">
            <a:spLocks noChangeArrowheads="1"/>
          </p:cNvSpPr>
          <p:nvPr/>
        </p:nvSpPr>
        <p:spPr bwMode="auto">
          <a:xfrm>
            <a:off x="0" y="0"/>
            <a:ext cx="54102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spcBef>
                <a:spcPct val="50000"/>
              </a:spcBef>
            </a:pPr>
            <a:r>
              <a:rPr kumimoji="0" lang="zh-CN" altLang="en-US" sz="2800">
                <a:latin typeface="黑体" charset="0"/>
                <a:ea typeface="黑体" charset="0"/>
                <a:cs typeface="黑体" charset="0"/>
              </a:rPr>
              <a:t>各种交通运输方式的特点</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3504"/>
                                        </p:tgtEl>
                                        <p:attrNameLst>
                                          <p:attrName>style.visibility</p:attrName>
                                        </p:attrNameLst>
                                      </p:cBhvr>
                                      <p:to>
                                        <p:strVal val="visible"/>
                                      </p:to>
                                    </p:set>
                                    <p:anim calcmode="lin" valueType="num">
                                      <p:cBhvr additive="base">
                                        <p:cTn id="7" dur="500" fill="hold"/>
                                        <p:tgtEl>
                                          <p:spTgt spid="233504"/>
                                        </p:tgtEl>
                                        <p:attrNameLst>
                                          <p:attrName>ppt_x</p:attrName>
                                        </p:attrNameLst>
                                      </p:cBhvr>
                                      <p:tavLst>
                                        <p:tav tm="0">
                                          <p:val>
                                            <p:strVal val="0-#ppt_w/2"/>
                                          </p:val>
                                        </p:tav>
                                        <p:tav tm="100000">
                                          <p:val>
                                            <p:strVal val="#ppt_x"/>
                                          </p:val>
                                        </p:tav>
                                      </p:tavLst>
                                    </p:anim>
                                    <p:anim calcmode="lin" valueType="num">
                                      <p:cBhvr additive="base">
                                        <p:cTn id="8" dur="500" fill="hold"/>
                                        <p:tgtEl>
                                          <p:spTgt spid="23350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33505"/>
                                        </p:tgtEl>
                                        <p:attrNameLst>
                                          <p:attrName>style.visibility</p:attrName>
                                        </p:attrNameLst>
                                      </p:cBhvr>
                                      <p:to>
                                        <p:strVal val="visible"/>
                                      </p:to>
                                    </p:set>
                                    <p:anim calcmode="lin" valueType="num">
                                      <p:cBhvr additive="base">
                                        <p:cTn id="13" dur="500" fill="hold"/>
                                        <p:tgtEl>
                                          <p:spTgt spid="233505"/>
                                        </p:tgtEl>
                                        <p:attrNameLst>
                                          <p:attrName>ppt_x</p:attrName>
                                        </p:attrNameLst>
                                      </p:cBhvr>
                                      <p:tavLst>
                                        <p:tav tm="0">
                                          <p:val>
                                            <p:strVal val="0-#ppt_w/2"/>
                                          </p:val>
                                        </p:tav>
                                        <p:tav tm="100000">
                                          <p:val>
                                            <p:strVal val="#ppt_x"/>
                                          </p:val>
                                        </p:tav>
                                      </p:tavLst>
                                    </p:anim>
                                    <p:anim calcmode="lin" valueType="num">
                                      <p:cBhvr additive="base">
                                        <p:cTn id="14" dur="500" fill="hold"/>
                                        <p:tgtEl>
                                          <p:spTgt spid="233505"/>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33506"/>
                                        </p:tgtEl>
                                        <p:attrNameLst>
                                          <p:attrName>style.visibility</p:attrName>
                                        </p:attrNameLst>
                                      </p:cBhvr>
                                      <p:to>
                                        <p:strVal val="visible"/>
                                      </p:to>
                                    </p:set>
                                    <p:anim calcmode="lin" valueType="num">
                                      <p:cBhvr additive="base">
                                        <p:cTn id="19" dur="500" fill="hold"/>
                                        <p:tgtEl>
                                          <p:spTgt spid="233506"/>
                                        </p:tgtEl>
                                        <p:attrNameLst>
                                          <p:attrName>ppt_x</p:attrName>
                                        </p:attrNameLst>
                                      </p:cBhvr>
                                      <p:tavLst>
                                        <p:tav tm="0">
                                          <p:val>
                                            <p:strVal val="0-#ppt_w/2"/>
                                          </p:val>
                                        </p:tav>
                                        <p:tav tm="100000">
                                          <p:val>
                                            <p:strVal val="#ppt_x"/>
                                          </p:val>
                                        </p:tav>
                                      </p:tavLst>
                                    </p:anim>
                                    <p:anim calcmode="lin" valueType="num">
                                      <p:cBhvr additive="base">
                                        <p:cTn id="20" dur="500" fill="hold"/>
                                        <p:tgtEl>
                                          <p:spTgt spid="233506"/>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33507"/>
                                        </p:tgtEl>
                                        <p:attrNameLst>
                                          <p:attrName>style.visibility</p:attrName>
                                        </p:attrNameLst>
                                      </p:cBhvr>
                                      <p:to>
                                        <p:strVal val="visible"/>
                                      </p:to>
                                    </p:set>
                                    <p:anim calcmode="lin" valueType="num">
                                      <p:cBhvr additive="base">
                                        <p:cTn id="25" dur="500" fill="hold"/>
                                        <p:tgtEl>
                                          <p:spTgt spid="233507"/>
                                        </p:tgtEl>
                                        <p:attrNameLst>
                                          <p:attrName>ppt_x</p:attrName>
                                        </p:attrNameLst>
                                      </p:cBhvr>
                                      <p:tavLst>
                                        <p:tav tm="0">
                                          <p:val>
                                            <p:strVal val="0-#ppt_w/2"/>
                                          </p:val>
                                        </p:tav>
                                        <p:tav tm="100000">
                                          <p:val>
                                            <p:strVal val="#ppt_x"/>
                                          </p:val>
                                        </p:tav>
                                      </p:tavLst>
                                    </p:anim>
                                    <p:anim calcmode="lin" valueType="num">
                                      <p:cBhvr additive="base">
                                        <p:cTn id="26" dur="500" fill="hold"/>
                                        <p:tgtEl>
                                          <p:spTgt spid="233507"/>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33508"/>
                                        </p:tgtEl>
                                        <p:attrNameLst>
                                          <p:attrName>style.visibility</p:attrName>
                                        </p:attrNameLst>
                                      </p:cBhvr>
                                      <p:to>
                                        <p:strVal val="visible"/>
                                      </p:to>
                                    </p:set>
                                    <p:anim calcmode="lin" valueType="num">
                                      <p:cBhvr additive="base">
                                        <p:cTn id="31" dur="500" fill="hold"/>
                                        <p:tgtEl>
                                          <p:spTgt spid="233508"/>
                                        </p:tgtEl>
                                        <p:attrNameLst>
                                          <p:attrName>ppt_x</p:attrName>
                                        </p:attrNameLst>
                                      </p:cBhvr>
                                      <p:tavLst>
                                        <p:tav tm="0">
                                          <p:val>
                                            <p:strVal val="0-#ppt_w/2"/>
                                          </p:val>
                                        </p:tav>
                                        <p:tav tm="100000">
                                          <p:val>
                                            <p:strVal val="#ppt_x"/>
                                          </p:val>
                                        </p:tav>
                                      </p:tavLst>
                                    </p:anim>
                                    <p:anim calcmode="lin" valueType="num">
                                      <p:cBhvr additive="base">
                                        <p:cTn id="32" dur="500" fill="hold"/>
                                        <p:tgtEl>
                                          <p:spTgt spid="233508"/>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33509"/>
                                        </p:tgtEl>
                                        <p:attrNameLst>
                                          <p:attrName>style.visibility</p:attrName>
                                        </p:attrNameLst>
                                      </p:cBhvr>
                                      <p:to>
                                        <p:strVal val="visible"/>
                                      </p:to>
                                    </p:set>
                                    <p:anim calcmode="lin" valueType="num">
                                      <p:cBhvr additive="base">
                                        <p:cTn id="37" dur="500" fill="hold"/>
                                        <p:tgtEl>
                                          <p:spTgt spid="233509"/>
                                        </p:tgtEl>
                                        <p:attrNameLst>
                                          <p:attrName>ppt_x</p:attrName>
                                        </p:attrNameLst>
                                      </p:cBhvr>
                                      <p:tavLst>
                                        <p:tav tm="0">
                                          <p:val>
                                            <p:strVal val="0-#ppt_w/2"/>
                                          </p:val>
                                        </p:tav>
                                        <p:tav tm="100000">
                                          <p:val>
                                            <p:strVal val="#ppt_x"/>
                                          </p:val>
                                        </p:tav>
                                      </p:tavLst>
                                    </p:anim>
                                    <p:anim calcmode="lin" valueType="num">
                                      <p:cBhvr additive="base">
                                        <p:cTn id="38" dur="500" fill="hold"/>
                                        <p:tgtEl>
                                          <p:spTgt spid="233509"/>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33510"/>
                                        </p:tgtEl>
                                        <p:attrNameLst>
                                          <p:attrName>style.visibility</p:attrName>
                                        </p:attrNameLst>
                                      </p:cBhvr>
                                      <p:to>
                                        <p:strVal val="visible"/>
                                      </p:to>
                                    </p:set>
                                    <p:anim calcmode="lin" valueType="num">
                                      <p:cBhvr additive="base">
                                        <p:cTn id="43" dur="500" fill="hold"/>
                                        <p:tgtEl>
                                          <p:spTgt spid="233510"/>
                                        </p:tgtEl>
                                        <p:attrNameLst>
                                          <p:attrName>ppt_x</p:attrName>
                                        </p:attrNameLst>
                                      </p:cBhvr>
                                      <p:tavLst>
                                        <p:tav tm="0">
                                          <p:val>
                                            <p:strVal val="0-#ppt_w/2"/>
                                          </p:val>
                                        </p:tav>
                                        <p:tav tm="100000">
                                          <p:val>
                                            <p:strVal val="#ppt_x"/>
                                          </p:val>
                                        </p:tav>
                                      </p:tavLst>
                                    </p:anim>
                                    <p:anim calcmode="lin" valueType="num">
                                      <p:cBhvr additive="base">
                                        <p:cTn id="44" dur="500" fill="hold"/>
                                        <p:tgtEl>
                                          <p:spTgt spid="233510"/>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233511"/>
                                        </p:tgtEl>
                                        <p:attrNameLst>
                                          <p:attrName>style.visibility</p:attrName>
                                        </p:attrNameLst>
                                      </p:cBhvr>
                                      <p:to>
                                        <p:strVal val="visible"/>
                                      </p:to>
                                    </p:set>
                                    <p:anim calcmode="lin" valueType="num">
                                      <p:cBhvr additive="base">
                                        <p:cTn id="49" dur="500" fill="hold"/>
                                        <p:tgtEl>
                                          <p:spTgt spid="233511"/>
                                        </p:tgtEl>
                                        <p:attrNameLst>
                                          <p:attrName>ppt_x</p:attrName>
                                        </p:attrNameLst>
                                      </p:cBhvr>
                                      <p:tavLst>
                                        <p:tav tm="0">
                                          <p:val>
                                            <p:strVal val="0-#ppt_w/2"/>
                                          </p:val>
                                        </p:tav>
                                        <p:tav tm="100000">
                                          <p:val>
                                            <p:strVal val="#ppt_x"/>
                                          </p:val>
                                        </p:tav>
                                      </p:tavLst>
                                    </p:anim>
                                    <p:anim calcmode="lin" valueType="num">
                                      <p:cBhvr additive="base">
                                        <p:cTn id="50" dur="500" fill="hold"/>
                                        <p:tgtEl>
                                          <p:spTgt spid="233511"/>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233512"/>
                                        </p:tgtEl>
                                        <p:attrNameLst>
                                          <p:attrName>style.visibility</p:attrName>
                                        </p:attrNameLst>
                                      </p:cBhvr>
                                      <p:to>
                                        <p:strVal val="visible"/>
                                      </p:to>
                                    </p:set>
                                    <p:anim calcmode="lin" valueType="num">
                                      <p:cBhvr additive="base">
                                        <p:cTn id="55" dur="500" fill="hold"/>
                                        <p:tgtEl>
                                          <p:spTgt spid="233512"/>
                                        </p:tgtEl>
                                        <p:attrNameLst>
                                          <p:attrName>ppt_x</p:attrName>
                                        </p:attrNameLst>
                                      </p:cBhvr>
                                      <p:tavLst>
                                        <p:tav tm="0">
                                          <p:val>
                                            <p:strVal val="0-#ppt_w/2"/>
                                          </p:val>
                                        </p:tav>
                                        <p:tav tm="100000">
                                          <p:val>
                                            <p:strVal val="#ppt_x"/>
                                          </p:val>
                                        </p:tav>
                                      </p:tavLst>
                                    </p:anim>
                                    <p:anim calcmode="lin" valueType="num">
                                      <p:cBhvr additive="base">
                                        <p:cTn id="56" dur="500" fill="hold"/>
                                        <p:tgtEl>
                                          <p:spTgt spid="233512"/>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233513"/>
                                        </p:tgtEl>
                                        <p:attrNameLst>
                                          <p:attrName>style.visibility</p:attrName>
                                        </p:attrNameLst>
                                      </p:cBhvr>
                                      <p:to>
                                        <p:strVal val="visible"/>
                                      </p:to>
                                    </p:set>
                                    <p:anim calcmode="lin" valueType="num">
                                      <p:cBhvr additive="base">
                                        <p:cTn id="61" dur="500" fill="hold"/>
                                        <p:tgtEl>
                                          <p:spTgt spid="233513"/>
                                        </p:tgtEl>
                                        <p:attrNameLst>
                                          <p:attrName>ppt_x</p:attrName>
                                        </p:attrNameLst>
                                      </p:cBhvr>
                                      <p:tavLst>
                                        <p:tav tm="0">
                                          <p:val>
                                            <p:strVal val="0-#ppt_w/2"/>
                                          </p:val>
                                        </p:tav>
                                        <p:tav tm="100000">
                                          <p:val>
                                            <p:strVal val="#ppt_x"/>
                                          </p:val>
                                        </p:tav>
                                      </p:tavLst>
                                    </p:anim>
                                    <p:anim calcmode="lin" valueType="num">
                                      <p:cBhvr additive="base">
                                        <p:cTn id="62" dur="500" fill="hold"/>
                                        <p:tgtEl>
                                          <p:spTgt spid="2335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504" grpId="0" autoUpdateAnimBg="0"/>
      <p:bldP spid="233505" grpId="0" autoUpdateAnimBg="0"/>
      <p:bldP spid="233506" grpId="0" autoUpdateAnimBg="0"/>
      <p:bldP spid="233507" grpId="0" autoUpdateAnimBg="0"/>
      <p:bldP spid="233508" grpId="0" autoUpdateAnimBg="0"/>
      <p:bldP spid="233509" grpId="0" autoUpdateAnimBg="0"/>
      <p:bldP spid="233510" grpId="0" autoUpdateAnimBg="0"/>
      <p:bldP spid="233511" grpId="0" autoUpdateAnimBg="0"/>
      <p:bldP spid="233512" grpId="0" autoUpdateAnimBg="0"/>
      <p:bldP spid="233513" grpId="0"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 Box 3"/>
          <p:cNvSpPr txBox="1">
            <a:spLocks noChangeArrowheads="1"/>
          </p:cNvSpPr>
          <p:nvPr/>
        </p:nvSpPr>
        <p:spPr bwMode="auto">
          <a:xfrm>
            <a:off x="0" y="1557338"/>
            <a:ext cx="9144000" cy="8239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4800">
                <a:ea typeface="华文新魏" charset="0"/>
                <a:cs typeface="华文新魏" charset="0"/>
              </a:rPr>
              <a:t>　交通运输布局及其影响</a:t>
            </a:r>
          </a:p>
        </p:txBody>
      </p:sp>
      <p:sp>
        <p:nvSpPr>
          <p:cNvPr id="81923" name="Rectangle 4"/>
          <p:cNvSpPr>
            <a:spLocks noChangeArrowheads="1"/>
          </p:cNvSpPr>
          <p:nvPr/>
        </p:nvSpPr>
        <p:spPr bwMode="auto">
          <a:xfrm>
            <a:off x="2032000" y="3009900"/>
            <a:ext cx="4897438" cy="66675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lang="zh-CN" altLang="en-US" sz="3600">
                <a:solidFill>
                  <a:srgbClr val="FF0000"/>
                </a:solidFill>
                <a:ea typeface="楷体_GB2312" charset="0"/>
                <a:cs typeface="楷体_GB2312" charset="0"/>
              </a:rPr>
              <a:t>交通运输布局及其影响</a:t>
            </a:r>
          </a:p>
        </p:txBody>
      </p:sp>
      <p:sp>
        <p:nvSpPr>
          <p:cNvPr id="81924" name="Rectangle 5"/>
          <p:cNvSpPr>
            <a:spLocks noChangeArrowheads="1"/>
          </p:cNvSpPr>
          <p:nvPr/>
        </p:nvSpPr>
        <p:spPr bwMode="auto">
          <a:xfrm>
            <a:off x="47625" y="4822825"/>
            <a:ext cx="2057400" cy="1196975"/>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1" hangingPunct="1"/>
            <a:r>
              <a:rPr lang="zh-CN" altLang="en-US">
                <a:solidFill>
                  <a:srgbClr val="FF0000"/>
                </a:solidFill>
                <a:ea typeface="楷体_GB2312" charset="0"/>
                <a:cs typeface="楷体_GB2312" charset="0"/>
              </a:rPr>
              <a:t>●不同交通运输方式各有什么特点？</a:t>
            </a:r>
          </a:p>
        </p:txBody>
      </p:sp>
      <p:sp>
        <p:nvSpPr>
          <p:cNvPr id="81925" name="Rectangle 6"/>
          <p:cNvSpPr>
            <a:spLocks noChangeArrowheads="1"/>
          </p:cNvSpPr>
          <p:nvPr/>
        </p:nvSpPr>
        <p:spPr bwMode="auto">
          <a:xfrm>
            <a:off x="2897188" y="4810125"/>
            <a:ext cx="2520950" cy="1196975"/>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1" hangingPunct="1"/>
            <a:r>
              <a:rPr lang="zh-CN" altLang="en-US">
                <a:solidFill>
                  <a:srgbClr val="FF0000"/>
                </a:solidFill>
                <a:ea typeface="楷体_GB2312" charset="0"/>
                <a:cs typeface="楷体_GB2312" charset="0"/>
              </a:rPr>
              <a:t>●交通运输布局受哪些因素的影响？</a:t>
            </a:r>
          </a:p>
        </p:txBody>
      </p:sp>
      <p:sp>
        <p:nvSpPr>
          <p:cNvPr id="81926" name="Line 7"/>
          <p:cNvSpPr>
            <a:spLocks noChangeShapeType="1"/>
          </p:cNvSpPr>
          <p:nvPr/>
        </p:nvSpPr>
        <p:spPr bwMode="auto">
          <a:xfrm>
            <a:off x="808038" y="3940175"/>
            <a:ext cx="0" cy="8651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81927" name="Line 8"/>
          <p:cNvSpPr>
            <a:spLocks noChangeShapeType="1"/>
          </p:cNvSpPr>
          <p:nvPr/>
        </p:nvSpPr>
        <p:spPr bwMode="auto">
          <a:xfrm>
            <a:off x="4192588" y="3943350"/>
            <a:ext cx="0" cy="8778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81928" name="Line 9"/>
          <p:cNvSpPr>
            <a:spLocks noChangeShapeType="1"/>
          </p:cNvSpPr>
          <p:nvPr/>
        </p:nvSpPr>
        <p:spPr bwMode="auto">
          <a:xfrm>
            <a:off x="809625" y="3940175"/>
            <a:ext cx="7488238"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81929" name="Line 10"/>
          <p:cNvSpPr>
            <a:spLocks noChangeShapeType="1"/>
          </p:cNvSpPr>
          <p:nvPr/>
        </p:nvSpPr>
        <p:spPr bwMode="auto">
          <a:xfrm>
            <a:off x="4192588" y="3643313"/>
            <a:ext cx="0" cy="28733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81930" name="Rectangle 11"/>
          <p:cNvSpPr>
            <a:spLocks noChangeArrowheads="1"/>
          </p:cNvSpPr>
          <p:nvPr/>
        </p:nvSpPr>
        <p:spPr bwMode="auto">
          <a:xfrm>
            <a:off x="5632450" y="4824413"/>
            <a:ext cx="3492500" cy="1196975"/>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1" hangingPunct="1"/>
            <a:r>
              <a:rPr lang="zh-CN" altLang="en-US">
                <a:solidFill>
                  <a:srgbClr val="FF0000"/>
                </a:solidFill>
                <a:ea typeface="楷体_GB2312" charset="0"/>
                <a:cs typeface="楷体_GB2312" charset="0"/>
              </a:rPr>
              <a:t>●交通运输布局的变化对聚落形态和商业网点带来哪些影响？</a:t>
            </a:r>
          </a:p>
        </p:txBody>
      </p:sp>
      <p:sp>
        <p:nvSpPr>
          <p:cNvPr id="81931" name="Line 12"/>
          <p:cNvSpPr>
            <a:spLocks noChangeShapeType="1"/>
          </p:cNvSpPr>
          <p:nvPr/>
        </p:nvSpPr>
        <p:spPr bwMode="auto">
          <a:xfrm>
            <a:off x="8304213" y="3930650"/>
            <a:ext cx="0" cy="8778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Line 2"/>
          <p:cNvSpPr>
            <a:spLocks noChangeShapeType="1"/>
          </p:cNvSpPr>
          <p:nvPr/>
        </p:nvSpPr>
        <p:spPr bwMode="auto">
          <a:xfrm>
            <a:off x="468313" y="4508500"/>
            <a:ext cx="0" cy="1800225"/>
          </a:xfrm>
          <a:prstGeom prst="line">
            <a:avLst/>
          </a:prstGeom>
          <a:noFill/>
          <a:ln w="57150">
            <a:solidFill>
              <a:schemeClr val="bg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208899" name="Line 3"/>
          <p:cNvSpPr>
            <a:spLocks noChangeShapeType="1"/>
          </p:cNvSpPr>
          <p:nvPr/>
        </p:nvSpPr>
        <p:spPr bwMode="auto">
          <a:xfrm>
            <a:off x="8604250" y="5589588"/>
            <a:ext cx="0" cy="719137"/>
          </a:xfrm>
          <a:prstGeom prst="line">
            <a:avLst/>
          </a:prstGeom>
          <a:noFill/>
          <a:ln w="57150">
            <a:solidFill>
              <a:schemeClr val="bg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82948" name="Text Box 4"/>
          <p:cNvSpPr txBox="1">
            <a:spLocks noChangeArrowheads="1"/>
          </p:cNvSpPr>
          <p:nvPr/>
        </p:nvSpPr>
        <p:spPr bwMode="auto">
          <a:xfrm>
            <a:off x="0" y="228600"/>
            <a:ext cx="914400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3600">
                <a:ea typeface="华文新魏" charset="0"/>
                <a:cs typeface="华文新魏" charset="0"/>
              </a:rPr>
              <a:t>　交通运输布局变化的影响</a:t>
            </a:r>
          </a:p>
        </p:txBody>
      </p:sp>
      <p:sp>
        <p:nvSpPr>
          <p:cNvPr id="82949" name="Rectangle 5"/>
          <p:cNvSpPr>
            <a:spLocks noChangeArrowheads="1"/>
          </p:cNvSpPr>
          <p:nvPr/>
        </p:nvSpPr>
        <p:spPr bwMode="auto">
          <a:xfrm>
            <a:off x="457200" y="1066800"/>
            <a:ext cx="8534400" cy="466725"/>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1" hangingPunct="1"/>
            <a:r>
              <a:rPr lang="zh-CN" altLang="en-US">
                <a:solidFill>
                  <a:srgbClr val="FF0000"/>
                </a:solidFill>
                <a:ea typeface="楷体_GB2312" charset="0"/>
                <a:cs typeface="楷体_GB2312" charset="0"/>
              </a:rPr>
              <a:t>●交通运输布局的变化对聚落形态和商业网点带来哪些影响？</a:t>
            </a:r>
          </a:p>
        </p:txBody>
      </p:sp>
      <p:pic>
        <p:nvPicPr>
          <p:cNvPr id="208902" name="Picture 6" descr="2"/>
          <p:cNvPicPr>
            <a:picLocks noChangeAspect="1" noChangeArrowheads="1"/>
          </p:cNvPicPr>
          <p:nvPr/>
        </p:nvPicPr>
        <p:blipFill>
          <a:blip r:embed="rId2" cstate="email">
            <a:lum bright="-6000" contrast="12000"/>
            <a:extLst>
              <a:ext uri="{28A0092B-C50C-407E-A947-70E740481C1C}">
                <a14:useLocalDpi xmlns:a14="http://schemas.microsoft.com/office/drawing/2010/main" val="0"/>
              </a:ext>
            </a:extLst>
          </a:blip>
          <a:srcRect/>
          <a:stretch>
            <a:fillRect/>
          </a:stretch>
        </p:blipFill>
        <p:spPr bwMode="auto">
          <a:xfrm>
            <a:off x="0" y="1752600"/>
            <a:ext cx="3203575" cy="2347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8903" name="AutoShape 7"/>
          <p:cNvSpPr>
            <a:spLocks/>
          </p:cNvSpPr>
          <p:nvPr/>
        </p:nvSpPr>
        <p:spPr bwMode="auto">
          <a:xfrm>
            <a:off x="3505200" y="2667000"/>
            <a:ext cx="2736850" cy="576263"/>
          </a:xfrm>
          <a:prstGeom prst="borderCallout1">
            <a:avLst>
              <a:gd name="adj1" fmla="val 19833"/>
              <a:gd name="adj2" fmla="val -2782"/>
              <a:gd name="adj3" fmla="val 99722"/>
              <a:gd name="adj4" fmla="val -16417"/>
            </a:avLst>
          </a:prstGeom>
          <a:solidFill>
            <a:srgbClr val="FFCC00">
              <a:alpha val="21176"/>
            </a:srgbClr>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r>
              <a:rPr lang="zh-CN" altLang="en-US" sz="1600"/>
              <a:t>集中的团块状城市是平原地区比较常见的城市形态。</a:t>
            </a:r>
          </a:p>
        </p:txBody>
      </p:sp>
      <p:pic>
        <p:nvPicPr>
          <p:cNvPr id="208904" name="Picture 8" descr="2"/>
          <p:cNvPicPr>
            <a:picLocks noChangeAspect="1" noChangeArrowheads="1"/>
          </p:cNvPicPr>
          <p:nvPr/>
        </p:nvPicPr>
        <p:blipFill>
          <a:blip r:embed="rId3" cstate="email">
            <a:lum bright="-12000" contrast="12000"/>
            <a:extLst>
              <a:ext uri="{28A0092B-C50C-407E-A947-70E740481C1C}">
                <a14:useLocalDpi xmlns:a14="http://schemas.microsoft.com/office/drawing/2010/main" val="0"/>
              </a:ext>
            </a:extLst>
          </a:blip>
          <a:srcRect/>
          <a:stretch>
            <a:fillRect/>
          </a:stretch>
        </p:blipFill>
        <p:spPr bwMode="auto">
          <a:xfrm>
            <a:off x="6372225" y="2895600"/>
            <a:ext cx="2771775" cy="2501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8905" name="AutoShape 9"/>
          <p:cNvSpPr>
            <a:spLocks/>
          </p:cNvSpPr>
          <p:nvPr/>
        </p:nvSpPr>
        <p:spPr bwMode="auto">
          <a:xfrm>
            <a:off x="3657600" y="3733800"/>
            <a:ext cx="2438400" cy="1295400"/>
          </a:xfrm>
          <a:prstGeom prst="borderCallout2">
            <a:avLst>
              <a:gd name="adj1" fmla="val 8824"/>
              <a:gd name="adj2" fmla="val 103125"/>
              <a:gd name="adj3" fmla="val 8824"/>
              <a:gd name="adj4" fmla="val 110287"/>
              <a:gd name="adj5" fmla="val -9069"/>
              <a:gd name="adj6" fmla="val 117773"/>
            </a:avLst>
          </a:prstGeom>
          <a:solidFill>
            <a:srgbClr val="FFCC00">
              <a:alpha val="21176"/>
            </a:srgbClr>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r>
              <a:rPr lang="zh-CN" altLang="en-US" sz="1600"/>
              <a:t>重庆地处丘陵山区，又是长江和嘉陵江的交汇处，地形的崎岖不平使城市发展在地域上失去了完整性，城市形态为组团状。</a:t>
            </a:r>
          </a:p>
        </p:txBody>
      </p:sp>
      <p:pic>
        <p:nvPicPr>
          <p:cNvPr id="208906" name="Picture 10" descr="2"/>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52400" y="5168900"/>
            <a:ext cx="3563938" cy="1689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8907" name="AutoShape 11"/>
          <p:cNvSpPr>
            <a:spLocks/>
          </p:cNvSpPr>
          <p:nvPr/>
        </p:nvSpPr>
        <p:spPr bwMode="auto">
          <a:xfrm>
            <a:off x="4114800" y="5867400"/>
            <a:ext cx="3886200" cy="609600"/>
          </a:xfrm>
          <a:prstGeom prst="borderCallout2">
            <a:avLst>
              <a:gd name="adj1" fmla="val 18750"/>
              <a:gd name="adj2" fmla="val -1963"/>
              <a:gd name="adj3" fmla="val 18750"/>
              <a:gd name="adj4" fmla="val -5759"/>
              <a:gd name="adj5" fmla="val -72398"/>
              <a:gd name="adj6" fmla="val -10824"/>
            </a:avLst>
          </a:prstGeom>
          <a:solidFill>
            <a:srgbClr val="FFCC00">
              <a:alpha val="21176"/>
            </a:srgbClr>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r>
              <a:rPr lang="zh-CN" altLang="en-US" sz="1600"/>
              <a:t>兰州市位于黄河谷地，其发展被迫沿谷地东西向延伸，形成条带状格局。</a:t>
            </a:r>
          </a:p>
        </p:txBody>
      </p:sp>
      <p:sp>
        <p:nvSpPr>
          <p:cNvPr id="208908" name="Text Box 12"/>
          <p:cNvSpPr txBox="1">
            <a:spLocks noChangeArrowheads="1"/>
          </p:cNvSpPr>
          <p:nvPr/>
        </p:nvSpPr>
        <p:spPr bwMode="auto">
          <a:xfrm>
            <a:off x="3352800" y="1905000"/>
            <a:ext cx="5791200" cy="40640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2000">
                <a:solidFill>
                  <a:schemeClr val="bg1"/>
                </a:solidFill>
                <a:ea typeface="黑体" charset="0"/>
                <a:cs typeface="黑体" charset="0"/>
              </a:rPr>
              <a:t>城市形态：城市特定的外部轮廓形态</a:t>
            </a:r>
          </a:p>
        </p:txBody>
      </p:sp>
      <p:sp>
        <p:nvSpPr>
          <p:cNvPr id="208909" name="Text Box 13"/>
          <p:cNvSpPr txBox="1">
            <a:spLocks noChangeArrowheads="1"/>
          </p:cNvSpPr>
          <p:nvPr/>
        </p:nvSpPr>
        <p:spPr bwMode="auto">
          <a:xfrm>
            <a:off x="7543800" y="5410200"/>
            <a:ext cx="865188"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1800" b="1">
                <a:ea typeface="楷体_GB2312" charset="0"/>
                <a:cs typeface="楷体_GB2312" charset="0"/>
              </a:rPr>
              <a:t>重庆</a:t>
            </a:r>
          </a:p>
        </p:txBody>
      </p:sp>
      <p:sp>
        <p:nvSpPr>
          <p:cNvPr id="208910" name="Text Box 14"/>
          <p:cNvSpPr txBox="1">
            <a:spLocks noChangeArrowheads="1"/>
          </p:cNvSpPr>
          <p:nvPr/>
        </p:nvSpPr>
        <p:spPr bwMode="auto">
          <a:xfrm>
            <a:off x="990600" y="4038600"/>
            <a:ext cx="865188"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1800" b="1">
                <a:ea typeface="楷体_GB2312" charset="0"/>
                <a:cs typeface="楷体_GB2312" charset="0"/>
              </a:rPr>
              <a:t>成都</a:t>
            </a:r>
          </a:p>
        </p:txBody>
      </p:sp>
      <p:sp>
        <p:nvSpPr>
          <p:cNvPr id="208911" name="Text Box 15"/>
          <p:cNvSpPr txBox="1">
            <a:spLocks noChangeArrowheads="1"/>
          </p:cNvSpPr>
          <p:nvPr/>
        </p:nvSpPr>
        <p:spPr bwMode="auto">
          <a:xfrm>
            <a:off x="3657600" y="6216650"/>
            <a:ext cx="288925"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1800" b="1">
                <a:ea typeface="楷体_GB2312" charset="0"/>
                <a:cs typeface="楷体_GB2312" charset="0"/>
              </a:rPr>
              <a:t>兰州</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08902"/>
                                        </p:tgtEl>
                                        <p:attrNameLst>
                                          <p:attrName>style.visibility</p:attrName>
                                        </p:attrNameLst>
                                      </p:cBhvr>
                                      <p:to>
                                        <p:strVal val="visible"/>
                                      </p:to>
                                    </p:set>
                                    <p:animEffect transition="in" filter="blinds(horizontal)">
                                      <p:cBhvr>
                                        <p:cTn id="7" dur="500"/>
                                        <p:tgtEl>
                                          <p:spTgt spid="20890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08910"/>
                                        </p:tgtEl>
                                        <p:attrNameLst>
                                          <p:attrName>style.visibility</p:attrName>
                                        </p:attrNameLst>
                                      </p:cBhvr>
                                      <p:to>
                                        <p:strVal val="visible"/>
                                      </p:to>
                                    </p:set>
                                    <p:animEffect transition="in" filter="blinds(horizontal)">
                                      <p:cBhvr>
                                        <p:cTn id="10" dur="500"/>
                                        <p:tgtEl>
                                          <p:spTgt spid="208910"/>
                                        </p:tgtEl>
                                      </p:cBhvr>
                                    </p:animEffect>
                                  </p:childTnLst>
                                </p:cTn>
                              </p:par>
                              <p:par>
                                <p:cTn id="11" presetID="3" presetClass="entr" presetSubtype="10" fill="hold" nodeType="withEffect">
                                  <p:stCondLst>
                                    <p:cond delay="0"/>
                                  </p:stCondLst>
                                  <p:childTnLst>
                                    <p:set>
                                      <p:cBhvr>
                                        <p:cTn id="12" dur="1" fill="hold">
                                          <p:stCondLst>
                                            <p:cond delay="0"/>
                                          </p:stCondLst>
                                        </p:cTn>
                                        <p:tgtEl>
                                          <p:spTgt spid="208906"/>
                                        </p:tgtEl>
                                        <p:attrNameLst>
                                          <p:attrName>style.visibility</p:attrName>
                                        </p:attrNameLst>
                                      </p:cBhvr>
                                      <p:to>
                                        <p:strVal val="visible"/>
                                      </p:to>
                                    </p:set>
                                    <p:animEffect transition="in" filter="blinds(horizontal)">
                                      <p:cBhvr>
                                        <p:cTn id="13" dur="500"/>
                                        <p:tgtEl>
                                          <p:spTgt spid="20890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08911"/>
                                        </p:tgtEl>
                                        <p:attrNameLst>
                                          <p:attrName>style.visibility</p:attrName>
                                        </p:attrNameLst>
                                      </p:cBhvr>
                                      <p:to>
                                        <p:strVal val="visible"/>
                                      </p:to>
                                    </p:set>
                                    <p:animEffect transition="in" filter="blinds(horizontal)">
                                      <p:cBhvr>
                                        <p:cTn id="16" dur="500"/>
                                        <p:tgtEl>
                                          <p:spTgt spid="208911"/>
                                        </p:tgtEl>
                                      </p:cBhvr>
                                    </p:animEffect>
                                  </p:childTnLst>
                                </p:cTn>
                              </p:par>
                              <p:par>
                                <p:cTn id="17" presetID="3" presetClass="entr" presetSubtype="10" fill="hold" nodeType="withEffect">
                                  <p:stCondLst>
                                    <p:cond delay="0"/>
                                  </p:stCondLst>
                                  <p:childTnLst>
                                    <p:set>
                                      <p:cBhvr>
                                        <p:cTn id="18" dur="1" fill="hold">
                                          <p:stCondLst>
                                            <p:cond delay="0"/>
                                          </p:stCondLst>
                                        </p:cTn>
                                        <p:tgtEl>
                                          <p:spTgt spid="208904"/>
                                        </p:tgtEl>
                                        <p:attrNameLst>
                                          <p:attrName>style.visibility</p:attrName>
                                        </p:attrNameLst>
                                      </p:cBhvr>
                                      <p:to>
                                        <p:strVal val="visible"/>
                                      </p:to>
                                    </p:set>
                                    <p:animEffect transition="in" filter="blinds(horizontal)">
                                      <p:cBhvr>
                                        <p:cTn id="19" dur="500"/>
                                        <p:tgtEl>
                                          <p:spTgt spid="208904"/>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08909"/>
                                        </p:tgtEl>
                                        <p:attrNameLst>
                                          <p:attrName>style.visibility</p:attrName>
                                        </p:attrNameLst>
                                      </p:cBhvr>
                                      <p:to>
                                        <p:strVal val="visible"/>
                                      </p:to>
                                    </p:set>
                                    <p:animEffect transition="in" filter="blinds(horizontal)">
                                      <p:cBhvr>
                                        <p:cTn id="22" dur="500"/>
                                        <p:tgtEl>
                                          <p:spTgt spid="20890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08898"/>
                                        </p:tgtEl>
                                        <p:attrNameLst>
                                          <p:attrName>style.visibility</p:attrName>
                                        </p:attrNameLst>
                                      </p:cBhvr>
                                      <p:to>
                                        <p:strVal val="visible"/>
                                      </p:to>
                                    </p:set>
                                    <p:animEffect transition="in" filter="dissolve">
                                      <p:cBhvr>
                                        <p:cTn id="27" dur="500"/>
                                        <p:tgtEl>
                                          <p:spTgt spid="208898"/>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08899"/>
                                        </p:tgtEl>
                                        <p:attrNameLst>
                                          <p:attrName>style.visibility</p:attrName>
                                        </p:attrNameLst>
                                      </p:cBhvr>
                                      <p:to>
                                        <p:strVal val="visible"/>
                                      </p:to>
                                    </p:set>
                                    <p:animEffect transition="in" filter="dissolve">
                                      <p:cBhvr>
                                        <p:cTn id="30" dur="500"/>
                                        <p:tgtEl>
                                          <p:spTgt spid="208899"/>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iterate type="lt">
                                    <p:tmAbs val="75"/>
                                  </p:iterate>
                                  <p:childTnLst>
                                    <p:set>
                                      <p:cBhvr>
                                        <p:cTn id="34" dur="1" fill="hold">
                                          <p:stCondLst>
                                            <p:cond delay="74"/>
                                          </p:stCondLst>
                                        </p:cTn>
                                        <p:tgtEl>
                                          <p:spTgt spid="20890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2" presetClass="entr" presetSubtype="4" fill="hold" grpId="0" nodeType="clickEffect">
                                  <p:stCondLst>
                                    <p:cond delay="0"/>
                                  </p:stCondLst>
                                  <p:childTnLst>
                                    <p:set>
                                      <p:cBhvr>
                                        <p:cTn id="38" dur="1" fill="hold">
                                          <p:stCondLst>
                                            <p:cond delay="0"/>
                                          </p:stCondLst>
                                        </p:cTn>
                                        <p:tgtEl>
                                          <p:spTgt spid="208903"/>
                                        </p:tgtEl>
                                        <p:attrNameLst>
                                          <p:attrName>style.visibility</p:attrName>
                                        </p:attrNameLst>
                                      </p:cBhvr>
                                      <p:to>
                                        <p:strVal val="visible"/>
                                      </p:to>
                                    </p:set>
                                    <p:animEffect transition="in" filter="slide(fromBottom)">
                                      <p:cBhvr>
                                        <p:cTn id="39" dur="500"/>
                                        <p:tgtEl>
                                          <p:spTgt spid="208903"/>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8" presetClass="entr" presetSubtype="16" fill="hold" grpId="0" nodeType="clickEffect">
                                  <p:stCondLst>
                                    <p:cond delay="0"/>
                                  </p:stCondLst>
                                  <p:childTnLst>
                                    <p:set>
                                      <p:cBhvr>
                                        <p:cTn id="43" dur="1" fill="hold">
                                          <p:stCondLst>
                                            <p:cond delay="0"/>
                                          </p:stCondLst>
                                        </p:cTn>
                                        <p:tgtEl>
                                          <p:spTgt spid="208905"/>
                                        </p:tgtEl>
                                        <p:attrNameLst>
                                          <p:attrName>style.visibility</p:attrName>
                                        </p:attrNameLst>
                                      </p:cBhvr>
                                      <p:to>
                                        <p:strVal val="visible"/>
                                      </p:to>
                                    </p:set>
                                    <p:animEffect transition="in" filter="diamond(in)">
                                      <p:cBhvr>
                                        <p:cTn id="44" dur="2000"/>
                                        <p:tgtEl>
                                          <p:spTgt spid="208905"/>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4" presetClass="entr" presetSubtype="16" fill="hold" grpId="0" nodeType="clickEffect">
                                  <p:stCondLst>
                                    <p:cond delay="0"/>
                                  </p:stCondLst>
                                  <p:childTnLst>
                                    <p:set>
                                      <p:cBhvr>
                                        <p:cTn id="48" dur="1" fill="hold">
                                          <p:stCondLst>
                                            <p:cond delay="0"/>
                                          </p:stCondLst>
                                        </p:cTn>
                                        <p:tgtEl>
                                          <p:spTgt spid="208907"/>
                                        </p:tgtEl>
                                        <p:attrNameLst>
                                          <p:attrName>style.visibility</p:attrName>
                                        </p:attrNameLst>
                                      </p:cBhvr>
                                      <p:to>
                                        <p:strVal val="visible"/>
                                      </p:to>
                                    </p:set>
                                    <p:animEffect transition="in" filter="box(in)">
                                      <p:cBhvr>
                                        <p:cTn id="49" dur="500"/>
                                        <p:tgtEl>
                                          <p:spTgt spid="2089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898" grpId="0" animBg="1"/>
      <p:bldP spid="208899" grpId="0" animBg="1"/>
      <p:bldP spid="208903" grpId="0" animBg="1"/>
      <p:bldP spid="208905" grpId="0" animBg="1"/>
      <p:bldP spid="208907" grpId="0" animBg="1"/>
      <p:bldP spid="208908" grpId="0" animBg="1" autoUpdateAnimBg="0"/>
      <p:bldP spid="208909" grpId="0"/>
      <p:bldP spid="208910" grpId="0"/>
      <p:bldP spid="208911"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descr="anim"/>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2286000"/>
            <a:ext cx="6096000" cy="457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3971" name="Text Box 3"/>
          <p:cNvSpPr txBox="1">
            <a:spLocks noChangeArrowheads="1"/>
          </p:cNvSpPr>
          <p:nvPr/>
        </p:nvSpPr>
        <p:spPr bwMode="auto">
          <a:xfrm>
            <a:off x="684213" y="1412875"/>
            <a:ext cx="8153400" cy="854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000">
                <a:solidFill>
                  <a:srgbClr val="FF0000"/>
                </a:solidFill>
                <a:ea typeface="黑体" charset="0"/>
                <a:cs typeface="黑体" charset="0"/>
              </a:rPr>
              <a:t>读图分析：下面动画说明了河流对聚落兴起和聚落形态有什么影响？</a:t>
            </a:r>
          </a:p>
          <a:p>
            <a:pPr eaLnBrk="1" hangingPunct="1">
              <a:spcBef>
                <a:spcPct val="50000"/>
              </a:spcBef>
            </a:pPr>
            <a:r>
              <a:rPr lang="zh-CN" altLang="en-US" sz="2000">
                <a:solidFill>
                  <a:srgbClr val="FF0000"/>
                </a:solidFill>
                <a:ea typeface="黑体" charset="0"/>
                <a:cs typeface="黑体" charset="0"/>
              </a:rPr>
              <a:t>为什么？</a:t>
            </a:r>
          </a:p>
        </p:txBody>
      </p:sp>
      <p:sp>
        <p:nvSpPr>
          <p:cNvPr id="83972" name="Text Box 4"/>
          <p:cNvSpPr txBox="1">
            <a:spLocks noChangeArrowheads="1"/>
          </p:cNvSpPr>
          <p:nvPr/>
        </p:nvSpPr>
        <p:spPr bwMode="auto">
          <a:xfrm>
            <a:off x="36513" y="44450"/>
            <a:ext cx="9093200" cy="517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kumimoji="0" lang="zh-CN" altLang="en-US" sz="2800" b="1">
                <a:latin typeface="Arial" charset="0"/>
                <a:ea typeface="黑体" charset="0"/>
                <a:cs typeface="黑体" charset="0"/>
              </a:rPr>
              <a:t>一、对聚落空间形态的影响</a:t>
            </a:r>
          </a:p>
        </p:txBody>
      </p:sp>
      <p:sp>
        <p:nvSpPr>
          <p:cNvPr id="83973" name="Text Box 5"/>
          <p:cNvSpPr txBox="1">
            <a:spLocks noChangeArrowheads="1"/>
          </p:cNvSpPr>
          <p:nvPr/>
        </p:nvSpPr>
        <p:spPr bwMode="auto">
          <a:xfrm>
            <a:off x="-3175" y="628650"/>
            <a:ext cx="92186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kumimoji="0" lang="en-US" altLang="zh-CN" sz="2400" b="1">
                <a:latin typeface="黑体" charset="0"/>
                <a:ea typeface="黑体" charset="0"/>
                <a:cs typeface="黑体" charset="0"/>
              </a:rPr>
              <a:t>1</a:t>
            </a:r>
            <a:r>
              <a:rPr kumimoji="0" lang="zh-CN" altLang="en-US" sz="2400" b="1">
                <a:latin typeface="黑体" charset="0"/>
                <a:ea typeface="黑体" charset="0"/>
                <a:cs typeface="黑体" charset="0"/>
              </a:rPr>
              <a:t>、聚落空间形态沿交通干线（铁路、公路、河流等）扩展</a:t>
            </a:r>
          </a:p>
        </p:txBody>
      </p:sp>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4994" name="Object 2"/>
          <p:cNvGraphicFramePr>
            <a:graphicFrameLocks noChangeAspect="1"/>
          </p:cNvGraphicFramePr>
          <p:nvPr/>
        </p:nvGraphicFramePr>
        <p:xfrm>
          <a:off x="381000" y="623888"/>
          <a:ext cx="7924800" cy="5751512"/>
        </p:xfrm>
        <a:graphic>
          <a:graphicData uri="http://schemas.openxmlformats.org/presentationml/2006/ole">
            <mc:AlternateContent xmlns:mc="http://schemas.openxmlformats.org/markup-compatibility/2006">
              <mc:Choice xmlns:v="urn:schemas-microsoft-com:vml" Requires="v">
                <p:oleObj spid="_x0000_s85026" name="Photo Editor 照片" r:id="rId3" imgW="4896533" imgH="3552381" progId="MSPhotoEd.3">
                  <p:embed/>
                </p:oleObj>
              </mc:Choice>
              <mc:Fallback>
                <p:oleObj name="Photo Editor 照片" r:id="rId3" imgW="4896533" imgH="3552381" progId="MSPhotoEd.3">
                  <p:embed/>
                  <p:pic>
                    <p:nvPicPr>
                      <p:cNvPr id="0" name="Object 2"/>
                      <p:cNvPicPr>
                        <a:picLocks noChangeAspect="1" noChangeArrowheads="1"/>
                      </p:cNvPicPr>
                      <p:nvPr/>
                    </p:nvPicPr>
                    <p:blipFill>
                      <a:blip r:embed="rId4">
                        <a:lum bright="12000" contrast="-12000"/>
                        <a:extLst>
                          <a:ext uri="{28A0092B-C50C-407E-A947-70E740481C1C}">
                            <a14:useLocalDpi xmlns:a14="http://schemas.microsoft.com/office/drawing/2010/main" val="0"/>
                          </a:ext>
                        </a:extLst>
                      </a:blip>
                      <a:srcRect/>
                      <a:stretch>
                        <a:fillRect/>
                      </a:stretch>
                    </p:blipFill>
                    <p:spPr bwMode="auto">
                      <a:xfrm>
                        <a:off x="381000" y="623888"/>
                        <a:ext cx="7924800" cy="5751512"/>
                      </a:xfrm>
                      <a:prstGeom prst="rect">
                        <a:avLst/>
                      </a:prstGeom>
                      <a:noFill/>
                      <a:ln w="38100" cmpd="dbl">
                        <a:solidFill>
                          <a:schemeClr val="hlink"/>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4995" name="Oval 3"/>
          <p:cNvSpPr>
            <a:spLocks noChangeAspect="1" noChangeArrowheads="1"/>
          </p:cNvSpPr>
          <p:nvPr/>
        </p:nvSpPr>
        <p:spPr bwMode="auto">
          <a:xfrm>
            <a:off x="1981200" y="3352800"/>
            <a:ext cx="158750" cy="15875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zh-CN" altLang="en-US"/>
          </a:p>
        </p:txBody>
      </p:sp>
      <p:sp>
        <p:nvSpPr>
          <p:cNvPr id="84996" name="Oval 4">
            <a:hlinkClick r:id="rId5" action="ppaction://hlinksldjump"/>
          </p:cNvPr>
          <p:cNvSpPr>
            <a:spLocks noChangeAspect="1" noChangeArrowheads="1"/>
          </p:cNvSpPr>
          <p:nvPr/>
        </p:nvSpPr>
        <p:spPr bwMode="auto">
          <a:xfrm>
            <a:off x="2590800" y="3124200"/>
            <a:ext cx="158750" cy="15875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zh-CN" altLang="en-US"/>
          </a:p>
        </p:txBody>
      </p:sp>
      <p:sp>
        <p:nvSpPr>
          <p:cNvPr id="84997" name="Oval 5">
            <a:hlinkClick r:id="rId6" action="ppaction://hlinksldjump"/>
          </p:cNvPr>
          <p:cNvSpPr>
            <a:spLocks noChangeAspect="1" noChangeArrowheads="1"/>
          </p:cNvSpPr>
          <p:nvPr/>
        </p:nvSpPr>
        <p:spPr bwMode="auto">
          <a:xfrm>
            <a:off x="5029200" y="2971800"/>
            <a:ext cx="158750" cy="15875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zh-CN" altLang="en-US"/>
          </a:p>
        </p:txBody>
      </p:sp>
      <p:sp>
        <p:nvSpPr>
          <p:cNvPr id="84998" name="Oval 6"/>
          <p:cNvSpPr>
            <a:spLocks noChangeAspect="1" noChangeArrowheads="1"/>
          </p:cNvSpPr>
          <p:nvPr/>
        </p:nvSpPr>
        <p:spPr bwMode="auto">
          <a:xfrm>
            <a:off x="5181600" y="4648200"/>
            <a:ext cx="158750" cy="15875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zh-CN" altLang="en-US"/>
          </a:p>
        </p:txBody>
      </p:sp>
      <p:sp>
        <p:nvSpPr>
          <p:cNvPr id="84999" name="Oval 7">
            <a:hlinkClick r:id="rId6" action="ppaction://hlinksldjump"/>
          </p:cNvPr>
          <p:cNvSpPr>
            <a:spLocks noChangeAspect="1" noChangeArrowheads="1"/>
          </p:cNvSpPr>
          <p:nvPr/>
        </p:nvSpPr>
        <p:spPr bwMode="auto">
          <a:xfrm>
            <a:off x="5486400" y="3352800"/>
            <a:ext cx="158750" cy="15875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zh-CN" altLang="en-US"/>
          </a:p>
        </p:txBody>
      </p:sp>
      <p:sp>
        <p:nvSpPr>
          <p:cNvPr id="85000" name="Oval 8">
            <a:hlinkClick r:id="rId6" action="ppaction://hlinksldjump"/>
          </p:cNvPr>
          <p:cNvSpPr>
            <a:spLocks noChangeAspect="1" noChangeArrowheads="1"/>
          </p:cNvSpPr>
          <p:nvPr/>
        </p:nvSpPr>
        <p:spPr bwMode="auto">
          <a:xfrm>
            <a:off x="6248400" y="2743200"/>
            <a:ext cx="158750" cy="15875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zh-CN" altLang="en-US"/>
          </a:p>
        </p:txBody>
      </p:sp>
      <p:sp>
        <p:nvSpPr>
          <p:cNvPr id="85001" name="Oval 9">
            <a:hlinkClick r:id="rId6" action="ppaction://hlinksldjump"/>
          </p:cNvPr>
          <p:cNvSpPr>
            <a:spLocks noChangeAspect="1" noChangeArrowheads="1"/>
          </p:cNvSpPr>
          <p:nvPr/>
        </p:nvSpPr>
        <p:spPr bwMode="auto">
          <a:xfrm>
            <a:off x="6400800" y="2514600"/>
            <a:ext cx="158750" cy="15875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zh-CN" altLang="en-US"/>
          </a:p>
        </p:txBody>
      </p:sp>
      <p:sp>
        <p:nvSpPr>
          <p:cNvPr id="85002" name="Oval 10">
            <a:hlinkClick r:id="rId6" action="ppaction://hlinksldjump"/>
          </p:cNvPr>
          <p:cNvSpPr>
            <a:spLocks noChangeAspect="1" noChangeArrowheads="1"/>
          </p:cNvSpPr>
          <p:nvPr/>
        </p:nvSpPr>
        <p:spPr bwMode="auto">
          <a:xfrm>
            <a:off x="7010400" y="2362200"/>
            <a:ext cx="158750" cy="15875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zh-CN" altLang="en-US"/>
          </a:p>
        </p:txBody>
      </p:sp>
      <p:sp>
        <p:nvSpPr>
          <p:cNvPr id="85003" name="Oval 11">
            <a:hlinkClick r:id="rId6" action="ppaction://hlinksldjump"/>
          </p:cNvPr>
          <p:cNvSpPr>
            <a:spLocks noChangeAspect="1" noChangeArrowheads="1"/>
          </p:cNvSpPr>
          <p:nvPr/>
        </p:nvSpPr>
        <p:spPr bwMode="auto">
          <a:xfrm>
            <a:off x="6858000" y="2514600"/>
            <a:ext cx="158750" cy="15875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zh-CN" altLang="en-US"/>
          </a:p>
        </p:txBody>
      </p:sp>
      <p:sp>
        <p:nvSpPr>
          <p:cNvPr id="85004" name="Oval 12">
            <a:hlinkClick r:id="rId6" action="ppaction://hlinksldjump"/>
          </p:cNvPr>
          <p:cNvSpPr>
            <a:spLocks noChangeAspect="1" noChangeArrowheads="1"/>
          </p:cNvSpPr>
          <p:nvPr/>
        </p:nvSpPr>
        <p:spPr bwMode="auto">
          <a:xfrm>
            <a:off x="7162800" y="2743200"/>
            <a:ext cx="158750" cy="15875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zh-CN" altLang="en-US"/>
          </a:p>
        </p:txBody>
      </p:sp>
      <p:sp>
        <p:nvSpPr>
          <p:cNvPr id="85005" name="Oval 13">
            <a:hlinkClick r:id="rId6" action="ppaction://hlinksldjump"/>
          </p:cNvPr>
          <p:cNvSpPr>
            <a:spLocks noChangeAspect="1" noChangeArrowheads="1"/>
          </p:cNvSpPr>
          <p:nvPr/>
        </p:nvSpPr>
        <p:spPr bwMode="auto">
          <a:xfrm>
            <a:off x="6781800" y="3048000"/>
            <a:ext cx="158750" cy="15875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zh-CN" altLang="en-US"/>
          </a:p>
        </p:txBody>
      </p:sp>
      <p:sp>
        <p:nvSpPr>
          <p:cNvPr id="85006" name="Oval 14">
            <a:hlinkClick r:id="rId6" action="ppaction://hlinksldjump"/>
          </p:cNvPr>
          <p:cNvSpPr>
            <a:spLocks noChangeAspect="1" noChangeArrowheads="1"/>
          </p:cNvSpPr>
          <p:nvPr/>
        </p:nvSpPr>
        <p:spPr bwMode="auto">
          <a:xfrm>
            <a:off x="6629400" y="4495800"/>
            <a:ext cx="158750" cy="15875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zh-CN" altLang="en-US"/>
          </a:p>
        </p:txBody>
      </p:sp>
      <p:sp>
        <p:nvSpPr>
          <p:cNvPr id="85007" name="Oval 15">
            <a:hlinkClick r:id="rId6" action="ppaction://hlinksldjump"/>
          </p:cNvPr>
          <p:cNvSpPr>
            <a:spLocks noChangeAspect="1" noChangeArrowheads="1"/>
          </p:cNvSpPr>
          <p:nvPr/>
        </p:nvSpPr>
        <p:spPr bwMode="auto">
          <a:xfrm>
            <a:off x="4648200" y="5562600"/>
            <a:ext cx="158750" cy="15875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zh-CN" altLang="en-US"/>
          </a:p>
        </p:txBody>
      </p:sp>
      <p:sp>
        <p:nvSpPr>
          <p:cNvPr id="85008" name="Oval 16">
            <a:hlinkClick r:id="rId6" action="ppaction://hlinksldjump"/>
          </p:cNvPr>
          <p:cNvSpPr>
            <a:spLocks noChangeAspect="1" noChangeArrowheads="1"/>
          </p:cNvSpPr>
          <p:nvPr/>
        </p:nvSpPr>
        <p:spPr bwMode="auto">
          <a:xfrm>
            <a:off x="4038600" y="5410200"/>
            <a:ext cx="158750" cy="15875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zh-CN" altLang="en-US"/>
          </a:p>
        </p:txBody>
      </p:sp>
      <p:sp>
        <p:nvSpPr>
          <p:cNvPr id="85009" name="Oval 17">
            <a:hlinkClick r:id="rId6" action="ppaction://hlinksldjump"/>
          </p:cNvPr>
          <p:cNvSpPr>
            <a:spLocks noChangeAspect="1" noChangeArrowheads="1"/>
          </p:cNvSpPr>
          <p:nvPr/>
        </p:nvSpPr>
        <p:spPr bwMode="auto">
          <a:xfrm>
            <a:off x="5791200" y="1301750"/>
            <a:ext cx="152400" cy="152400"/>
          </a:xfrm>
          <a:prstGeom prst="ellipse">
            <a:avLst/>
          </a:prstGeom>
          <a:solidFill>
            <a:schemeClr val="accent2"/>
          </a:solidFill>
          <a:ln w="38100">
            <a:solidFill>
              <a:schemeClr val="hlink"/>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zh-CN" altLang="en-US"/>
          </a:p>
        </p:txBody>
      </p:sp>
      <p:sp>
        <p:nvSpPr>
          <p:cNvPr id="85010" name="Oval 18">
            <a:hlinkClick r:id="rId6" action="ppaction://hlinksldjump"/>
          </p:cNvPr>
          <p:cNvSpPr>
            <a:spLocks noChangeAspect="1" noChangeArrowheads="1"/>
          </p:cNvSpPr>
          <p:nvPr/>
        </p:nvSpPr>
        <p:spPr bwMode="auto">
          <a:xfrm>
            <a:off x="6629400" y="2292350"/>
            <a:ext cx="152400" cy="152400"/>
          </a:xfrm>
          <a:prstGeom prst="ellipse">
            <a:avLst/>
          </a:prstGeom>
          <a:solidFill>
            <a:schemeClr val="accent2"/>
          </a:solidFill>
          <a:ln w="38100">
            <a:solidFill>
              <a:schemeClr val="hlink"/>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zh-CN" altLang="en-US"/>
          </a:p>
        </p:txBody>
      </p:sp>
      <p:sp>
        <p:nvSpPr>
          <p:cNvPr id="85011" name="Rectangle 19"/>
          <p:cNvSpPr>
            <a:spLocks noChangeArrowheads="1"/>
          </p:cNvSpPr>
          <p:nvPr/>
        </p:nvSpPr>
        <p:spPr bwMode="auto">
          <a:xfrm>
            <a:off x="0" y="5943600"/>
            <a:ext cx="9144000" cy="94615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just" eaLnBrk="1" hangingPunct="1"/>
            <a:r>
              <a:rPr lang="zh-CN" altLang="en-US" sz="2800" b="1">
                <a:latin typeface="楷体_GB2312" charset="0"/>
                <a:ea typeface="楷体_GB2312" charset="0"/>
                <a:cs typeface="楷体_GB2312" charset="0"/>
              </a:rPr>
              <a:t>我国东部地区，秦岭一淮河以北及秦岭一淮河以南何处沿河设城明显</a:t>
            </a:r>
            <a:r>
              <a:rPr lang="en-US" altLang="zh-CN" sz="2800" b="1">
                <a:latin typeface="楷体_GB2312" charset="0"/>
                <a:ea typeface="楷体_GB2312" charset="0"/>
                <a:cs typeface="楷体_GB2312" charset="0"/>
              </a:rPr>
              <a:t>?</a:t>
            </a:r>
            <a:r>
              <a:rPr lang="zh-CN" altLang="en-US" sz="2800" b="1">
                <a:latin typeface="楷体_GB2312" charset="0"/>
                <a:ea typeface="楷体_GB2312" charset="0"/>
                <a:cs typeface="楷体_GB2312" charset="0"/>
              </a:rPr>
              <a:t>水运对城市的区位有哪些影响</a:t>
            </a:r>
            <a:r>
              <a:rPr lang="en-US" altLang="zh-CN" sz="2800" b="1">
                <a:latin typeface="楷体_GB2312" charset="0"/>
                <a:ea typeface="楷体_GB2312" charset="0"/>
                <a:cs typeface="楷体_GB2312" charset="0"/>
              </a:rPr>
              <a:t>?</a:t>
            </a:r>
          </a:p>
        </p:txBody>
      </p:sp>
      <p:sp>
        <p:nvSpPr>
          <p:cNvPr id="85012" name="Text Box 20"/>
          <p:cNvSpPr txBox="1">
            <a:spLocks noChangeArrowheads="1"/>
          </p:cNvSpPr>
          <p:nvPr/>
        </p:nvSpPr>
        <p:spPr bwMode="auto">
          <a:xfrm>
            <a:off x="0" y="0"/>
            <a:ext cx="6858000"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a:solidFill>
                  <a:srgbClr val="FF0000"/>
                </a:solidFill>
                <a:ea typeface="华文新魏" charset="0"/>
                <a:cs typeface="华文新魏" charset="0"/>
              </a:rPr>
              <a:t>读图分析：</a:t>
            </a:r>
          </a:p>
        </p:txBody>
      </p:sp>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lin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990600"/>
            <a:ext cx="6477000" cy="4614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6019" name="Text Box 3"/>
          <p:cNvSpPr txBox="1">
            <a:spLocks noChangeArrowheads="1"/>
          </p:cNvSpPr>
          <p:nvPr/>
        </p:nvSpPr>
        <p:spPr bwMode="auto">
          <a:xfrm>
            <a:off x="1219200" y="0"/>
            <a:ext cx="6858000"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a:solidFill>
                  <a:srgbClr val="FF0000"/>
                </a:solidFill>
                <a:ea typeface="华文新魏" charset="0"/>
                <a:cs typeface="华文新魏" charset="0"/>
              </a:rPr>
              <a:t>读图分析：下面动画说明了什么？</a:t>
            </a:r>
          </a:p>
        </p:txBody>
      </p:sp>
    </p:spTree>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descr="株洲的发展"/>
          <p:cNvPicPr>
            <a:picLocks noChangeAspect="1" noChangeArrowheads="1"/>
          </p:cNvPicPr>
          <p:nvPr/>
        </p:nvPicPr>
        <p:blipFill>
          <a:blip r:embed="rId2">
            <a:extLst>
              <a:ext uri="{28A0092B-C50C-407E-A947-70E740481C1C}">
                <a14:useLocalDpi xmlns:a14="http://schemas.microsoft.com/office/drawing/2010/main" val="0"/>
              </a:ext>
            </a:extLst>
          </a:blip>
          <a:srcRect l="12973" t="7053" r="10654" b="7014"/>
          <a:stretch>
            <a:fillRect/>
          </a:stretch>
        </p:blipFill>
        <p:spPr bwMode="auto">
          <a:xfrm>
            <a:off x="609600" y="0"/>
            <a:ext cx="8001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7043" name="Text Box 3"/>
          <p:cNvSpPr txBox="1">
            <a:spLocks noChangeArrowheads="1"/>
          </p:cNvSpPr>
          <p:nvPr/>
        </p:nvSpPr>
        <p:spPr bwMode="auto">
          <a:xfrm>
            <a:off x="0" y="0"/>
            <a:ext cx="9144000" cy="519113"/>
          </a:xfrm>
          <a:prstGeom prst="rect">
            <a:avLst/>
          </a:prstGeom>
          <a:solidFill>
            <a:srgbClr val="FFFF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b="1">
                <a:ea typeface="华文新魏" charset="0"/>
                <a:cs typeface="华文新魏" charset="0"/>
              </a:rPr>
              <a:t>读图分析：株洲得以发展的原因是什么？</a:t>
            </a:r>
          </a:p>
        </p:txBody>
      </p:sp>
      <p:sp>
        <p:nvSpPr>
          <p:cNvPr id="212996" name="Text Box 4"/>
          <p:cNvSpPr txBox="1">
            <a:spLocks noChangeArrowheads="1"/>
          </p:cNvSpPr>
          <p:nvPr/>
        </p:nvSpPr>
        <p:spPr bwMode="auto">
          <a:xfrm>
            <a:off x="0" y="6338888"/>
            <a:ext cx="9144000" cy="519112"/>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b="1">
                <a:latin typeface="Tahoma" charset="0"/>
                <a:ea typeface="黑体" charset="0"/>
                <a:cs typeface="黑体" charset="0"/>
              </a:rPr>
              <a:t>城市沿铁路轴线发展。</a:t>
            </a:r>
          </a:p>
        </p:txBody>
      </p:sp>
      <p:sp>
        <p:nvSpPr>
          <p:cNvPr id="212997" name="Text Box 5"/>
          <p:cNvSpPr txBox="1">
            <a:spLocks noChangeArrowheads="1"/>
          </p:cNvSpPr>
          <p:nvPr/>
        </p:nvSpPr>
        <p:spPr bwMode="auto">
          <a:xfrm>
            <a:off x="3657600" y="6338888"/>
            <a:ext cx="9144000" cy="519112"/>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800">
                <a:solidFill>
                  <a:srgbClr val="FF0000"/>
                </a:solidFill>
                <a:latin typeface="黑体" charset="0"/>
                <a:ea typeface="黑体" charset="0"/>
                <a:cs typeface="黑体" charset="0"/>
              </a:rPr>
              <a:t>火车拉来的城市－－株洲市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2996"/>
                                        </p:tgtEl>
                                        <p:attrNameLst>
                                          <p:attrName>style.visibility</p:attrName>
                                        </p:attrNameLst>
                                      </p:cBhvr>
                                      <p:to>
                                        <p:strVal val="visible"/>
                                      </p:to>
                                    </p:set>
                                    <p:animEffect transition="in" filter="wipe(left)">
                                      <p:cBhvr>
                                        <p:cTn id="7" dur="500"/>
                                        <p:tgtEl>
                                          <p:spTgt spid="21299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12997"/>
                                        </p:tgtEl>
                                        <p:attrNameLst>
                                          <p:attrName>style.visibility</p:attrName>
                                        </p:attrNameLst>
                                      </p:cBhvr>
                                      <p:to>
                                        <p:strVal val="visible"/>
                                      </p:to>
                                    </p:set>
                                    <p:animEffect transition="in" filter="box(in)">
                                      <p:cBhvr>
                                        <p:cTn id="12" dur="500"/>
                                        <p:tgtEl>
                                          <p:spTgt spid="2129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996" grpId="0" animBg="1"/>
      <p:bldP spid="212997"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descr="p3-3-13126"/>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04800" y="0"/>
            <a:ext cx="7696200" cy="429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4019" name="Text Box 3"/>
          <p:cNvSpPr txBox="1">
            <a:spLocks noChangeArrowheads="1"/>
          </p:cNvSpPr>
          <p:nvPr/>
        </p:nvSpPr>
        <p:spPr bwMode="auto">
          <a:xfrm>
            <a:off x="2286000" y="4648200"/>
            <a:ext cx="381000" cy="22352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endParaRPr lang="zh-CN" altLang="en-US" sz="2000" b="1">
              <a:latin typeface="Tahoma" charset="0"/>
            </a:endParaRPr>
          </a:p>
          <a:p>
            <a:pPr eaLnBrk="1" hangingPunct="1">
              <a:spcBef>
                <a:spcPct val="50000"/>
              </a:spcBef>
            </a:pPr>
            <a:r>
              <a:rPr lang="zh-CN" altLang="en-US" sz="2000" b="1">
                <a:latin typeface="Tahoma" charset="0"/>
              </a:rPr>
              <a:t>水路交通</a:t>
            </a:r>
          </a:p>
          <a:p>
            <a:pPr eaLnBrk="1" hangingPunct="1">
              <a:spcBef>
                <a:spcPct val="50000"/>
              </a:spcBef>
            </a:pPr>
            <a:endParaRPr lang="zh-CN" altLang="en-US" sz="2000" b="1">
              <a:latin typeface="Tahoma" charset="0"/>
            </a:endParaRPr>
          </a:p>
        </p:txBody>
      </p:sp>
      <p:sp>
        <p:nvSpPr>
          <p:cNvPr id="214020" name="Text Box 4"/>
          <p:cNvSpPr txBox="1">
            <a:spLocks noChangeArrowheads="1"/>
          </p:cNvSpPr>
          <p:nvPr/>
        </p:nvSpPr>
        <p:spPr bwMode="auto">
          <a:xfrm>
            <a:off x="3048000" y="4648200"/>
            <a:ext cx="381000" cy="22352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endParaRPr lang="zh-CN" altLang="en-US" sz="2000" b="1">
              <a:latin typeface="Tahoma" charset="0"/>
            </a:endParaRPr>
          </a:p>
          <a:p>
            <a:pPr eaLnBrk="1" hangingPunct="1">
              <a:spcBef>
                <a:spcPct val="50000"/>
              </a:spcBef>
            </a:pPr>
            <a:r>
              <a:rPr lang="zh-CN" altLang="en-US" sz="2000" b="1">
                <a:latin typeface="Tahoma" charset="0"/>
              </a:rPr>
              <a:t>城市兴起</a:t>
            </a:r>
          </a:p>
          <a:p>
            <a:pPr eaLnBrk="1" hangingPunct="1">
              <a:spcBef>
                <a:spcPct val="50000"/>
              </a:spcBef>
            </a:pPr>
            <a:endParaRPr lang="zh-CN" altLang="en-US" sz="2000" b="1">
              <a:latin typeface="Tahoma" charset="0"/>
            </a:endParaRPr>
          </a:p>
        </p:txBody>
      </p:sp>
      <p:sp>
        <p:nvSpPr>
          <p:cNvPr id="214021" name="Text Box 5"/>
          <p:cNvSpPr txBox="1">
            <a:spLocks noChangeArrowheads="1"/>
          </p:cNvSpPr>
          <p:nvPr/>
        </p:nvSpPr>
        <p:spPr bwMode="auto">
          <a:xfrm>
            <a:off x="3810000" y="4800600"/>
            <a:ext cx="4572000" cy="406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2000" b="1">
                <a:latin typeface="Tahoma" charset="0"/>
              </a:rPr>
              <a:t>沿河带状发展，城市用地沿河分布</a:t>
            </a:r>
          </a:p>
        </p:txBody>
      </p:sp>
      <p:sp>
        <p:nvSpPr>
          <p:cNvPr id="214022" name="Text Box 6"/>
          <p:cNvSpPr txBox="1">
            <a:spLocks noChangeArrowheads="1"/>
          </p:cNvSpPr>
          <p:nvPr/>
        </p:nvSpPr>
        <p:spPr bwMode="auto">
          <a:xfrm>
            <a:off x="3810000" y="5867400"/>
            <a:ext cx="4572000" cy="406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2000" b="1">
                <a:latin typeface="Tahoma" charset="0"/>
              </a:rPr>
              <a:t>城市内部的布局和道路系统呈棋盘状</a:t>
            </a:r>
          </a:p>
        </p:txBody>
      </p:sp>
      <p:sp>
        <p:nvSpPr>
          <p:cNvPr id="214023" name="Line 7"/>
          <p:cNvSpPr>
            <a:spLocks noChangeShapeType="1"/>
          </p:cNvSpPr>
          <p:nvPr/>
        </p:nvSpPr>
        <p:spPr bwMode="auto">
          <a:xfrm flipV="1">
            <a:off x="2667000" y="5715000"/>
            <a:ext cx="381000" cy="0"/>
          </a:xfrm>
          <a:prstGeom prst="line">
            <a:avLst/>
          </a:prstGeom>
          <a:noFill/>
          <a:ln w="19050">
            <a:solidFill>
              <a:schemeClr val="tx1"/>
            </a:solidFill>
            <a:miter lim="800000"/>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zh-CN" altLang="en-US"/>
          </a:p>
        </p:txBody>
      </p:sp>
      <p:sp>
        <p:nvSpPr>
          <p:cNvPr id="214024" name="Line 8"/>
          <p:cNvSpPr>
            <a:spLocks noChangeShapeType="1"/>
          </p:cNvSpPr>
          <p:nvPr/>
        </p:nvSpPr>
        <p:spPr bwMode="auto">
          <a:xfrm>
            <a:off x="3429000" y="5257800"/>
            <a:ext cx="381000" cy="0"/>
          </a:xfrm>
          <a:prstGeom prst="line">
            <a:avLst/>
          </a:prstGeom>
          <a:noFill/>
          <a:ln w="19050">
            <a:solidFill>
              <a:schemeClr val="tx1"/>
            </a:solidFill>
            <a:miter lim="800000"/>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zh-CN" altLang="en-US"/>
          </a:p>
        </p:txBody>
      </p:sp>
      <p:sp>
        <p:nvSpPr>
          <p:cNvPr id="214025" name="Line 9"/>
          <p:cNvSpPr>
            <a:spLocks noChangeShapeType="1"/>
          </p:cNvSpPr>
          <p:nvPr/>
        </p:nvSpPr>
        <p:spPr bwMode="auto">
          <a:xfrm>
            <a:off x="3429000" y="6096000"/>
            <a:ext cx="381000" cy="0"/>
          </a:xfrm>
          <a:prstGeom prst="line">
            <a:avLst/>
          </a:prstGeom>
          <a:noFill/>
          <a:ln w="19050">
            <a:solidFill>
              <a:schemeClr val="tx1"/>
            </a:solidFill>
            <a:miter lim="800000"/>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zh-CN" altLang="en-US"/>
          </a:p>
        </p:txBody>
      </p:sp>
      <p:sp>
        <p:nvSpPr>
          <p:cNvPr id="88074" name="Rectangle 10"/>
          <p:cNvSpPr>
            <a:spLocks noChangeArrowheads="1"/>
          </p:cNvSpPr>
          <p:nvPr/>
        </p:nvSpPr>
        <p:spPr bwMode="auto">
          <a:xfrm>
            <a:off x="0" y="4191000"/>
            <a:ext cx="9144000" cy="571500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eaLnBrk="1" hangingPunct="1">
              <a:lnSpc>
                <a:spcPct val="95000"/>
              </a:lnSpc>
            </a:pPr>
            <a:r>
              <a:rPr lang="zh-CN" altLang="en-US" sz="1600" b="1">
                <a:solidFill>
                  <a:srgbClr val="FF3300"/>
                </a:solidFill>
                <a:latin typeface="黑体" charset="0"/>
                <a:ea typeface="黑体" charset="0"/>
                <a:cs typeface="黑体" charset="0"/>
              </a:rPr>
              <a:t>                   　　　　　</a:t>
            </a:r>
          </a:p>
        </p:txBody>
      </p:sp>
      <p:sp>
        <p:nvSpPr>
          <p:cNvPr id="214027" name="Rectangle 11"/>
          <p:cNvSpPr>
            <a:spLocks noChangeArrowheads="1"/>
          </p:cNvSpPr>
          <p:nvPr/>
        </p:nvSpPr>
        <p:spPr bwMode="auto">
          <a:xfrm>
            <a:off x="-457200" y="4572000"/>
            <a:ext cx="9601200" cy="579120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eaLnBrk="1" hangingPunct="1">
              <a:lnSpc>
                <a:spcPct val="95000"/>
              </a:lnSpc>
            </a:pPr>
            <a:r>
              <a:rPr lang="zh-CN" altLang="en-US" sz="1600" b="1">
                <a:solidFill>
                  <a:srgbClr val="FF3300"/>
                </a:solidFill>
                <a:latin typeface="黑体" charset="0"/>
                <a:ea typeface="黑体" charset="0"/>
                <a:cs typeface="黑体" charset="0"/>
              </a:rPr>
              <a:t>    武汉市形态及规划演变：</a:t>
            </a:r>
            <a:r>
              <a:rPr lang="zh-CN" altLang="en-US" sz="1600" b="1">
                <a:latin typeface="宋体" charset="0"/>
              </a:rPr>
              <a:t>武汉市是举世闻名的历史文化名城，</a:t>
            </a:r>
            <a:r>
              <a:rPr lang="zh-CN" altLang="en-US" sz="1600" b="1">
                <a:solidFill>
                  <a:srgbClr val="000000"/>
                </a:solidFill>
                <a:latin typeface="宋体" charset="0"/>
              </a:rPr>
              <a:t>武汉最早的城市建设史应当从距今</a:t>
            </a:r>
          </a:p>
          <a:p>
            <a:pPr marL="342900" indent="-342900" eaLnBrk="1" hangingPunct="1">
              <a:lnSpc>
                <a:spcPct val="95000"/>
              </a:lnSpc>
            </a:pPr>
            <a:r>
              <a:rPr lang="zh-CN" altLang="en-US" sz="1600" b="1">
                <a:solidFill>
                  <a:srgbClr val="000000"/>
                </a:solidFill>
                <a:latin typeface="宋体" charset="0"/>
              </a:rPr>
              <a:t>    </a:t>
            </a:r>
            <a:r>
              <a:rPr lang="en-US" altLang="zh-CN" sz="1600" b="1">
                <a:solidFill>
                  <a:srgbClr val="000000"/>
                </a:solidFill>
                <a:latin typeface="宋体" charset="0"/>
              </a:rPr>
              <a:t>3 500</a:t>
            </a:r>
            <a:r>
              <a:rPr lang="zh-CN" altLang="en-US" sz="1600" b="1">
                <a:solidFill>
                  <a:srgbClr val="000000"/>
                </a:solidFill>
                <a:latin typeface="宋体" charset="0"/>
              </a:rPr>
              <a:t>多年前商代盘龙城开始。</a:t>
            </a:r>
            <a:r>
              <a:rPr lang="zh-CN" altLang="en-US" sz="1600" b="1">
                <a:latin typeface="宋体" charset="0"/>
              </a:rPr>
              <a:t>唐朝以前，武昌、汉阳就形成了隔江相峙的双城格局。</a:t>
            </a:r>
            <a:r>
              <a:rPr lang="zh-CN" altLang="en-US" sz="1600" b="1">
                <a:solidFill>
                  <a:srgbClr val="000000"/>
                </a:solidFill>
                <a:latin typeface="宋体" charset="0"/>
              </a:rPr>
              <a:t>汉口的发展，始于明成化年间（</a:t>
            </a:r>
            <a:r>
              <a:rPr lang="zh-CN" altLang="en-US" sz="1600" b="1">
                <a:latin typeface="宋体" charset="0"/>
              </a:rPr>
              <a:t>明朝中叶）</a:t>
            </a:r>
            <a:r>
              <a:rPr lang="zh-CN" altLang="en-US" sz="1600" b="1">
                <a:solidFill>
                  <a:srgbClr val="000000"/>
                </a:solidFill>
                <a:latin typeface="宋体" charset="0"/>
              </a:rPr>
              <a:t>汉水改道以后，其主要是利用长江、汉水的水运之便，作为码头和商业市镇发展起来的。明末清初，汉口成为中国四大名镇之一，并有“九省通衢”之誉。</a:t>
            </a:r>
            <a:endParaRPr lang="zh-CN" altLang="en-US" sz="1600" b="1">
              <a:latin typeface="宋体" charset="0"/>
            </a:endParaRPr>
          </a:p>
          <a:p>
            <a:pPr marL="342900" indent="-342900" eaLnBrk="1" hangingPunct="1">
              <a:lnSpc>
                <a:spcPct val="95000"/>
              </a:lnSpc>
            </a:pPr>
            <a:r>
              <a:rPr lang="zh-CN" altLang="en-US" sz="1600" b="1">
                <a:solidFill>
                  <a:srgbClr val="000000"/>
                </a:solidFill>
                <a:latin typeface="宋体" charset="0"/>
              </a:rPr>
              <a:t>       武昌、汉阳两城依据地形呈不规则方形或长方形。城内道路多呈直角相交的</a:t>
            </a:r>
            <a:r>
              <a:rPr lang="zh-CN" altLang="en-US" sz="1600" b="1">
                <a:latin typeface="宋体" charset="0"/>
              </a:rPr>
              <a:t>棋盘状</a:t>
            </a:r>
            <a:r>
              <a:rPr lang="zh-CN" altLang="en-US" sz="1600" b="1">
                <a:solidFill>
                  <a:srgbClr val="000000"/>
                </a:solidFill>
                <a:latin typeface="宋体" charset="0"/>
              </a:rPr>
              <a:t>。</a:t>
            </a:r>
          </a:p>
          <a:p>
            <a:pPr marL="342900" indent="-342900" eaLnBrk="1" hangingPunct="1">
              <a:lnSpc>
                <a:spcPct val="95000"/>
              </a:lnSpc>
            </a:pPr>
            <a:r>
              <a:rPr lang="zh-CN" altLang="en-US" sz="1600" b="1">
                <a:solidFill>
                  <a:srgbClr val="000000"/>
                </a:solidFill>
                <a:latin typeface="宋体" charset="0"/>
              </a:rPr>
              <a:t>       汉口的发展主要是作为水运码头和商业市肆在较短的时间内发展起来的，空间结构突破了一般中国封建社会城市 “方正居中”的空间布局模式，沿汉水、长江岸线向外呈自由的扇状发展。城市扩展主要沿通往水运码头的道路逐层向外扩展，通往码头的多为“路”（交通运输功能），平行河岸的则为“街”（商业生活功能）。 </a:t>
            </a:r>
          </a:p>
        </p:txBody>
      </p:sp>
      <p:sp>
        <p:nvSpPr>
          <p:cNvPr id="88076" name="Rectangle 12"/>
          <p:cNvSpPr>
            <a:spLocks noChangeArrowheads="1"/>
          </p:cNvSpPr>
          <p:nvPr/>
        </p:nvSpPr>
        <p:spPr bwMode="auto">
          <a:xfrm>
            <a:off x="2590800" y="4165600"/>
            <a:ext cx="338137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r>
              <a:rPr lang="zh-CN" altLang="en-US" sz="2000" b="1">
                <a:solidFill>
                  <a:srgbClr val="FF3300"/>
                </a:solidFill>
                <a:latin typeface="黑体" charset="0"/>
                <a:ea typeface="黑体" charset="0"/>
                <a:cs typeface="黑体" charset="0"/>
              </a:rPr>
              <a:t>明清时期   武汉市城市形态</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14019"/>
                                        </p:tgtEl>
                                        <p:attrNameLst>
                                          <p:attrName>style.visibility</p:attrName>
                                        </p:attrNameLst>
                                      </p:cBhvr>
                                      <p:to>
                                        <p:strVal val="visible"/>
                                      </p:to>
                                    </p:set>
                                    <p:animEffect transition="in" filter="diamond(in)">
                                      <p:cBhvr>
                                        <p:cTn id="7" dur="2000"/>
                                        <p:tgtEl>
                                          <p:spTgt spid="214019"/>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214020"/>
                                        </p:tgtEl>
                                        <p:attrNameLst>
                                          <p:attrName>style.visibility</p:attrName>
                                        </p:attrNameLst>
                                      </p:cBhvr>
                                      <p:to>
                                        <p:strVal val="visible"/>
                                      </p:to>
                                    </p:set>
                                    <p:animEffect transition="in" filter="diamond(in)">
                                      <p:cBhvr>
                                        <p:cTn id="10" dur="2000"/>
                                        <p:tgtEl>
                                          <p:spTgt spid="214020"/>
                                        </p:tgtEl>
                                      </p:cBhvr>
                                    </p:animEffect>
                                  </p:childTnLst>
                                </p:cTn>
                              </p:par>
                              <p:par>
                                <p:cTn id="11" presetID="8" presetClass="entr" presetSubtype="16" fill="hold" grpId="0" nodeType="withEffect">
                                  <p:stCondLst>
                                    <p:cond delay="0"/>
                                  </p:stCondLst>
                                  <p:childTnLst>
                                    <p:set>
                                      <p:cBhvr>
                                        <p:cTn id="12" dur="1" fill="hold">
                                          <p:stCondLst>
                                            <p:cond delay="0"/>
                                          </p:stCondLst>
                                        </p:cTn>
                                        <p:tgtEl>
                                          <p:spTgt spid="214021"/>
                                        </p:tgtEl>
                                        <p:attrNameLst>
                                          <p:attrName>style.visibility</p:attrName>
                                        </p:attrNameLst>
                                      </p:cBhvr>
                                      <p:to>
                                        <p:strVal val="visible"/>
                                      </p:to>
                                    </p:set>
                                    <p:animEffect transition="in" filter="diamond(in)">
                                      <p:cBhvr>
                                        <p:cTn id="13" dur="2000"/>
                                        <p:tgtEl>
                                          <p:spTgt spid="214021"/>
                                        </p:tgtEl>
                                      </p:cBhvr>
                                    </p:animEffect>
                                  </p:childTnLst>
                                </p:cTn>
                              </p:par>
                              <p:par>
                                <p:cTn id="14" presetID="8" presetClass="entr" presetSubtype="16" fill="hold" grpId="0" nodeType="withEffect">
                                  <p:stCondLst>
                                    <p:cond delay="0"/>
                                  </p:stCondLst>
                                  <p:childTnLst>
                                    <p:set>
                                      <p:cBhvr>
                                        <p:cTn id="15" dur="1" fill="hold">
                                          <p:stCondLst>
                                            <p:cond delay="0"/>
                                          </p:stCondLst>
                                        </p:cTn>
                                        <p:tgtEl>
                                          <p:spTgt spid="214022"/>
                                        </p:tgtEl>
                                        <p:attrNameLst>
                                          <p:attrName>style.visibility</p:attrName>
                                        </p:attrNameLst>
                                      </p:cBhvr>
                                      <p:to>
                                        <p:strVal val="visible"/>
                                      </p:to>
                                    </p:set>
                                    <p:animEffect transition="in" filter="diamond(in)">
                                      <p:cBhvr>
                                        <p:cTn id="16" dur="2000"/>
                                        <p:tgtEl>
                                          <p:spTgt spid="214022"/>
                                        </p:tgtEl>
                                      </p:cBhvr>
                                    </p:animEffect>
                                  </p:childTnLst>
                                </p:cTn>
                              </p:par>
                              <p:par>
                                <p:cTn id="17" presetID="8" presetClass="entr" presetSubtype="16" fill="hold" grpId="0" nodeType="withEffect">
                                  <p:stCondLst>
                                    <p:cond delay="0"/>
                                  </p:stCondLst>
                                  <p:childTnLst>
                                    <p:set>
                                      <p:cBhvr>
                                        <p:cTn id="18" dur="1" fill="hold">
                                          <p:stCondLst>
                                            <p:cond delay="0"/>
                                          </p:stCondLst>
                                        </p:cTn>
                                        <p:tgtEl>
                                          <p:spTgt spid="214023"/>
                                        </p:tgtEl>
                                        <p:attrNameLst>
                                          <p:attrName>style.visibility</p:attrName>
                                        </p:attrNameLst>
                                      </p:cBhvr>
                                      <p:to>
                                        <p:strVal val="visible"/>
                                      </p:to>
                                    </p:set>
                                    <p:animEffect transition="in" filter="diamond(in)">
                                      <p:cBhvr>
                                        <p:cTn id="19" dur="2000"/>
                                        <p:tgtEl>
                                          <p:spTgt spid="214023"/>
                                        </p:tgtEl>
                                      </p:cBhvr>
                                    </p:animEffect>
                                  </p:childTnLst>
                                </p:cTn>
                              </p:par>
                              <p:par>
                                <p:cTn id="20" presetID="8" presetClass="entr" presetSubtype="16" fill="hold" grpId="0" nodeType="withEffect">
                                  <p:stCondLst>
                                    <p:cond delay="0"/>
                                  </p:stCondLst>
                                  <p:childTnLst>
                                    <p:set>
                                      <p:cBhvr>
                                        <p:cTn id="21" dur="1" fill="hold">
                                          <p:stCondLst>
                                            <p:cond delay="0"/>
                                          </p:stCondLst>
                                        </p:cTn>
                                        <p:tgtEl>
                                          <p:spTgt spid="214024"/>
                                        </p:tgtEl>
                                        <p:attrNameLst>
                                          <p:attrName>style.visibility</p:attrName>
                                        </p:attrNameLst>
                                      </p:cBhvr>
                                      <p:to>
                                        <p:strVal val="visible"/>
                                      </p:to>
                                    </p:set>
                                    <p:animEffect transition="in" filter="diamond(in)">
                                      <p:cBhvr>
                                        <p:cTn id="22" dur="2000"/>
                                        <p:tgtEl>
                                          <p:spTgt spid="214024"/>
                                        </p:tgtEl>
                                      </p:cBhvr>
                                    </p:animEffect>
                                  </p:childTnLst>
                                </p:cTn>
                              </p:par>
                              <p:par>
                                <p:cTn id="23" presetID="8" presetClass="entr" presetSubtype="16" fill="hold" grpId="0" nodeType="withEffect">
                                  <p:stCondLst>
                                    <p:cond delay="0"/>
                                  </p:stCondLst>
                                  <p:childTnLst>
                                    <p:set>
                                      <p:cBhvr>
                                        <p:cTn id="24" dur="1" fill="hold">
                                          <p:stCondLst>
                                            <p:cond delay="0"/>
                                          </p:stCondLst>
                                        </p:cTn>
                                        <p:tgtEl>
                                          <p:spTgt spid="214025"/>
                                        </p:tgtEl>
                                        <p:attrNameLst>
                                          <p:attrName>style.visibility</p:attrName>
                                        </p:attrNameLst>
                                      </p:cBhvr>
                                      <p:to>
                                        <p:strVal val="visible"/>
                                      </p:to>
                                    </p:set>
                                    <p:animEffect transition="in" filter="diamond(in)">
                                      <p:cBhvr>
                                        <p:cTn id="25" dur="2000"/>
                                        <p:tgtEl>
                                          <p:spTgt spid="214025"/>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5" presetClass="entr" presetSubtype="10" fill="hold" grpId="0" nodeType="clickEffect">
                                  <p:stCondLst>
                                    <p:cond delay="0"/>
                                  </p:stCondLst>
                                  <p:childTnLst>
                                    <p:set>
                                      <p:cBhvr>
                                        <p:cTn id="29" dur="1" fill="hold">
                                          <p:stCondLst>
                                            <p:cond delay="0"/>
                                          </p:stCondLst>
                                        </p:cTn>
                                        <p:tgtEl>
                                          <p:spTgt spid="214027"/>
                                        </p:tgtEl>
                                        <p:attrNameLst>
                                          <p:attrName>style.visibility</p:attrName>
                                        </p:attrNameLst>
                                      </p:cBhvr>
                                      <p:to>
                                        <p:strVal val="visible"/>
                                      </p:to>
                                    </p:set>
                                    <p:animEffect transition="in" filter="checkerboard(across)">
                                      <p:cBhvr>
                                        <p:cTn id="30" dur="500"/>
                                        <p:tgtEl>
                                          <p:spTgt spid="214027"/>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4" presetClass="exit" presetSubtype="16" fill="hold" grpId="1" nodeType="clickEffect">
                                  <p:stCondLst>
                                    <p:cond delay="0"/>
                                  </p:stCondLst>
                                  <p:childTnLst>
                                    <p:animEffect transition="out" filter="box(in)">
                                      <p:cBhvr>
                                        <p:cTn id="34" dur="500"/>
                                        <p:tgtEl>
                                          <p:spTgt spid="214027"/>
                                        </p:tgtEl>
                                      </p:cBhvr>
                                    </p:animEffect>
                                    <p:set>
                                      <p:cBhvr>
                                        <p:cTn id="35" dur="1" fill="hold">
                                          <p:stCondLst>
                                            <p:cond delay="499"/>
                                          </p:stCondLst>
                                        </p:cTn>
                                        <p:tgtEl>
                                          <p:spTgt spid="2140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19" grpId="0" animBg="1"/>
      <p:bldP spid="214020" grpId="0" animBg="1"/>
      <p:bldP spid="214021" grpId="0" animBg="1"/>
      <p:bldP spid="214022" grpId="0" animBg="1"/>
      <p:bldP spid="214023" grpId="0" animBg="1"/>
      <p:bldP spid="214024" grpId="0" animBg="1"/>
      <p:bldP spid="214025" grpId="0" animBg="1"/>
      <p:bldP spid="214027" grpId="0" animBg="1"/>
      <p:bldP spid="214027" grpId="1"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descr="p3-3-13126"/>
          <p:cNvPicPr>
            <a:picLocks noChangeAspect="1" noChangeArrowheads="1"/>
          </p:cNvPicPr>
          <p:nvPr/>
        </p:nvPicPr>
        <p:blipFill>
          <a:blip r:embed="rId2" cstate="email">
            <a:extLst>
              <a:ext uri="{28A0092B-C50C-407E-A947-70E740481C1C}">
                <a14:useLocalDpi xmlns:a14="http://schemas.microsoft.com/office/drawing/2010/main" val="0"/>
              </a:ext>
            </a:extLst>
          </a:blip>
          <a:srcRect l="19801" r="18813"/>
          <a:stretch>
            <a:fillRect/>
          </a:stretch>
        </p:blipFill>
        <p:spPr bwMode="auto">
          <a:xfrm>
            <a:off x="4343400" y="2497138"/>
            <a:ext cx="4800600" cy="4360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9091" name="Picture 3" descr="p3-3-14127"/>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0"/>
            <a:ext cx="5943600" cy="3624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9092" name="Text Box 4"/>
          <p:cNvSpPr txBox="1">
            <a:spLocks noChangeArrowheads="1"/>
          </p:cNvSpPr>
          <p:nvPr/>
        </p:nvSpPr>
        <p:spPr bwMode="auto">
          <a:xfrm>
            <a:off x="6019800" y="304800"/>
            <a:ext cx="3124200" cy="15621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2400" b="1">
                <a:latin typeface="Tahoma" charset="0"/>
              </a:rPr>
              <a:t>观察</a:t>
            </a:r>
            <a:r>
              <a:rPr lang="en-US" altLang="zh-CN" sz="2400" b="1">
                <a:latin typeface="Tahoma" charset="0"/>
              </a:rPr>
              <a:t>1990</a:t>
            </a:r>
            <a:r>
              <a:rPr lang="zh-CN" altLang="en-US" sz="2400" b="1">
                <a:latin typeface="Tahoma" charset="0"/>
              </a:rPr>
              <a:t>年的武汉市城市形态的特点，和明清时期相比，有什么不同？</a:t>
            </a:r>
          </a:p>
        </p:txBody>
      </p:sp>
      <p:sp>
        <p:nvSpPr>
          <p:cNvPr id="215045" name="Text Box 5"/>
          <p:cNvSpPr txBox="1">
            <a:spLocks noChangeArrowheads="1"/>
          </p:cNvSpPr>
          <p:nvPr/>
        </p:nvSpPr>
        <p:spPr bwMode="auto">
          <a:xfrm>
            <a:off x="0" y="3735388"/>
            <a:ext cx="381000" cy="2790825"/>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1600" b="1">
                <a:latin typeface="Tahoma" charset="0"/>
              </a:rPr>
              <a:t>交通运输方式和布局变化</a:t>
            </a:r>
          </a:p>
        </p:txBody>
      </p:sp>
      <p:sp>
        <p:nvSpPr>
          <p:cNvPr id="215046" name="Text Box 6"/>
          <p:cNvSpPr txBox="1">
            <a:spLocks noChangeArrowheads="1"/>
          </p:cNvSpPr>
          <p:nvPr/>
        </p:nvSpPr>
        <p:spPr bwMode="auto">
          <a:xfrm>
            <a:off x="3733800" y="3810000"/>
            <a:ext cx="381000" cy="25463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endParaRPr lang="zh-CN" altLang="en-US" sz="1600" b="1">
              <a:latin typeface="Tahoma" charset="0"/>
            </a:endParaRPr>
          </a:p>
          <a:p>
            <a:pPr eaLnBrk="1" hangingPunct="1">
              <a:spcBef>
                <a:spcPct val="50000"/>
              </a:spcBef>
            </a:pPr>
            <a:r>
              <a:rPr lang="zh-CN" altLang="en-US" sz="1600" b="1">
                <a:latin typeface="Tahoma" charset="0"/>
              </a:rPr>
              <a:t>聚落形态的变化</a:t>
            </a:r>
          </a:p>
          <a:p>
            <a:pPr eaLnBrk="1" hangingPunct="1">
              <a:spcBef>
                <a:spcPct val="50000"/>
              </a:spcBef>
            </a:pPr>
            <a:endParaRPr lang="zh-CN" altLang="en-US" sz="1600" b="1">
              <a:latin typeface="Tahoma" charset="0"/>
            </a:endParaRPr>
          </a:p>
        </p:txBody>
      </p:sp>
      <p:sp>
        <p:nvSpPr>
          <p:cNvPr id="215047" name="Text Box 7"/>
          <p:cNvSpPr txBox="1">
            <a:spLocks noChangeArrowheads="1"/>
          </p:cNvSpPr>
          <p:nvPr/>
        </p:nvSpPr>
        <p:spPr bwMode="auto">
          <a:xfrm>
            <a:off x="609600" y="4497388"/>
            <a:ext cx="1143000" cy="346075"/>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1600" b="1">
                <a:latin typeface="Tahoma" charset="0"/>
              </a:rPr>
              <a:t>水路运输</a:t>
            </a:r>
          </a:p>
        </p:txBody>
      </p:sp>
      <p:sp>
        <p:nvSpPr>
          <p:cNvPr id="215048" name="Line 8"/>
          <p:cNvSpPr>
            <a:spLocks noChangeShapeType="1"/>
          </p:cNvSpPr>
          <p:nvPr/>
        </p:nvSpPr>
        <p:spPr bwMode="auto">
          <a:xfrm>
            <a:off x="381000" y="4649788"/>
            <a:ext cx="228600" cy="0"/>
          </a:xfrm>
          <a:prstGeom prst="line">
            <a:avLst/>
          </a:prstGeom>
          <a:noFill/>
          <a:ln w="2857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zh-CN" altLang="en-US"/>
          </a:p>
        </p:txBody>
      </p:sp>
      <p:sp>
        <p:nvSpPr>
          <p:cNvPr id="215049" name="Text Box 9"/>
          <p:cNvSpPr txBox="1">
            <a:spLocks noChangeArrowheads="1"/>
          </p:cNvSpPr>
          <p:nvPr/>
        </p:nvSpPr>
        <p:spPr bwMode="auto">
          <a:xfrm>
            <a:off x="1981200" y="4419600"/>
            <a:ext cx="1447800" cy="712788"/>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1600" b="1">
                <a:latin typeface="Tahoma" charset="0"/>
              </a:rPr>
              <a:t>城市沿河</a:t>
            </a:r>
          </a:p>
          <a:p>
            <a:pPr algn="ctr" eaLnBrk="1" hangingPunct="1">
              <a:spcBef>
                <a:spcPct val="50000"/>
              </a:spcBef>
            </a:pPr>
            <a:r>
              <a:rPr lang="zh-CN" altLang="en-US" sz="1600" b="1">
                <a:latin typeface="Tahoma" charset="0"/>
              </a:rPr>
              <a:t>扩展</a:t>
            </a:r>
          </a:p>
        </p:txBody>
      </p:sp>
      <p:sp>
        <p:nvSpPr>
          <p:cNvPr id="215050" name="Line 10"/>
          <p:cNvSpPr>
            <a:spLocks noChangeShapeType="1"/>
          </p:cNvSpPr>
          <p:nvPr/>
        </p:nvSpPr>
        <p:spPr bwMode="auto">
          <a:xfrm>
            <a:off x="1752600" y="4648200"/>
            <a:ext cx="228600" cy="1588"/>
          </a:xfrm>
          <a:prstGeom prst="line">
            <a:avLst/>
          </a:prstGeom>
          <a:noFill/>
          <a:ln w="19050">
            <a:solidFill>
              <a:schemeClr val="tx1"/>
            </a:solidFill>
            <a:miter lim="800000"/>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zh-CN" altLang="en-US"/>
          </a:p>
        </p:txBody>
      </p:sp>
      <p:sp>
        <p:nvSpPr>
          <p:cNvPr id="215051" name="Text Box 11"/>
          <p:cNvSpPr txBox="1">
            <a:spLocks noChangeArrowheads="1"/>
          </p:cNvSpPr>
          <p:nvPr/>
        </p:nvSpPr>
        <p:spPr bwMode="auto">
          <a:xfrm>
            <a:off x="609600" y="5564188"/>
            <a:ext cx="1143000" cy="712787"/>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spcBef>
                <a:spcPct val="50000"/>
              </a:spcBef>
            </a:pPr>
            <a:r>
              <a:rPr lang="zh-CN" altLang="en-US" sz="1600" b="1">
                <a:latin typeface="Tahoma" charset="0"/>
              </a:rPr>
              <a:t>   公路、</a:t>
            </a:r>
          </a:p>
          <a:p>
            <a:pPr eaLnBrk="1" hangingPunct="1">
              <a:spcBef>
                <a:spcPct val="50000"/>
              </a:spcBef>
            </a:pPr>
            <a:r>
              <a:rPr lang="zh-CN" altLang="en-US" sz="1600" b="1">
                <a:latin typeface="Tahoma" charset="0"/>
              </a:rPr>
              <a:t>铁路运输</a:t>
            </a:r>
          </a:p>
        </p:txBody>
      </p:sp>
      <p:sp>
        <p:nvSpPr>
          <p:cNvPr id="215052" name="Line 12"/>
          <p:cNvSpPr>
            <a:spLocks noChangeShapeType="1"/>
          </p:cNvSpPr>
          <p:nvPr/>
        </p:nvSpPr>
        <p:spPr bwMode="auto">
          <a:xfrm flipV="1">
            <a:off x="381000" y="5868988"/>
            <a:ext cx="228600" cy="6350"/>
          </a:xfrm>
          <a:prstGeom prst="line">
            <a:avLst/>
          </a:prstGeom>
          <a:noFill/>
          <a:ln w="2857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zh-CN" altLang="en-US"/>
          </a:p>
        </p:txBody>
      </p:sp>
      <p:sp>
        <p:nvSpPr>
          <p:cNvPr id="215053" name="Text Box 13"/>
          <p:cNvSpPr txBox="1">
            <a:spLocks noChangeArrowheads="1"/>
          </p:cNvSpPr>
          <p:nvPr/>
        </p:nvSpPr>
        <p:spPr bwMode="auto">
          <a:xfrm>
            <a:off x="1981200" y="5562600"/>
            <a:ext cx="1447800" cy="712788"/>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1600" b="1">
                <a:latin typeface="Tahoma" charset="0"/>
              </a:rPr>
              <a:t>沿公路、铁路</a:t>
            </a:r>
          </a:p>
          <a:p>
            <a:pPr algn="ctr" eaLnBrk="1" hangingPunct="1">
              <a:spcBef>
                <a:spcPct val="50000"/>
              </a:spcBef>
            </a:pPr>
            <a:r>
              <a:rPr lang="zh-CN" altLang="en-US" sz="1600" b="1">
                <a:latin typeface="Tahoma" charset="0"/>
              </a:rPr>
              <a:t>发展</a:t>
            </a:r>
          </a:p>
        </p:txBody>
      </p:sp>
      <p:sp>
        <p:nvSpPr>
          <p:cNvPr id="215054" name="Line 14"/>
          <p:cNvSpPr>
            <a:spLocks noChangeShapeType="1"/>
          </p:cNvSpPr>
          <p:nvPr/>
        </p:nvSpPr>
        <p:spPr bwMode="auto">
          <a:xfrm flipV="1">
            <a:off x="1752600" y="5867400"/>
            <a:ext cx="228600" cy="1588"/>
          </a:xfrm>
          <a:prstGeom prst="line">
            <a:avLst/>
          </a:prstGeom>
          <a:noFill/>
          <a:ln w="19050">
            <a:solidFill>
              <a:schemeClr val="tx1"/>
            </a:solidFill>
            <a:miter lim="800000"/>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zh-CN" altLang="en-US"/>
          </a:p>
        </p:txBody>
      </p:sp>
      <p:sp>
        <p:nvSpPr>
          <p:cNvPr id="215055" name="Line 15"/>
          <p:cNvSpPr>
            <a:spLocks noChangeShapeType="1"/>
          </p:cNvSpPr>
          <p:nvPr/>
        </p:nvSpPr>
        <p:spPr bwMode="auto">
          <a:xfrm>
            <a:off x="3505200" y="4648200"/>
            <a:ext cx="228600" cy="0"/>
          </a:xfrm>
          <a:prstGeom prst="line">
            <a:avLst/>
          </a:prstGeom>
          <a:noFill/>
          <a:ln w="2857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zh-CN" altLang="en-US"/>
          </a:p>
        </p:txBody>
      </p:sp>
      <p:sp>
        <p:nvSpPr>
          <p:cNvPr id="215056" name="Line 16"/>
          <p:cNvSpPr>
            <a:spLocks noChangeShapeType="1"/>
          </p:cNvSpPr>
          <p:nvPr/>
        </p:nvSpPr>
        <p:spPr bwMode="auto">
          <a:xfrm flipV="1">
            <a:off x="3505200" y="5867400"/>
            <a:ext cx="228600" cy="6350"/>
          </a:xfrm>
          <a:prstGeom prst="line">
            <a:avLst/>
          </a:prstGeom>
          <a:noFill/>
          <a:ln w="2857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15045"/>
                                        </p:tgtEl>
                                        <p:attrNameLst>
                                          <p:attrName>style.visibility</p:attrName>
                                        </p:attrNameLst>
                                      </p:cBhvr>
                                      <p:to>
                                        <p:strVal val="visible"/>
                                      </p:to>
                                    </p:set>
                                    <p:animEffect transition="in" filter="box(in)">
                                      <p:cBhvr>
                                        <p:cTn id="7" dur="500"/>
                                        <p:tgtEl>
                                          <p:spTgt spid="215045"/>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215046"/>
                                        </p:tgtEl>
                                        <p:attrNameLst>
                                          <p:attrName>style.visibility</p:attrName>
                                        </p:attrNameLst>
                                      </p:cBhvr>
                                      <p:to>
                                        <p:strVal val="visible"/>
                                      </p:to>
                                    </p:set>
                                    <p:animEffect transition="in" filter="box(in)">
                                      <p:cBhvr>
                                        <p:cTn id="10" dur="500"/>
                                        <p:tgtEl>
                                          <p:spTgt spid="215046"/>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215055"/>
                                        </p:tgtEl>
                                        <p:attrNameLst>
                                          <p:attrName>style.visibility</p:attrName>
                                        </p:attrNameLst>
                                      </p:cBhvr>
                                      <p:to>
                                        <p:strVal val="visible"/>
                                      </p:to>
                                    </p:set>
                                    <p:animEffect transition="in" filter="box(in)">
                                      <p:cBhvr>
                                        <p:cTn id="13" dur="500"/>
                                        <p:tgtEl>
                                          <p:spTgt spid="215055"/>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215056"/>
                                        </p:tgtEl>
                                        <p:attrNameLst>
                                          <p:attrName>style.visibility</p:attrName>
                                        </p:attrNameLst>
                                      </p:cBhvr>
                                      <p:to>
                                        <p:strVal val="visible"/>
                                      </p:to>
                                    </p:set>
                                    <p:animEffect transition="in" filter="box(in)">
                                      <p:cBhvr>
                                        <p:cTn id="16" dur="500"/>
                                        <p:tgtEl>
                                          <p:spTgt spid="21505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16" fill="hold" grpId="0" nodeType="clickEffect">
                                  <p:stCondLst>
                                    <p:cond delay="0"/>
                                  </p:stCondLst>
                                  <p:childTnLst>
                                    <p:set>
                                      <p:cBhvr>
                                        <p:cTn id="20" dur="1" fill="hold">
                                          <p:stCondLst>
                                            <p:cond delay="0"/>
                                          </p:stCondLst>
                                        </p:cTn>
                                        <p:tgtEl>
                                          <p:spTgt spid="215047"/>
                                        </p:tgtEl>
                                        <p:attrNameLst>
                                          <p:attrName>style.visibility</p:attrName>
                                        </p:attrNameLst>
                                      </p:cBhvr>
                                      <p:to>
                                        <p:strVal val="visible"/>
                                      </p:to>
                                    </p:set>
                                    <p:animEffect transition="in" filter="box(in)">
                                      <p:cBhvr>
                                        <p:cTn id="21" dur="500"/>
                                        <p:tgtEl>
                                          <p:spTgt spid="215047"/>
                                        </p:tgtEl>
                                      </p:cBhvr>
                                    </p:animEffect>
                                  </p:childTnLst>
                                </p:cTn>
                              </p:par>
                              <p:par>
                                <p:cTn id="22" presetID="4" presetClass="entr" presetSubtype="16" fill="hold" grpId="0" nodeType="withEffect">
                                  <p:stCondLst>
                                    <p:cond delay="0"/>
                                  </p:stCondLst>
                                  <p:childTnLst>
                                    <p:set>
                                      <p:cBhvr>
                                        <p:cTn id="23" dur="1" fill="hold">
                                          <p:stCondLst>
                                            <p:cond delay="0"/>
                                          </p:stCondLst>
                                        </p:cTn>
                                        <p:tgtEl>
                                          <p:spTgt spid="215048"/>
                                        </p:tgtEl>
                                        <p:attrNameLst>
                                          <p:attrName>style.visibility</p:attrName>
                                        </p:attrNameLst>
                                      </p:cBhvr>
                                      <p:to>
                                        <p:strVal val="visible"/>
                                      </p:to>
                                    </p:set>
                                    <p:animEffect transition="in" filter="box(in)">
                                      <p:cBhvr>
                                        <p:cTn id="24" dur="500"/>
                                        <p:tgtEl>
                                          <p:spTgt spid="215048"/>
                                        </p:tgtEl>
                                      </p:cBhvr>
                                    </p:animEffect>
                                  </p:childTnLst>
                                </p:cTn>
                              </p:par>
                              <p:par>
                                <p:cTn id="25" presetID="4" presetClass="entr" presetSubtype="16" fill="hold" grpId="0" nodeType="withEffect">
                                  <p:stCondLst>
                                    <p:cond delay="0"/>
                                  </p:stCondLst>
                                  <p:childTnLst>
                                    <p:set>
                                      <p:cBhvr>
                                        <p:cTn id="26" dur="1" fill="hold">
                                          <p:stCondLst>
                                            <p:cond delay="0"/>
                                          </p:stCondLst>
                                        </p:cTn>
                                        <p:tgtEl>
                                          <p:spTgt spid="215051"/>
                                        </p:tgtEl>
                                        <p:attrNameLst>
                                          <p:attrName>style.visibility</p:attrName>
                                        </p:attrNameLst>
                                      </p:cBhvr>
                                      <p:to>
                                        <p:strVal val="visible"/>
                                      </p:to>
                                    </p:set>
                                    <p:animEffect transition="in" filter="box(in)">
                                      <p:cBhvr>
                                        <p:cTn id="27" dur="500"/>
                                        <p:tgtEl>
                                          <p:spTgt spid="215051"/>
                                        </p:tgtEl>
                                      </p:cBhvr>
                                    </p:animEffect>
                                  </p:childTnLst>
                                </p:cTn>
                              </p:par>
                              <p:par>
                                <p:cTn id="28" presetID="4" presetClass="entr" presetSubtype="16" fill="hold" grpId="0" nodeType="withEffect">
                                  <p:stCondLst>
                                    <p:cond delay="0"/>
                                  </p:stCondLst>
                                  <p:childTnLst>
                                    <p:set>
                                      <p:cBhvr>
                                        <p:cTn id="29" dur="1" fill="hold">
                                          <p:stCondLst>
                                            <p:cond delay="0"/>
                                          </p:stCondLst>
                                        </p:cTn>
                                        <p:tgtEl>
                                          <p:spTgt spid="215052"/>
                                        </p:tgtEl>
                                        <p:attrNameLst>
                                          <p:attrName>style.visibility</p:attrName>
                                        </p:attrNameLst>
                                      </p:cBhvr>
                                      <p:to>
                                        <p:strVal val="visible"/>
                                      </p:to>
                                    </p:set>
                                    <p:animEffect transition="in" filter="box(in)">
                                      <p:cBhvr>
                                        <p:cTn id="30" dur="500"/>
                                        <p:tgtEl>
                                          <p:spTgt spid="21505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8" presetClass="entr" presetSubtype="16" fill="hold" grpId="0" nodeType="clickEffect">
                                  <p:stCondLst>
                                    <p:cond delay="0"/>
                                  </p:stCondLst>
                                  <p:childTnLst>
                                    <p:set>
                                      <p:cBhvr>
                                        <p:cTn id="34" dur="1" fill="hold">
                                          <p:stCondLst>
                                            <p:cond delay="0"/>
                                          </p:stCondLst>
                                        </p:cTn>
                                        <p:tgtEl>
                                          <p:spTgt spid="215049"/>
                                        </p:tgtEl>
                                        <p:attrNameLst>
                                          <p:attrName>style.visibility</p:attrName>
                                        </p:attrNameLst>
                                      </p:cBhvr>
                                      <p:to>
                                        <p:strVal val="visible"/>
                                      </p:to>
                                    </p:set>
                                    <p:animEffect transition="in" filter="diamond(in)">
                                      <p:cBhvr>
                                        <p:cTn id="35" dur="2000"/>
                                        <p:tgtEl>
                                          <p:spTgt spid="215049"/>
                                        </p:tgtEl>
                                      </p:cBhvr>
                                    </p:animEffect>
                                  </p:childTnLst>
                                </p:cTn>
                              </p:par>
                              <p:par>
                                <p:cTn id="36" presetID="8" presetClass="entr" presetSubtype="16" fill="hold" grpId="0" nodeType="withEffect">
                                  <p:stCondLst>
                                    <p:cond delay="0"/>
                                  </p:stCondLst>
                                  <p:childTnLst>
                                    <p:set>
                                      <p:cBhvr>
                                        <p:cTn id="37" dur="1" fill="hold">
                                          <p:stCondLst>
                                            <p:cond delay="0"/>
                                          </p:stCondLst>
                                        </p:cTn>
                                        <p:tgtEl>
                                          <p:spTgt spid="215050"/>
                                        </p:tgtEl>
                                        <p:attrNameLst>
                                          <p:attrName>style.visibility</p:attrName>
                                        </p:attrNameLst>
                                      </p:cBhvr>
                                      <p:to>
                                        <p:strVal val="visible"/>
                                      </p:to>
                                    </p:set>
                                    <p:animEffect transition="in" filter="diamond(in)">
                                      <p:cBhvr>
                                        <p:cTn id="38" dur="2000"/>
                                        <p:tgtEl>
                                          <p:spTgt spid="215050"/>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8" presetClass="entr" presetSubtype="16" fill="hold" grpId="0" nodeType="clickEffect">
                                  <p:stCondLst>
                                    <p:cond delay="0"/>
                                  </p:stCondLst>
                                  <p:childTnLst>
                                    <p:set>
                                      <p:cBhvr>
                                        <p:cTn id="42" dur="1" fill="hold">
                                          <p:stCondLst>
                                            <p:cond delay="0"/>
                                          </p:stCondLst>
                                        </p:cTn>
                                        <p:tgtEl>
                                          <p:spTgt spid="215053"/>
                                        </p:tgtEl>
                                        <p:attrNameLst>
                                          <p:attrName>style.visibility</p:attrName>
                                        </p:attrNameLst>
                                      </p:cBhvr>
                                      <p:to>
                                        <p:strVal val="visible"/>
                                      </p:to>
                                    </p:set>
                                    <p:animEffect transition="in" filter="diamond(in)">
                                      <p:cBhvr>
                                        <p:cTn id="43" dur="2000"/>
                                        <p:tgtEl>
                                          <p:spTgt spid="215053"/>
                                        </p:tgtEl>
                                      </p:cBhvr>
                                    </p:animEffect>
                                  </p:childTnLst>
                                </p:cTn>
                              </p:par>
                              <p:par>
                                <p:cTn id="44" presetID="8" presetClass="entr" presetSubtype="16" fill="hold" grpId="0" nodeType="withEffect">
                                  <p:stCondLst>
                                    <p:cond delay="0"/>
                                  </p:stCondLst>
                                  <p:childTnLst>
                                    <p:set>
                                      <p:cBhvr>
                                        <p:cTn id="45" dur="1" fill="hold">
                                          <p:stCondLst>
                                            <p:cond delay="0"/>
                                          </p:stCondLst>
                                        </p:cTn>
                                        <p:tgtEl>
                                          <p:spTgt spid="215054"/>
                                        </p:tgtEl>
                                        <p:attrNameLst>
                                          <p:attrName>style.visibility</p:attrName>
                                        </p:attrNameLst>
                                      </p:cBhvr>
                                      <p:to>
                                        <p:strVal val="visible"/>
                                      </p:to>
                                    </p:set>
                                    <p:animEffect transition="in" filter="diamond(in)">
                                      <p:cBhvr>
                                        <p:cTn id="46" dur="2000"/>
                                        <p:tgtEl>
                                          <p:spTgt spid="215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5" grpId="0" animBg="1"/>
      <p:bldP spid="215046" grpId="0" animBg="1"/>
      <p:bldP spid="215047" grpId="0" animBg="1"/>
      <p:bldP spid="215048" grpId="0" animBg="1"/>
      <p:bldP spid="215049" grpId="0" animBg="1"/>
      <p:bldP spid="215050" grpId="0" animBg="1"/>
      <p:bldP spid="215051" grpId="0" animBg="1"/>
      <p:bldP spid="215052" grpId="0" animBg="1"/>
      <p:bldP spid="215053" grpId="0" animBg="1"/>
      <p:bldP spid="215054" grpId="0" animBg="1"/>
      <p:bldP spid="215055" grpId="0" animBg="1"/>
      <p:bldP spid="215056"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ext Box 2"/>
          <p:cNvSpPr txBox="1">
            <a:spLocks noChangeArrowheads="1"/>
          </p:cNvSpPr>
          <p:nvPr/>
        </p:nvSpPr>
        <p:spPr bwMode="auto">
          <a:xfrm>
            <a:off x="152400" y="2057400"/>
            <a:ext cx="609600" cy="31226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1800" b="1">
                <a:latin typeface="Tahoma" charset="0"/>
              </a:rPr>
              <a:t>交通运输方式和布局变化</a:t>
            </a:r>
          </a:p>
        </p:txBody>
      </p:sp>
      <p:sp>
        <p:nvSpPr>
          <p:cNvPr id="90115" name="Text Box 3"/>
          <p:cNvSpPr txBox="1">
            <a:spLocks noChangeArrowheads="1"/>
          </p:cNvSpPr>
          <p:nvPr/>
        </p:nvSpPr>
        <p:spPr bwMode="auto">
          <a:xfrm>
            <a:off x="8077200" y="1830388"/>
            <a:ext cx="533400" cy="31496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endParaRPr lang="zh-CN" altLang="en-US" sz="2000" b="1">
              <a:latin typeface="Tahoma" charset="0"/>
            </a:endParaRPr>
          </a:p>
          <a:p>
            <a:pPr algn="ctr" eaLnBrk="1" hangingPunct="1">
              <a:spcBef>
                <a:spcPct val="50000"/>
              </a:spcBef>
            </a:pPr>
            <a:r>
              <a:rPr lang="zh-CN" altLang="en-US" sz="2000" b="1">
                <a:latin typeface="Tahoma" charset="0"/>
              </a:rPr>
              <a:t>聚落形态的变化</a:t>
            </a:r>
          </a:p>
          <a:p>
            <a:pPr algn="ctr" eaLnBrk="1" hangingPunct="1">
              <a:spcBef>
                <a:spcPct val="50000"/>
              </a:spcBef>
            </a:pPr>
            <a:endParaRPr lang="zh-CN" altLang="en-US" sz="2000" b="1">
              <a:latin typeface="Tahoma" charset="0"/>
            </a:endParaRPr>
          </a:p>
        </p:txBody>
      </p:sp>
      <p:sp>
        <p:nvSpPr>
          <p:cNvPr id="90116" name="Text Box 4"/>
          <p:cNvSpPr txBox="1">
            <a:spLocks noChangeArrowheads="1"/>
          </p:cNvSpPr>
          <p:nvPr/>
        </p:nvSpPr>
        <p:spPr bwMode="auto">
          <a:xfrm>
            <a:off x="1165225" y="2547938"/>
            <a:ext cx="2592388" cy="4064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2000">
                <a:latin typeface="Tahoma" charset="0"/>
              </a:rPr>
              <a:t>水路运输</a:t>
            </a:r>
          </a:p>
        </p:txBody>
      </p:sp>
      <p:sp>
        <p:nvSpPr>
          <p:cNvPr id="90117" name="Line 5"/>
          <p:cNvSpPr>
            <a:spLocks noChangeShapeType="1"/>
          </p:cNvSpPr>
          <p:nvPr/>
        </p:nvSpPr>
        <p:spPr bwMode="auto">
          <a:xfrm>
            <a:off x="804863" y="2725738"/>
            <a:ext cx="358775" cy="0"/>
          </a:xfrm>
          <a:prstGeom prst="line">
            <a:avLst/>
          </a:prstGeom>
          <a:noFill/>
          <a:ln w="2857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zh-CN" altLang="en-US"/>
          </a:p>
        </p:txBody>
      </p:sp>
      <p:sp>
        <p:nvSpPr>
          <p:cNvPr id="90118" name="Text Box 6"/>
          <p:cNvSpPr txBox="1">
            <a:spLocks noChangeArrowheads="1"/>
          </p:cNvSpPr>
          <p:nvPr/>
        </p:nvSpPr>
        <p:spPr bwMode="auto">
          <a:xfrm>
            <a:off x="4405313" y="2509838"/>
            <a:ext cx="3240087" cy="4064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2000" b="1">
                <a:latin typeface="Tahoma" charset="0"/>
              </a:rPr>
              <a:t>城市沿江河扩展</a:t>
            </a:r>
          </a:p>
        </p:txBody>
      </p:sp>
      <p:sp>
        <p:nvSpPr>
          <p:cNvPr id="90119" name="Line 7"/>
          <p:cNvSpPr>
            <a:spLocks noChangeShapeType="1"/>
          </p:cNvSpPr>
          <p:nvPr/>
        </p:nvSpPr>
        <p:spPr bwMode="auto">
          <a:xfrm>
            <a:off x="3756025" y="2725738"/>
            <a:ext cx="609600" cy="0"/>
          </a:xfrm>
          <a:prstGeom prst="line">
            <a:avLst/>
          </a:prstGeom>
          <a:noFill/>
          <a:ln w="19050">
            <a:solidFill>
              <a:schemeClr val="tx1"/>
            </a:solidFill>
            <a:miter lim="800000"/>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zh-CN" altLang="en-US"/>
          </a:p>
        </p:txBody>
      </p:sp>
      <p:sp>
        <p:nvSpPr>
          <p:cNvPr id="90120" name="Line 8"/>
          <p:cNvSpPr>
            <a:spLocks noChangeShapeType="1"/>
          </p:cNvSpPr>
          <p:nvPr/>
        </p:nvSpPr>
        <p:spPr bwMode="auto">
          <a:xfrm>
            <a:off x="7696200" y="2743200"/>
            <a:ext cx="381000" cy="0"/>
          </a:xfrm>
          <a:prstGeom prst="line">
            <a:avLst/>
          </a:prstGeom>
          <a:noFill/>
          <a:ln w="2857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zh-CN" altLang="en-US"/>
          </a:p>
        </p:txBody>
      </p:sp>
      <p:grpSp>
        <p:nvGrpSpPr>
          <p:cNvPr id="90121" name="Group 9"/>
          <p:cNvGrpSpPr>
            <a:grpSpLocks/>
          </p:cNvGrpSpPr>
          <p:nvPr/>
        </p:nvGrpSpPr>
        <p:grpSpPr bwMode="auto">
          <a:xfrm>
            <a:off x="762000" y="4022725"/>
            <a:ext cx="7327900" cy="474663"/>
            <a:chOff x="540" y="2024"/>
            <a:chExt cx="4616" cy="299"/>
          </a:xfrm>
        </p:grpSpPr>
        <p:grpSp>
          <p:nvGrpSpPr>
            <p:cNvPr id="90128" name="Group 10"/>
            <p:cNvGrpSpPr>
              <a:grpSpLocks/>
            </p:cNvGrpSpPr>
            <p:nvPr/>
          </p:nvGrpSpPr>
          <p:grpSpPr bwMode="auto">
            <a:xfrm>
              <a:off x="540" y="2024"/>
              <a:ext cx="4382" cy="299"/>
              <a:chOff x="540" y="2024"/>
              <a:chExt cx="4382" cy="299"/>
            </a:xfrm>
          </p:grpSpPr>
          <p:sp>
            <p:nvSpPr>
              <p:cNvPr id="90130" name="Text Box 11"/>
              <p:cNvSpPr txBox="1">
                <a:spLocks noChangeArrowheads="1"/>
              </p:cNvSpPr>
              <p:nvPr/>
            </p:nvSpPr>
            <p:spPr bwMode="auto">
              <a:xfrm>
                <a:off x="796" y="2067"/>
                <a:ext cx="1578" cy="256"/>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2000">
                    <a:latin typeface="Tahoma" charset="0"/>
                  </a:rPr>
                  <a:t>公路、铁路运输</a:t>
                </a:r>
              </a:p>
            </p:txBody>
          </p:sp>
          <p:sp>
            <p:nvSpPr>
              <p:cNvPr id="90131" name="Line 12"/>
              <p:cNvSpPr>
                <a:spLocks noChangeShapeType="1"/>
              </p:cNvSpPr>
              <p:nvPr/>
            </p:nvSpPr>
            <p:spPr bwMode="auto">
              <a:xfrm>
                <a:off x="540" y="2220"/>
                <a:ext cx="240" cy="0"/>
              </a:xfrm>
              <a:prstGeom prst="line">
                <a:avLst/>
              </a:prstGeom>
              <a:noFill/>
              <a:ln w="2857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zh-CN" altLang="en-US"/>
              </a:p>
            </p:txBody>
          </p:sp>
          <p:sp>
            <p:nvSpPr>
              <p:cNvPr id="90132" name="Text Box 13"/>
              <p:cNvSpPr txBox="1">
                <a:spLocks noChangeArrowheads="1"/>
              </p:cNvSpPr>
              <p:nvPr/>
            </p:nvSpPr>
            <p:spPr bwMode="auto">
              <a:xfrm>
                <a:off x="2835" y="2024"/>
                <a:ext cx="2087" cy="256"/>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2000" b="1">
                    <a:latin typeface="Tahoma" charset="0"/>
                  </a:rPr>
                  <a:t>沿</a:t>
                </a:r>
                <a:r>
                  <a:rPr kumimoji="0" lang="zh-CN" altLang="en-US" sz="2000" b="1">
                    <a:latin typeface="Arial" charset="0"/>
                  </a:rPr>
                  <a:t>铁路、公路</a:t>
                </a:r>
                <a:r>
                  <a:rPr lang="zh-CN" altLang="en-US" sz="2000" b="1">
                    <a:latin typeface="Tahoma" charset="0"/>
                  </a:rPr>
                  <a:t>发展</a:t>
                </a:r>
              </a:p>
            </p:txBody>
          </p:sp>
          <p:sp>
            <p:nvSpPr>
              <p:cNvPr id="90133" name="Line 14"/>
              <p:cNvSpPr>
                <a:spLocks noChangeShapeType="1"/>
              </p:cNvSpPr>
              <p:nvPr/>
            </p:nvSpPr>
            <p:spPr bwMode="auto">
              <a:xfrm>
                <a:off x="2426" y="2205"/>
                <a:ext cx="384" cy="0"/>
              </a:xfrm>
              <a:prstGeom prst="line">
                <a:avLst/>
              </a:prstGeom>
              <a:noFill/>
              <a:ln w="19050">
                <a:solidFill>
                  <a:schemeClr val="tx1"/>
                </a:solidFill>
                <a:miter lim="800000"/>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zh-CN" altLang="en-US"/>
              </a:p>
            </p:txBody>
          </p:sp>
        </p:grpSp>
        <p:sp>
          <p:nvSpPr>
            <p:cNvPr id="90129" name="Line 15"/>
            <p:cNvSpPr>
              <a:spLocks noChangeShapeType="1"/>
            </p:cNvSpPr>
            <p:nvPr/>
          </p:nvSpPr>
          <p:spPr bwMode="auto">
            <a:xfrm>
              <a:off x="5012" y="2160"/>
              <a:ext cx="144" cy="0"/>
            </a:xfrm>
            <a:prstGeom prst="line">
              <a:avLst/>
            </a:prstGeom>
            <a:noFill/>
            <a:ln w="2857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zh-CN" altLang="en-US"/>
            </a:p>
          </p:txBody>
        </p:sp>
      </p:grpSp>
      <p:sp>
        <p:nvSpPr>
          <p:cNvPr id="216080" name="Text Box 16"/>
          <p:cNvSpPr txBox="1">
            <a:spLocks noChangeArrowheads="1"/>
          </p:cNvSpPr>
          <p:nvPr/>
        </p:nvSpPr>
        <p:spPr bwMode="auto">
          <a:xfrm>
            <a:off x="304800" y="5867400"/>
            <a:ext cx="3581400" cy="7112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r>
              <a:rPr lang="zh-CN" altLang="en-US" sz="2000">
                <a:latin typeface="黑体" charset="0"/>
                <a:ea typeface="黑体" charset="0"/>
                <a:cs typeface="黑体" charset="0"/>
              </a:rPr>
              <a:t>交通运输由落后单一交通向</a:t>
            </a:r>
          </a:p>
          <a:p>
            <a:pPr algn="ctr" eaLnBrk="1" hangingPunct="1"/>
            <a:r>
              <a:rPr lang="zh-CN" altLang="en-US" sz="2000">
                <a:latin typeface="黑体" charset="0"/>
                <a:ea typeface="黑体" charset="0"/>
                <a:cs typeface="黑体" charset="0"/>
              </a:rPr>
              <a:t>现代综合运输发展</a:t>
            </a:r>
          </a:p>
        </p:txBody>
      </p:sp>
      <p:sp>
        <p:nvSpPr>
          <p:cNvPr id="216081" name="Line 17"/>
          <p:cNvSpPr>
            <a:spLocks noChangeShapeType="1"/>
          </p:cNvSpPr>
          <p:nvPr/>
        </p:nvSpPr>
        <p:spPr bwMode="auto">
          <a:xfrm>
            <a:off x="3886200" y="6172200"/>
            <a:ext cx="609600" cy="0"/>
          </a:xfrm>
          <a:prstGeom prst="line">
            <a:avLst/>
          </a:prstGeom>
          <a:noFill/>
          <a:ln w="19050">
            <a:solidFill>
              <a:schemeClr val="tx1"/>
            </a:solidFill>
            <a:miter lim="800000"/>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zh-CN" altLang="en-US"/>
          </a:p>
        </p:txBody>
      </p:sp>
      <p:sp>
        <p:nvSpPr>
          <p:cNvPr id="216082" name="Text Box 18"/>
          <p:cNvSpPr txBox="1">
            <a:spLocks noChangeArrowheads="1"/>
          </p:cNvSpPr>
          <p:nvPr/>
        </p:nvSpPr>
        <p:spPr bwMode="auto">
          <a:xfrm>
            <a:off x="4495800" y="5867400"/>
            <a:ext cx="4267200" cy="7112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pPr>
            <a:r>
              <a:rPr lang="zh-CN" altLang="en-US" sz="2000" b="1">
                <a:latin typeface="黑体" charset="0"/>
                <a:ea typeface="黑体" charset="0"/>
                <a:cs typeface="黑体" charset="0"/>
              </a:rPr>
              <a:t>城市形态由集中式团块状 （内聚）向多方向放射状分散扩展</a:t>
            </a:r>
          </a:p>
        </p:txBody>
      </p:sp>
      <p:sp>
        <p:nvSpPr>
          <p:cNvPr id="90125" name="Text Box 19"/>
          <p:cNvSpPr txBox="1">
            <a:spLocks noChangeArrowheads="1"/>
          </p:cNvSpPr>
          <p:nvPr/>
        </p:nvSpPr>
        <p:spPr bwMode="auto">
          <a:xfrm>
            <a:off x="0" y="0"/>
            <a:ext cx="9020175" cy="519113"/>
          </a:xfrm>
          <a:prstGeom prst="rect">
            <a:avLst/>
          </a:prstGeom>
          <a:solidFill>
            <a:schemeClr val="bg1"/>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kumimoji="0" lang="zh-CN" altLang="en-US" sz="2800" b="1">
                <a:solidFill>
                  <a:srgbClr val="FF3300"/>
                </a:solidFill>
                <a:latin typeface="Arial" charset="0"/>
                <a:ea typeface="黑体" charset="0"/>
                <a:cs typeface="黑体" charset="0"/>
              </a:rPr>
              <a:t>思考：聚落空间形态与交通干线之间具有什么关系？</a:t>
            </a:r>
          </a:p>
        </p:txBody>
      </p:sp>
      <p:sp>
        <p:nvSpPr>
          <p:cNvPr id="216084" name="Text Box 20"/>
          <p:cNvSpPr txBox="1">
            <a:spLocks noChangeArrowheads="1"/>
          </p:cNvSpPr>
          <p:nvPr/>
        </p:nvSpPr>
        <p:spPr bwMode="auto">
          <a:xfrm>
            <a:off x="0" y="533400"/>
            <a:ext cx="9218613" cy="946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kumimoji="0" lang="zh-CN" altLang="en-US" sz="2800" b="1">
                <a:solidFill>
                  <a:srgbClr val="FF3300"/>
                </a:solidFill>
                <a:latin typeface="Arial" charset="0"/>
                <a:ea typeface="黑体" charset="0"/>
                <a:cs typeface="黑体" charset="0"/>
              </a:rPr>
              <a:t>聚落空间形态</a:t>
            </a:r>
            <a:r>
              <a:rPr kumimoji="0" lang="zh-CN" altLang="en-US" sz="2800" b="1">
                <a:solidFill>
                  <a:srgbClr val="FF3300"/>
                </a:solidFill>
                <a:latin typeface="黑体" charset="0"/>
                <a:ea typeface="黑体" charset="0"/>
                <a:cs typeface="黑体" charset="0"/>
              </a:rPr>
              <a:t>沿交通干线（铁路、公路、河流等）扩展，交通干线成为聚落的主要发展轴。</a:t>
            </a:r>
          </a:p>
        </p:txBody>
      </p:sp>
      <p:sp>
        <p:nvSpPr>
          <p:cNvPr id="90127" name="Line 21"/>
          <p:cNvSpPr>
            <a:spLocks noChangeShapeType="1"/>
          </p:cNvSpPr>
          <p:nvPr/>
        </p:nvSpPr>
        <p:spPr bwMode="auto">
          <a:xfrm>
            <a:off x="7724775" y="4238625"/>
            <a:ext cx="381000" cy="0"/>
          </a:xfrm>
          <a:prstGeom prst="line">
            <a:avLst/>
          </a:prstGeom>
          <a:noFill/>
          <a:ln w="2857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6084"/>
                                        </p:tgtEl>
                                        <p:attrNameLst>
                                          <p:attrName>style.visibility</p:attrName>
                                        </p:attrNameLst>
                                      </p:cBhvr>
                                      <p:to>
                                        <p:strVal val="visible"/>
                                      </p:to>
                                    </p:set>
                                    <p:animEffect transition="in" filter="blinds(horizontal)">
                                      <p:cBhvr>
                                        <p:cTn id="7" dur="500"/>
                                        <p:tgtEl>
                                          <p:spTgt spid="21608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16080"/>
                                        </p:tgtEl>
                                        <p:attrNameLst>
                                          <p:attrName>style.visibility</p:attrName>
                                        </p:attrNameLst>
                                      </p:cBhvr>
                                      <p:to>
                                        <p:strVal val="visible"/>
                                      </p:to>
                                    </p:set>
                                    <p:animEffect transition="in" filter="box(in)">
                                      <p:cBhvr>
                                        <p:cTn id="12" dur="500"/>
                                        <p:tgtEl>
                                          <p:spTgt spid="216080"/>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216081"/>
                                        </p:tgtEl>
                                        <p:attrNameLst>
                                          <p:attrName>style.visibility</p:attrName>
                                        </p:attrNameLst>
                                      </p:cBhvr>
                                      <p:to>
                                        <p:strVal val="visible"/>
                                      </p:to>
                                    </p:set>
                                    <p:animEffect transition="in" filter="box(in)">
                                      <p:cBhvr>
                                        <p:cTn id="15" dur="500"/>
                                        <p:tgtEl>
                                          <p:spTgt spid="21608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216082"/>
                                        </p:tgtEl>
                                        <p:attrNameLst>
                                          <p:attrName>style.visibility</p:attrName>
                                        </p:attrNameLst>
                                      </p:cBhvr>
                                      <p:to>
                                        <p:strVal val="visible"/>
                                      </p:to>
                                    </p:set>
                                    <p:animEffect transition="in" filter="checkerboard(across)">
                                      <p:cBhvr>
                                        <p:cTn id="20" dur="500"/>
                                        <p:tgtEl>
                                          <p:spTgt spid="216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081" grpId="0" animBg="1"/>
      <p:bldP spid="216082" grpId="0" animBg="1"/>
      <p:bldP spid="216084" grpId="0" bldLvl="0"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ext Box 2"/>
          <p:cNvSpPr txBox="1">
            <a:spLocks noChangeArrowheads="1"/>
          </p:cNvSpPr>
          <p:nvPr/>
        </p:nvSpPr>
        <p:spPr bwMode="auto">
          <a:xfrm>
            <a:off x="36513" y="44450"/>
            <a:ext cx="9093200" cy="517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kumimoji="0" lang="zh-CN" altLang="en-US" sz="2800" b="1">
                <a:latin typeface="Arial" charset="0"/>
                <a:ea typeface="黑体" charset="0"/>
                <a:cs typeface="黑体" charset="0"/>
              </a:rPr>
              <a:t>一、对聚落空间形态的影响</a:t>
            </a:r>
          </a:p>
        </p:txBody>
      </p:sp>
      <p:sp>
        <p:nvSpPr>
          <p:cNvPr id="91139" name="Text Box 3"/>
          <p:cNvSpPr txBox="1">
            <a:spLocks noChangeArrowheads="1"/>
          </p:cNvSpPr>
          <p:nvPr/>
        </p:nvSpPr>
        <p:spPr bwMode="auto">
          <a:xfrm>
            <a:off x="-3175" y="628650"/>
            <a:ext cx="92186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kumimoji="0" lang="en-US" altLang="zh-CN" sz="2400" b="1">
                <a:latin typeface="黑体" charset="0"/>
                <a:ea typeface="黑体" charset="0"/>
                <a:cs typeface="黑体" charset="0"/>
              </a:rPr>
              <a:t>1</a:t>
            </a:r>
            <a:r>
              <a:rPr kumimoji="0" lang="zh-CN" altLang="en-US" sz="2400" b="1">
                <a:latin typeface="黑体" charset="0"/>
                <a:ea typeface="黑体" charset="0"/>
                <a:cs typeface="黑体" charset="0"/>
              </a:rPr>
              <a:t>、聚落空间形态沿交通干线（铁路、公路、河流等）扩展</a:t>
            </a:r>
          </a:p>
        </p:txBody>
      </p:sp>
      <p:sp>
        <p:nvSpPr>
          <p:cNvPr id="217092" name="Text Box 4"/>
          <p:cNvSpPr txBox="1">
            <a:spLocks noChangeArrowheads="1"/>
          </p:cNvSpPr>
          <p:nvPr/>
        </p:nvSpPr>
        <p:spPr bwMode="auto">
          <a:xfrm>
            <a:off x="0" y="1905000"/>
            <a:ext cx="909478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kumimoji="0" lang="zh-CN" altLang="en-US" sz="2000" b="1">
                <a:latin typeface="黑体" charset="0"/>
                <a:ea typeface="黑体" charset="0"/>
                <a:cs typeface="黑体" charset="0"/>
              </a:rPr>
              <a:t>（</a:t>
            </a:r>
            <a:r>
              <a:rPr kumimoji="0" lang="en-US" altLang="zh-CN" sz="2000" b="1">
                <a:latin typeface="黑体" charset="0"/>
                <a:ea typeface="黑体" charset="0"/>
                <a:cs typeface="黑体" charset="0"/>
              </a:rPr>
              <a:t>1</a:t>
            </a:r>
            <a:r>
              <a:rPr kumimoji="0" lang="zh-CN" altLang="en-US" sz="2000" b="1">
                <a:latin typeface="黑体" charset="0"/>
                <a:ea typeface="黑体" charset="0"/>
                <a:cs typeface="黑体" charset="0"/>
              </a:rPr>
              <a:t>）交通线的</a:t>
            </a:r>
            <a:r>
              <a:rPr kumimoji="0" lang="zh-CN" altLang="en-US" sz="2000" b="1" u="sng">
                <a:latin typeface="黑体" charset="0"/>
                <a:ea typeface="黑体" charset="0"/>
                <a:cs typeface="黑体" charset="0"/>
              </a:rPr>
              <a:t>发展</a:t>
            </a:r>
            <a:r>
              <a:rPr kumimoji="0" lang="zh-CN" altLang="en-US" sz="2000" b="1">
                <a:latin typeface="黑体" charset="0"/>
                <a:ea typeface="黑体" charset="0"/>
                <a:cs typeface="黑体" charset="0"/>
              </a:rPr>
              <a:t>使聚落发展加快，也会带动聚落空间形态的变化</a:t>
            </a:r>
          </a:p>
        </p:txBody>
      </p:sp>
      <p:sp>
        <p:nvSpPr>
          <p:cNvPr id="217093" name="Text Box 5"/>
          <p:cNvSpPr txBox="1">
            <a:spLocks noChangeArrowheads="1"/>
          </p:cNvSpPr>
          <p:nvPr/>
        </p:nvSpPr>
        <p:spPr bwMode="auto">
          <a:xfrm>
            <a:off x="0" y="2438400"/>
            <a:ext cx="911701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kumimoji="0" lang="zh-CN" altLang="en-US" sz="2000" b="1">
                <a:latin typeface="黑体" charset="0"/>
                <a:ea typeface="黑体" charset="0"/>
                <a:cs typeface="黑体" charset="0"/>
              </a:rPr>
              <a:t>（</a:t>
            </a:r>
            <a:r>
              <a:rPr kumimoji="0" lang="en-US" altLang="zh-CN" sz="2000" b="1">
                <a:latin typeface="黑体" charset="0"/>
                <a:ea typeface="黑体" charset="0"/>
                <a:cs typeface="黑体" charset="0"/>
              </a:rPr>
              <a:t>2</a:t>
            </a:r>
            <a:r>
              <a:rPr kumimoji="0" lang="zh-CN" altLang="en-US" sz="2000" b="1">
                <a:latin typeface="黑体" charset="0"/>
                <a:ea typeface="黑体" charset="0"/>
                <a:cs typeface="黑体" charset="0"/>
              </a:rPr>
              <a:t>）交通线的</a:t>
            </a:r>
            <a:r>
              <a:rPr kumimoji="0" lang="zh-CN" altLang="en-US" sz="2000" b="1" u="sng">
                <a:latin typeface="黑体" charset="0"/>
                <a:ea typeface="黑体" charset="0"/>
                <a:cs typeface="黑体" charset="0"/>
              </a:rPr>
              <a:t>衰落会</a:t>
            </a:r>
            <a:r>
              <a:rPr kumimoji="0" lang="zh-CN" altLang="en-US" sz="2000" b="1">
                <a:latin typeface="黑体" charset="0"/>
                <a:ea typeface="黑体" charset="0"/>
                <a:cs typeface="黑体" charset="0"/>
              </a:rPr>
              <a:t>有什么影响？</a:t>
            </a:r>
          </a:p>
        </p:txBody>
      </p:sp>
      <p:sp>
        <p:nvSpPr>
          <p:cNvPr id="91142" name="Text Box 6"/>
          <p:cNvSpPr txBox="1">
            <a:spLocks noChangeArrowheads="1"/>
          </p:cNvSpPr>
          <p:nvPr/>
        </p:nvSpPr>
        <p:spPr bwMode="auto">
          <a:xfrm>
            <a:off x="0" y="1295400"/>
            <a:ext cx="905033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eaLnBrk="1" hangingPunct="1"/>
            <a:r>
              <a:rPr kumimoji="0" lang="en-US" altLang="zh-CN" sz="2400" b="1">
                <a:latin typeface="黑体" charset="0"/>
                <a:ea typeface="黑体" charset="0"/>
                <a:cs typeface="黑体" charset="0"/>
              </a:rPr>
              <a:t>2</a:t>
            </a:r>
            <a:r>
              <a:rPr kumimoji="0" lang="zh-CN" altLang="en-US" sz="2400" b="1">
                <a:latin typeface="黑体" charset="0"/>
                <a:ea typeface="黑体" charset="0"/>
                <a:cs typeface="黑体" charset="0"/>
              </a:rPr>
              <a:t>、主要交通线发生变化引起该地区聚落空间形态的变化。</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17092"/>
                                        </p:tgtEl>
                                        <p:attrNameLst>
                                          <p:attrName>style.visibility</p:attrName>
                                        </p:attrNameLst>
                                      </p:cBhvr>
                                      <p:to>
                                        <p:strVal val="visible"/>
                                      </p:to>
                                    </p:set>
                                    <p:animEffect transition="in" filter="box(in)">
                                      <p:cBhvr>
                                        <p:cTn id="7" dur="500"/>
                                        <p:tgtEl>
                                          <p:spTgt spid="21709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17093"/>
                                        </p:tgtEl>
                                        <p:attrNameLst>
                                          <p:attrName>style.visibility</p:attrName>
                                        </p:attrNameLst>
                                      </p:cBhvr>
                                      <p:to>
                                        <p:strVal val="visible"/>
                                      </p:to>
                                    </p:set>
                                    <p:animEffect transition="in" filter="box(in)">
                                      <p:cBhvr>
                                        <p:cTn id="12" dur="500"/>
                                        <p:tgtEl>
                                          <p:spTgt spid="2170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092" grpId="0"/>
      <p:bldP spid="217093" grpId="0"/>
    </p:bld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2801</TotalTime>
  <Words>6332</Words>
  <Application>Microsoft Office PowerPoint</Application>
  <PresentationFormat>全屏显示(4:3)</PresentationFormat>
  <Paragraphs>1099</Paragraphs>
  <Slides>142</Slides>
  <Notes>0</Notes>
  <HiddenSlides>0</HiddenSlides>
  <MMClips>0</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2</vt:i4>
      </vt:variant>
      <vt:variant>
        <vt:lpstr>幻灯片标题</vt:lpstr>
      </vt:variant>
      <vt:variant>
        <vt:i4>142</vt:i4>
      </vt:variant>
    </vt:vector>
  </HeadingPairs>
  <TitlesOfParts>
    <vt:vector size="164" baseType="lpstr">
      <vt:lpstr>方正舒体</vt:lpstr>
      <vt:lpstr>仿宋_GB2312</vt:lpstr>
      <vt:lpstr>黑体</vt:lpstr>
      <vt:lpstr>华文彩云</vt:lpstr>
      <vt:lpstr>华文行楷</vt:lpstr>
      <vt:lpstr>华文楷体</vt:lpstr>
      <vt:lpstr>华文宋体</vt:lpstr>
      <vt:lpstr>华文细黑</vt:lpstr>
      <vt:lpstr>华文新魏</vt:lpstr>
      <vt:lpstr>楷体</vt:lpstr>
      <vt:lpstr>楷体_GB2312</vt:lpstr>
      <vt:lpstr>隶书</vt:lpstr>
      <vt:lpstr>宋体</vt:lpstr>
      <vt:lpstr>微软雅黑</vt:lpstr>
      <vt:lpstr>Arial</vt:lpstr>
      <vt:lpstr>Courier New</vt:lpstr>
      <vt:lpstr>Tahoma</vt:lpstr>
      <vt:lpstr>Times New Roman</vt:lpstr>
      <vt:lpstr>Verdana</vt:lpstr>
      <vt:lpstr>默认设计模板</vt:lpstr>
      <vt:lpstr>文档</vt:lpstr>
      <vt:lpstr>Photo Editor 照片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一、商业中心</vt:lpstr>
      <vt:lpstr>PowerPoint 演示文稿</vt:lpstr>
      <vt:lpstr>PowerPoint 演示文稿</vt:lpstr>
      <vt:lpstr>一、商业中心</vt:lpstr>
      <vt:lpstr>一、商业中心</vt:lpstr>
      <vt:lpstr>PowerPoint 演示文稿</vt:lpstr>
      <vt:lpstr>PowerPoint 演示文稿</vt:lpstr>
      <vt:lpstr>PowerPoint 演示文稿</vt:lpstr>
      <vt:lpstr>二、商业网点</vt:lpstr>
      <vt:lpstr>2. 商业网点的形成和密度 </vt:lpstr>
      <vt:lpstr>3. 商业网点的效益</vt:lpstr>
      <vt:lpstr>4. 商业网点的组织形式</vt:lpstr>
      <vt:lpstr>小结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西安市的主要商业街</vt:lpstr>
      <vt:lpstr>PowerPoint 演示文稿</vt:lpstr>
      <vt:lpstr>PowerPoint 演示文稿</vt:lpstr>
      <vt:lpstr>高速公路边的服装市场</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268</cp:revision>
  <dcterms:created xsi:type="dcterms:W3CDTF">1601-01-01T00:00:00Z</dcterms:created>
  <dcterms:modified xsi:type="dcterms:W3CDTF">2016-02-16T02:20:42Z</dcterms:modified>
</cp:coreProperties>
</file>